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996" r:id="rId4"/>
  </p:sldMasterIdLst>
  <p:notesMasterIdLst>
    <p:notesMasterId r:id="rId30"/>
  </p:notesMasterIdLst>
  <p:handoutMasterIdLst>
    <p:handoutMasterId r:id="rId31"/>
  </p:handoutMasterIdLst>
  <p:sldIdLst>
    <p:sldId id="711" r:id="rId5"/>
    <p:sldId id="710" r:id="rId6"/>
    <p:sldId id="707" r:id="rId7"/>
    <p:sldId id="599" r:id="rId8"/>
    <p:sldId id="600" r:id="rId9"/>
    <p:sldId id="601" r:id="rId10"/>
    <p:sldId id="602" r:id="rId11"/>
    <p:sldId id="603" r:id="rId12"/>
    <p:sldId id="705" r:id="rId13"/>
    <p:sldId id="688" r:id="rId14"/>
    <p:sldId id="627" r:id="rId15"/>
    <p:sldId id="665" r:id="rId16"/>
    <p:sldId id="636" r:id="rId17"/>
    <p:sldId id="635" r:id="rId18"/>
    <p:sldId id="700" r:id="rId19"/>
    <p:sldId id="660" r:id="rId20"/>
    <p:sldId id="663" r:id="rId21"/>
    <p:sldId id="673" r:id="rId22"/>
    <p:sldId id="699" r:id="rId23"/>
    <p:sldId id="709" r:id="rId24"/>
    <p:sldId id="639" r:id="rId25"/>
    <p:sldId id="611" r:id="rId26"/>
    <p:sldId id="607" r:id="rId27"/>
    <p:sldId id="677" r:id="rId28"/>
    <p:sldId id="549" r:id="rId29"/>
  </p:sldIdLst>
  <p:sldSz cx="9906000" cy="6858000" type="A4"/>
  <p:notesSz cx="6797675" cy="9926638"/>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983" userDrawn="1">
          <p15:clr>
            <a:srgbClr val="A4A3A4"/>
          </p15:clr>
        </p15:guide>
        <p15:guide id="2" orient="horz" pos="3834" userDrawn="1">
          <p15:clr>
            <a:srgbClr val="A4A3A4"/>
          </p15:clr>
        </p15:guide>
        <p15:guide id="3" orient="horz" pos="3125" userDrawn="1">
          <p15:clr>
            <a:srgbClr val="A4A3A4"/>
          </p15:clr>
        </p15:guide>
        <p15:guide id="4" pos="6048" userDrawn="1">
          <p15:clr>
            <a:srgbClr val="A4A3A4"/>
          </p15:clr>
        </p15:guide>
        <p15:guide id="5" pos="637">
          <p15:clr>
            <a:srgbClr val="A4A3A4"/>
          </p15:clr>
        </p15:guide>
        <p15:guide id="6" pos="582">
          <p15:clr>
            <a:srgbClr val="A4A3A4"/>
          </p15:clr>
        </p15:guide>
        <p15:guide id="7" orient="horz" pos="800" userDrawn="1">
          <p15:clr>
            <a:srgbClr val="A4A3A4"/>
          </p15:clr>
        </p15:guide>
        <p15:guide id="8" pos="3184" userDrawn="1">
          <p15:clr>
            <a:srgbClr val="A4A3A4"/>
          </p15:clr>
        </p15:guide>
        <p15:guide id="9" pos="3488" userDrawn="1">
          <p15:clr>
            <a:srgbClr val="A4A3A4"/>
          </p15:clr>
        </p15:guide>
        <p15:guide id="10" orient="horz" pos="1864" userDrawn="1">
          <p15:clr>
            <a:srgbClr val="A4A3A4"/>
          </p15:clr>
        </p15:guide>
        <p15:guide id="11" orient="horz" pos="2232" userDrawn="1">
          <p15:clr>
            <a:srgbClr val="A4A3A4"/>
          </p15:clr>
        </p15:guide>
        <p15:guide id="12" orient="horz" pos="3583" userDrawn="1">
          <p15:clr>
            <a:srgbClr val="A4A3A4"/>
          </p15:clr>
        </p15:guide>
        <p15:guide id="13" pos="1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an Abylgaziev" initials="UA" lastIdx="13" clrIdx="0">
    <p:extLst>
      <p:ext uri="{19B8F6BF-5375-455C-9EA6-DF929625EA0E}">
        <p15:presenceInfo xmlns:p15="http://schemas.microsoft.com/office/powerpoint/2012/main" userId="S-1-5-21-1685263375-270008994-622671684-124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E6228"/>
    <a:srgbClr val="FCB03C"/>
    <a:srgbClr val="7AC143"/>
    <a:srgbClr val="FEE2B8"/>
    <a:srgbClr val="BFBFBF"/>
    <a:srgbClr val="FDCD1F"/>
    <a:srgbClr val="D3EAC1"/>
    <a:srgbClr val="48AA48"/>
    <a:srgbClr val="1B5F2E"/>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24" autoAdjust="0"/>
    <p:restoredTop sz="94434" autoAdjust="0"/>
  </p:normalViewPr>
  <p:slideViewPr>
    <p:cSldViewPr snapToGrid="0" snapToObjects="1" showGuides="1">
      <p:cViewPr varScale="1">
        <p:scale>
          <a:sx n="73" d="100"/>
          <a:sy n="73" d="100"/>
        </p:scale>
        <p:origin x="438" y="72"/>
      </p:cViewPr>
      <p:guideLst>
        <p:guide orient="horz" pos="983"/>
        <p:guide orient="horz" pos="3834"/>
        <p:guide orient="horz" pos="3125"/>
        <p:guide pos="6048"/>
        <p:guide pos="637"/>
        <p:guide pos="582"/>
        <p:guide orient="horz" pos="800"/>
        <p:guide pos="3184"/>
        <p:guide pos="3488"/>
        <p:guide orient="horz" pos="1864"/>
        <p:guide orient="horz" pos="2232"/>
        <p:guide orient="horz" pos="3583"/>
        <p:guide pos="18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47" d="100"/>
          <a:sy n="47" d="100"/>
        </p:scale>
        <p:origin x="270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121384596029363E-4"/>
          <c:y val="4.0607385252502015E-2"/>
          <c:w val="0.93952074657681117"/>
          <c:h val="0.94621640907714544"/>
        </c:manualLayout>
      </c:layout>
      <c:doughnutChart>
        <c:varyColors val="1"/>
        <c:ser>
          <c:idx val="0"/>
          <c:order val="0"/>
          <c:tx>
            <c:strRef>
              <c:f>Sheet1!$B$1</c:f>
              <c:strCache>
                <c:ptCount val="1"/>
                <c:pt idx="0">
                  <c:v>Islamic Microfinance</c:v>
                </c:pt>
              </c:strCache>
            </c:strRef>
          </c:tx>
          <c:spPr>
            <a:solidFill>
              <a:srgbClr val="FCB03C"/>
            </a:solidFill>
            <a:ln>
              <a:noFill/>
            </a:ln>
          </c:spPr>
          <c:dPt>
            <c:idx val="0"/>
            <c:bubble3D val="0"/>
            <c:spPr>
              <a:solidFill>
                <a:srgbClr val="FCB03C"/>
              </a:solidFill>
              <a:ln w="19050">
                <a:noFill/>
              </a:ln>
              <a:effectLst/>
            </c:spPr>
            <c:extLst>
              <c:ext xmlns:c16="http://schemas.microsoft.com/office/drawing/2014/chart" uri="{C3380CC4-5D6E-409C-BE32-E72D297353CC}">
                <c16:uniqueId val="{00000001-8F03-4529-AD79-2E2E216DFB16}"/>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8F03-4529-AD79-2E2E216DFB16}"/>
              </c:ext>
            </c:extLst>
          </c:dPt>
          <c:cat>
            <c:strRef>
              <c:f>Sheet1!$A$2:$A$3</c:f>
              <c:strCache>
                <c:ptCount val="2"/>
                <c:pt idx="0">
                  <c:v>Islamic Microfinance</c:v>
                </c:pt>
                <c:pt idx="1">
                  <c:v>2nd Qtr</c:v>
                </c:pt>
              </c:strCache>
            </c:strRef>
          </c:cat>
          <c:val>
            <c:numRef>
              <c:f>Sheet1!$B$2:$B$3</c:f>
              <c:numCache>
                <c:formatCode>0%</c:formatCode>
                <c:ptCount val="2"/>
                <c:pt idx="0">
                  <c:v>0.01</c:v>
                </c:pt>
                <c:pt idx="1">
                  <c:v>0.99</c:v>
                </c:pt>
              </c:numCache>
            </c:numRef>
          </c:val>
          <c:extLst>
            <c:ext xmlns:c16="http://schemas.microsoft.com/office/drawing/2014/chart" uri="{C3380CC4-5D6E-409C-BE32-E72D297353CC}">
              <c16:uniqueId val="{00000004-8F03-4529-AD79-2E2E216DFB16}"/>
            </c:ext>
          </c:extLst>
        </c:ser>
        <c:dLbls>
          <c:showLegendKey val="0"/>
          <c:showVal val="0"/>
          <c:showCatName val="0"/>
          <c:showSerName val="0"/>
          <c:showPercent val="0"/>
          <c:showBubbleSize val="0"/>
          <c:showLeaderLines val="1"/>
        </c:dLbls>
        <c:firstSliceAng val="265"/>
        <c:holeSize val="75"/>
      </c:doughnutChart>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16069460500987E-2"/>
          <c:y val="0.13771288180857755"/>
          <c:w val="0.96700349154357235"/>
          <c:h val="0.64714933818297493"/>
        </c:manualLayout>
      </c:layout>
      <c:barChart>
        <c:barDir val="col"/>
        <c:grouping val="clustered"/>
        <c:varyColors val="0"/>
        <c:ser>
          <c:idx val="0"/>
          <c:order val="0"/>
          <c:tx>
            <c:strRef>
              <c:f>Sheet1!$B$1</c:f>
              <c:strCache>
                <c:ptCount val="1"/>
                <c:pt idx="0">
                  <c:v>Number of Institutions</c:v>
                </c:pt>
              </c:strCache>
            </c:strRef>
          </c:tx>
          <c:spPr>
            <a:solidFill>
              <a:srgbClr val="FCB03C"/>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Asia and Pacific</c:v>
                </c:pt>
                <c:pt idx="1">
                  <c:v>MENA</c:v>
                </c:pt>
                <c:pt idx="2">
                  <c:v>South Asia</c:v>
                </c:pt>
                <c:pt idx="3">
                  <c:v>Sub-Saharan Africa</c:v>
                </c:pt>
                <c:pt idx="4">
                  <c:v>Europe and Central Asia</c:v>
                </c:pt>
              </c:strCache>
            </c:strRef>
          </c:cat>
          <c:val>
            <c:numRef>
              <c:f>Sheet1!$B$2:$B$6</c:f>
              <c:numCache>
                <c:formatCode>General</c:formatCode>
                <c:ptCount val="5"/>
                <c:pt idx="0">
                  <c:v>164</c:v>
                </c:pt>
                <c:pt idx="1">
                  <c:v>72</c:v>
                </c:pt>
                <c:pt idx="2">
                  <c:v>12</c:v>
                </c:pt>
                <c:pt idx="3">
                  <c:v>4</c:v>
                </c:pt>
                <c:pt idx="4">
                  <c:v>3</c:v>
                </c:pt>
              </c:numCache>
            </c:numRef>
          </c:val>
          <c:extLst>
            <c:ext xmlns:c16="http://schemas.microsoft.com/office/drawing/2014/chart" uri="{C3380CC4-5D6E-409C-BE32-E72D297353CC}">
              <c16:uniqueId val="{00000000-9FF7-4D3E-84DB-1EEE66EDD9EA}"/>
            </c:ext>
          </c:extLst>
        </c:ser>
        <c:dLbls>
          <c:showLegendKey val="0"/>
          <c:showVal val="0"/>
          <c:showCatName val="0"/>
          <c:showSerName val="0"/>
          <c:showPercent val="0"/>
          <c:showBubbleSize val="0"/>
        </c:dLbls>
        <c:gapWidth val="150"/>
        <c:axId val="189623760"/>
        <c:axId val="196316896"/>
      </c:barChart>
      <c:catAx>
        <c:axId val="189623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96316896"/>
        <c:crosses val="autoZero"/>
        <c:auto val="1"/>
        <c:lblAlgn val="ctr"/>
        <c:lblOffset val="100"/>
        <c:noMultiLvlLbl val="0"/>
      </c:catAx>
      <c:valAx>
        <c:axId val="196316896"/>
        <c:scaling>
          <c:orientation val="minMax"/>
          <c:max val="180"/>
        </c:scaling>
        <c:delete val="1"/>
        <c:axPos val="l"/>
        <c:numFmt formatCode="General" sourceLinked="1"/>
        <c:majorTickMark val="out"/>
        <c:minorTickMark val="none"/>
        <c:tickLblPos val="nextTo"/>
        <c:crossAx val="189623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247115108174179E-2"/>
          <c:y val="0.14891884248889681"/>
          <c:w val="0.96700349154357235"/>
          <c:h val="0.57666130937123761"/>
        </c:manualLayout>
      </c:layout>
      <c:barChart>
        <c:barDir val="col"/>
        <c:grouping val="clustered"/>
        <c:varyColors val="0"/>
        <c:ser>
          <c:idx val="0"/>
          <c:order val="0"/>
          <c:tx>
            <c:strRef>
              <c:f>Sheet1!$B$1</c:f>
              <c:strCache>
                <c:ptCount val="1"/>
                <c:pt idx="0">
                  <c:v>Product Portfolio</c:v>
                </c:pt>
              </c:strCache>
            </c:strRef>
          </c:tx>
          <c:spPr>
            <a:solidFill>
              <a:srgbClr val="FCB03C"/>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Murabaha</c:v>
                </c:pt>
                <c:pt idx="1">
                  <c:v>Qard-Hassan</c:v>
                </c:pt>
                <c:pt idx="2">
                  <c:v>Mudaraba/
Musharaka</c:v>
                </c:pt>
                <c:pt idx="3">
                  <c:v>Salam</c:v>
                </c:pt>
                <c:pt idx="4">
                  <c:v>Others</c:v>
                </c:pt>
              </c:strCache>
            </c:strRef>
          </c:cat>
          <c:val>
            <c:numRef>
              <c:f>Sheet1!$B$2:$B$6</c:f>
              <c:numCache>
                <c:formatCode>General</c:formatCode>
                <c:ptCount val="5"/>
                <c:pt idx="0">
                  <c:v>413</c:v>
                </c:pt>
                <c:pt idx="1">
                  <c:v>156</c:v>
                </c:pt>
                <c:pt idx="2">
                  <c:v>40</c:v>
                </c:pt>
                <c:pt idx="3">
                  <c:v>2</c:v>
                </c:pt>
                <c:pt idx="4">
                  <c:v>17</c:v>
                </c:pt>
              </c:numCache>
            </c:numRef>
          </c:val>
          <c:extLst>
            <c:ext xmlns:c16="http://schemas.microsoft.com/office/drawing/2014/chart" uri="{C3380CC4-5D6E-409C-BE32-E72D297353CC}">
              <c16:uniqueId val="{00000000-FD90-47A2-98B4-BD5F4A78A159}"/>
            </c:ext>
          </c:extLst>
        </c:ser>
        <c:dLbls>
          <c:showLegendKey val="0"/>
          <c:showVal val="0"/>
          <c:showCatName val="0"/>
          <c:showSerName val="0"/>
          <c:showPercent val="0"/>
          <c:showBubbleSize val="0"/>
        </c:dLbls>
        <c:gapWidth val="150"/>
        <c:axId val="263623392"/>
        <c:axId val="263623952"/>
      </c:barChart>
      <c:catAx>
        <c:axId val="2636233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baseline="0">
                <a:solidFill>
                  <a:schemeClr val="tx1">
                    <a:lumMod val="65000"/>
                    <a:lumOff val="35000"/>
                  </a:schemeClr>
                </a:solidFill>
                <a:latin typeface="+mn-lt"/>
                <a:ea typeface="+mn-ea"/>
                <a:cs typeface="+mn-cs"/>
              </a:defRPr>
            </a:pPr>
            <a:endParaRPr lang="tr-TR"/>
          </a:p>
        </c:txPr>
        <c:crossAx val="263623952"/>
        <c:crosses val="autoZero"/>
        <c:auto val="0"/>
        <c:lblAlgn val="ctr"/>
        <c:lblOffset val="100"/>
        <c:noMultiLvlLbl val="0"/>
      </c:catAx>
      <c:valAx>
        <c:axId val="263623952"/>
        <c:scaling>
          <c:orientation val="minMax"/>
        </c:scaling>
        <c:delete val="1"/>
        <c:axPos val="l"/>
        <c:numFmt formatCode="General" sourceLinked="1"/>
        <c:majorTickMark val="out"/>
        <c:minorTickMark val="none"/>
        <c:tickLblPos val="nextTo"/>
        <c:crossAx val="26362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16069460500987E-2"/>
          <c:y val="0.13771288180857755"/>
          <c:w val="0.96700349154357235"/>
          <c:h val="0.65370709445957376"/>
        </c:manualLayout>
      </c:layout>
      <c:barChart>
        <c:barDir val="col"/>
        <c:grouping val="clustered"/>
        <c:varyColors val="0"/>
        <c:ser>
          <c:idx val="0"/>
          <c:order val="0"/>
          <c:tx>
            <c:strRef>
              <c:f>Sheet1!$B$1</c:f>
              <c:strCache>
                <c:ptCount val="1"/>
                <c:pt idx="0">
                  <c:v>By Institutions</c:v>
                </c:pt>
              </c:strCache>
            </c:strRef>
          </c:tx>
          <c:spPr>
            <a:solidFill>
              <a:srgbClr val="FCB03C"/>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Rural Banks</c:v>
                </c:pt>
                <c:pt idx="1">
                  <c:v>NGOs</c:v>
                </c:pt>
                <c:pt idx="2">
                  <c:v>NBFIs</c:v>
                </c:pt>
                <c:pt idx="3">
                  <c:v>Cooperatives</c:v>
                </c:pt>
                <c:pt idx="4">
                  <c:v>Commercial Banks</c:v>
                </c:pt>
                <c:pt idx="5">
                  <c:v>Others</c:v>
                </c:pt>
              </c:strCache>
            </c:strRef>
          </c:cat>
          <c:val>
            <c:numRef>
              <c:f>Sheet1!$B$2:$B$7</c:f>
              <c:numCache>
                <c:formatCode>0%</c:formatCode>
                <c:ptCount val="6"/>
                <c:pt idx="0">
                  <c:v>0.77</c:v>
                </c:pt>
                <c:pt idx="1">
                  <c:v>0.1</c:v>
                </c:pt>
                <c:pt idx="2">
                  <c:v>0.05</c:v>
                </c:pt>
                <c:pt idx="3">
                  <c:v>0.04</c:v>
                </c:pt>
                <c:pt idx="4">
                  <c:v>0.03</c:v>
                </c:pt>
                <c:pt idx="5">
                  <c:v>0.01</c:v>
                </c:pt>
              </c:numCache>
            </c:numRef>
          </c:val>
          <c:extLst>
            <c:ext xmlns:c16="http://schemas.microsoft.com/office/drawing/2014/chart" uri="{C3380CC4-5D6E-409C-BE32-E72D297353CC}">
              <c16:uniqueId val="{00000000-DFFC-46A6-B519-793DDFAC9F74}"/>
            </c:ext>
          </c:extLst>
        </c:ser>
        <c:dLbls>
          <c:showLegendKey val="0"/>
          <c:showVal val="0"/>
          <c:showCatName val="0"/>
          <c:showSerName val="0"/>
          <c:showPercent val="0"/>
          <c:showBubbleSize val="0"/>
        </c:dLbls>
        <c:gapWidth val="150"/>
        <c:axId val="264838608"/>
        <c:axId val="264839168"/>
      </c:barChart>
      <c:catAx>
        <c:axId val="2648386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64839168"/>
        <c:crosses val="autoZero"/>
        <c:auto val="1"/>
        <c:lblAlgn val="ctr"/>
        <c:lblOffset val="100"/>
        <c:noMultiLvlLbl val="0"/>
      </c:catAx>
      <c:valAx>
        <c:axId val="264839168"/>
        <c:scaling>
          <c:orientation val="minMax"/>
          <c:max val="0.9"/>
        </c:scaling>
        <c:delete val="1"/>
        <c:axPos val="l"/>
        <c:numFmt formatCode="0%" sourceLinked="1"/>
        <c:majorTickMark val="out"/>
        <c:minorTickMark val="none"/>
        <c:tickLblPos val="nextTo"/>
        <c:crossAx val="264838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16069460500987E-2"/>
          <c:y val="0.13771288180857755"/>
          <c:w val="0.96700349154357235"/>
          <c:h val="0.63623410794718693"/>
        </c:manualLayout>
      </c:layout>
      <c:barChart>
        <c:barDir val="col"/>
        <c:grouping val="clustered"/>
        <c:varyColors val="0"/>
        <c:ser>
          <c:idx val="0"/>
          <c:order val="0"/>
          <c:tx>
            <c:strRef>
              <c:f>Sheet1!$B$1</c:f>
              <c:strCache>
                <c:ptCount val="1"/>
                <c:pt idx="0">
                  <c:v>By Institutions</c:v>
                </c:pt>
              </c:strCache>
            </c:strRef>
          </c:tx>
          <c:spPr>
            <a:solidFill>
              <a:srgbClr val="FCB03C"/>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Rural Banks</c:v>
                </c:pt>
                <c:pt idx="1">
                  <c:v>NGOs</c:v>
                </c:pt>
                <c:pt idx="2">
                  <c:v>NBFIs</c:v>
                </c:pt>
                <c:pt idx="3">
                  <c:v>Cooperatives</c:v>
                </c:pt>
                <c:pt idx="4">
                  <c:v>Commercial Banks</c:v>
                </c:pt>
                <c:pt idx="5">
                  <c:v>Others</c:v>
                </c:pt>
              </c:strCache>
            </c:strRef>
          </c:cat>
          <c:val>
            <c:numRef>
              <c:f>Sheet1!$B$2:$B$7</c:f>
              <c:numCache>
                <c:formatCode>0%</c:formatCode>
                <c:ptCount val="6"/>
                <c:pt idx="0">
                  <c:v>0.16</c:v>
                </c:pt>
                <c:pt idx="1">
                  <c:v>0.17</c:v>
                </c:pt>
                <c:pt idx="2">
                  <c:v>0.03</c:v>
                </c:pt>
                <c:pt idx="3">
                  <c:v>0.01</c:v>
                </c:pt>
                <c:pt idx="4">
                  <c:v>0.6</c:v>
                </c:pt>
                <c:pt idx="5">
                  <c:v>0.02</c:v>
                </c:pt>
              </c:numCache>
            </c:numRef>
          </c:val>
          <c:extLst>
            <c:ext xmlns:c16="http://schemas.microsoft.com/office/drawing/2014/chart" uri="{C3380CC4-5D6E-409C-BE32-E72D297353CC}">
              <c16:uniqueId val="{00000000-CEAA-44B8-843E-56147E29461A}"/>
            </c:ext>
          </c:extLst>
        </c:ser>
        <c:dLbls>
          <c:showLegendKey val="0"/>
          <c:showVal val="0"/>
          <c:showCatName val="0"/>
          <c:showSerName val="0"/>
          <c:showPercent val="0"/>
          <c:showBubbleSize val="0"/>
        </c:dLbls>
        <c:gapWidth val="150"/>
        <c:axId val="264841408"/>
        <c:axId val="264841968"/>
      </c:barChart>
      <c:catAx>
        <c:axId val="2648414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64841968"/>
        <c:crosses val="autoZero"/>
        <c:auto val="1"/>
        <c:lblAlgn val="ctr"/>
        <c:lblOffset val="100"/>
        <c:noMultiLvlLbl val="0"/>
      </c:catAx>
      <c:valAx>
        <c:axId val="264841968"/>
        <c:scaling>
          <c:orientation val="minMax"/>
        </c:scaling>
        <c:delete val="1"/>
        <c:axPos val="l"/>
        <c:numFmt formatCode="0%" sourceLinked="1"/>
        <c:majorTickMark val="out"/>
        <c:minorTickMark val="none"/>
        <c:tickLblPos val="nextTo"/>
        <c:crossAx val="264841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0.18245</cdr:x>
      <cdr:y>0.24431</cdr:y>
    </cdr:from>
    <cdr:to>
      <cdr:x>0.73611</cdr:x>
      <cdr:y>0.76734</cdr:y>
    </cdr:to>
    <cdr:sp macro="" textlink="">
      <cdr:nvSpPr>
        <cdr:cNvPr id="2" name="Oval 1"/>
        <cdr:cNvSpPr/>
      </cdr:nvSpPr>
      <cdr:spPr bwMode="auto">
        <a:xfrm xmlns:a="http://schemas.openxmlformats.org/drawingml/2006/main">
          <a:off x="271185" y="384399"/>
          <a:ext cx="822960" cy="822960"/>
        </a:xfrm>
        <a:prstGeom xmlns:a="http://schemas.openxmlformats.org/drawingml/2006/main" prst="ellipse">
          <a:avLst/>
        </a:prstGeom>
        <a:gradFill xmlns:a="http://schemas.openxmlformats.org/drawingml/2006/main" flip="none" rotWithShape="1">
          <a:gsLst>
            <a:gs pos="0">
              <a:srgbClr val="1D5F2F"/>
            </a:gs>
            <a:gs pos="46000">
              <a:srgbClr val="7AC143">
                <a:shade val="67500"/>
                <a:satMod val="115000"/>
              </a:srgbClr>
            </a:gs>
            <a:gs pos="85000">
              <a:srgbClr val="87D050"/>
            </a:gs>
          </a:gsLst>
          <a:path path="circle">
            <a:fillToRect l="50000" t="50000" r="50000" b="50000"/>
          </a:path>
          <a:tileRect/>
        </a:gradFill>
        <a:ln xmlns:a="http://schemas.openxmlformats.org/drawingml/2006/main" w="9525" cap="flat" cmpd="sng" algn="ctr">
          <a:solidFill>
            <a:schemeClr val="bg1">
              <a:lumMod val="85000"/>
            </a:schemeClr>
          </a:solid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xmlns:a="http://schemas.openxmlformats.org/drawingml/2006/main">
          <a:pPr marL="342900" indent="-342900" defTabSz="914400">
            <a:spcBef>
              <a:spcPct val="20000"/>
            </a:spcBef>
            <a:buClr>
              <a:srgbClr val="000B76"/>
            </a:buClr>
            <a:buSzPct val="90000"/>
            <a:buFont typeface="Wingdings" pitchFamily="2" charset="2"/>
            <a:buChar char="n"/>
          </a:pPr>
          <a:endParaRPr lang="en-US" sz="2800" b="1">
            <a:solidFill>
              <a:srgbClr val="000000"/>
            </a:solidFill>
            <a:latin typeface="Arial"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275" cy="496671"/>
          </a:xfrm>
          <a:prstGeom prst="rect">
            <a:avLst/>
          </a:prstGeom>
        </p:spPr>
        <p:txBody>
          <a:bodyPr vert="horz" lIns="93172" tIns="46586" rIns="93172" bIns="46586"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sz="quarter" idx="1"/>
          </p:nvPr>
        </p:nvSpPr>
        <p:spPr>
          <a:xfrm>
            <a:off x="3849863" y="0"/>
            <a:ext cx="2946275" cy="496671"/>
          </a:xfrm>
          <a:prstGeom prst="rect">
            <a:avLst/>
          </a:prstGeom>
        </p:spPr>
        <p:txBody>
          <a:bodyPr vert="horz" lIns="93172" tIns="46586" rIns="93172" bIns="46586" rtlCol="0"/>
          <a:lstStyle>
            <a:lvl1pPr algn="r" fontAlgn="auto">
              <a:spcBef>
                <a:spcPts val="0"/>
              </a:spcBef>
              <a:spcAft>
                <a:spcPts val="0"/>
              </a:spcAft>
              <a:defRPr sz="1300">
                <a:latin typeface="+mn-lt"/>
                <a:cs typeface="+mn-cs"/>
              </a:defRPr>
            </a:lvl1pPr>
          </a:lstStyle>
          <a:p>
            <a:pPr>
              <a:defRPr/>
            </a:pPr>
            <a:fld id="{C1A738EC-F935-4CAB-B518-180047C42456}" type="datetimeFigureOut">
              <a:rPr lang="en-US"/>
              <a:pPr>
                <a:defRPr/>
              </a:pPr>
              <a:t>11/24/2017</a:t>
            </a:fld>
            <a:endParaRPr lang="en-US" dirty="0"/>
          </a:p>
        </p:txBody>
      </p:sp>
      <p:sp>
        <p:nvSpPr>
          <p:cNvPr id="4" name="Footer Placeholder 3"/>
          <p:cNvSpPr>
            <a:spLocks noGrp="1"/>
          </p:cNvSpPr>
          <p:nvPr>
            <p:ph type="ftr" sz="quarter" idx="2"/>
          </p:nvPr>
        </p:nvSpPr>
        <p:spPr>
          <a:xfrm>
            <a:off x="1" y="9428273"/>
            <a:ext cx="2946275" cy="496671"/>
          </a:xfrm>
          <a:prstGeom prst="rect">
            <a:avLst/>
          </a:prstGeom>
        </p:spPr>
        <p:txBody>
          <a:bodyPr vert="horz" lIns="93172" tIns="46586" rIns="93172" bIns="46586" rtlCol="0" anchor="b"/>
          <a:lstStyle>
            <a:lvl1pPr algn="l" fontAlgn="auto">
              <a:spcBef>
                <a:spcPts val="0"/>
              </a:spcBef>
              <a:spcAft>
                <a:spcPts val="0"/>
              </a:spcAft>
              <a:defRPr sz="13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49863" y="9428273"/>
            <a:ext cx="2946275" cy="496671"/>
          </a:xfrm>
          <a:prstGeom prst="rect">
            <a:avLst/>
          </a:prstGeom>
        </p:spPr>
        <p:txBody>
          <a:bodyPr vert="horz" lIns="93172" tIns="46586" rIns="93172" bIns="46586" rtlCol="0" anchor="b"/>
          <a:lstStyle>
            <a:lvl1pPr algn="r" fontAlgn="auto">
              <a:spcBef>
                <a:spcPts val="0"/>
              </a:spcBef>
              <a:spcAft>
                <a:spcPts val="0"/>
              </a:spcAft>
              <a:defRPr sz="1300">
                <a:latin typeface="+mn-lt"/>
                <a:cs typeface="+mn-cs"/>
              </a:defRPr>
            </a:lvl1pPr>
          </a:lstStyle>
          <a:p>
            <a:pPr>
              <a:defRPr/>
            </a:pPr>
            <a:fld id="{7A18FF95-7C7F-4829-A874-8A8084C40C9E}" type="slidenum">
              <a:rPr lang="en-US"/>
              <a:pPr>
                <a:defRPr/>
              </a:pPr>
              <a:t>‹#›</a:t>
            </a:fld>
            <a:endParaRPr lang="en-US" dirty="0"/>
          </a:p>
        </p:txBody>
      </p:sp>
    </p:spTree>
    <p:extLst>
      <p:ext uri="{BB962C8B-B14F-4D97-AF65-F5344CB8AC3E}">
        <p14:creationId xmlns:p14="http://schemas.microsoft.com/office/powerpoint/2010/main" val="2645363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275" cy="496671"/>
          </a:xfrm>
          <a:prstGeom prst="rect">
            <a:avLst/>
          </a:prstGeom>
        </p:spPr>
        <p:txBody>
          <a:bodyPr vert="horz" lIns="93172" tIns="46586" rIns="93172" bIns="46586"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3849863" y="0"/>
            <a:ext cx="2946275" cy="496671"/>
          </a:xfrm>
          <a:prstGeom prst="rect">
            <a:avLst/>
          </a:prstGeom>
        </p:spPr>
        <p:txBody>
          <a:bodyPr vert="horz" lIns="93172" tIns="46586" rIns="93172" bIns="46586" rtlCol="0"/>
          <a:lstStyle>
            <a:lvl1pPr algn="r" fontAlgn="auto">
              <a:spcBef>
                <a:spcPts val="0"/>
              </a:spcBef>
              <a:spcAft>
                <a:spcPts val="0"/>
              </a:spcAft>
              <a:defRPr sz="1300">
                <a:latin typeface="+mn-lt"/>
                <a:cs typeface="+mn-cs"/>
              </a:defRPr>
            </a:lvl1pPr>
          </a:lstStyle>
          <a:p>
            <a:pPr>
              <a:defRPr/>
            </a:pPr>
            <a:fld id="{58AB9BC5-AAD4-4FBA-BFC3-8598556087F2}" type="datetimeFigureOut">
              <a:rPr lang="en-US"/>
              <a:pPr>
                <a:defRPr/>
              </a:pPr>
              <a:t>11/24/2017</a:t>
            </a:fld>
            <a:endParaRPr lang="en-US" dirty="0"/>
          </a:p>
        </p:txBody>
      </p:sp>
      <p:sp>
        <p:nvSpPr>
          <p:cNvPr id="4" name="Slide Image Placeholder 3"/>
          <p:cNvSpPr>
            <a:spLocks noGrp="1" noRot="1" noChangeAspect="1"/>
          </p:cNvSpPr>
          <p:nvPr>
            <p:ph type="sldImg" idx="2"/>
          </p:nvPr>
        </p:nvSpPr>
        <p:spPr>
          <a:xfrm>
            <a:off x="709613" y="744538"/>
            <a:ext cx="5378450" cy="3722687"/>
          </a:xfrm>
          <a:prstGeom prst="rect">
            <a:avLst/>
          </a:prstGeom>
          <a:noFill/>
          <a:ln w="12700">
            <a:solidFill>
              <a:prstClr val="black"/>
            </a:solidFill>
          </a:ln>
        </p:spPr>
        <p:txBody>
          <a:bodyPr vert="horz" lIns="93172" tIns="46586" rIns="93172" bIns="46586" rtlCol="0" anchor="ctr"/>
          <a:lstStyle/>
          <a:p>
            <a:pPr lvl="0"/>
            <a:endParaRPr lang="en-US" noProof="0" dirty="0"/>
          </a:p>
        </p:txBody>
      </p:sp>
      <p:sp>
        <p:nvSpPr>
          <p:cNvPr id="5" name="Notes Placeholder 4"/>
          <p:cNvSpPr>
            <a:spLocks noGrp="1"/>
          </p:cNvSpPr>
          <p:nvPr>
            <p:ph type="body" sz="quarter" idx="3"/>
          </p:nvPr>
        </p:nvSpPr>
        <p:spPr>
          <a:xfrm>
            <a:off x="680383" y="4715831"/>
            <a:ext cx="5436909" cy="4466649"/>
          </a:xfrm>
          <a:prstGeom prst="rect">
            <a:avLst/>
          </a:prstGeom>
        </p:spPr>
        <p:txBody>
          <a:bodyPr vert="horz" lIns="93172" tIns="46586" rIns="93172" bIns="465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9428273"/>
            <a:ext cx="2946275" cy="496671"/>
          </a:xfrm>
          <a:prstGeom prst="rect">
            <a:avLst/>
          </a:prstGeom>
        </p:spPr>
        <p:txBody>
          <a:bodyPr vert="horz" lIns="93172" tIns="46586" rIns="93172" bIns="46586"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49863" y="9428273"/>
            <a:ext cx="2946275" cy="496671"/>
          </a:xfrm>
          <a:prstGeom prst="rect">
            <a:avLst/>
          </a:prstGeom>
        </p:spPr>
        <p:txBody>
          <a:bodyPr vert="horz" lIns="93172" tIns="46586" rIns="93172" bIns="46586" rtlCol="0" anchor="b"/>
          <a:lstStyle>
            <a:lvl1pPr algn="r" fontAlgn="auto">
              <a:spcBef>
                <a:spcPts val="0"/>
              </a:spcBef>
              <a:spcAft>
                <a:spcPts val="0"/>
              </a:spcAft>
              <a:defRPr sz="1300">
                <a:latin typeface="+mn-lt"/>
                <a:cs typeface="+mn-cs"/>
              </a:defRPr>
            </a:lvl1pPr>
          </a:lstStyle>
          <a:p>
            <a:pPr>
              <a:defRPr/>
            </a:pPr>
            <a:fld id="{55D6ED2D-0058-41D0-8D41-F1901A594DBD}" type="slidenum">
              <a:rPr lang="en-US"/>
              <a:pPr>
                <a:defRPr/>
              </a:pPr>
              <a:t>‹#›</a:t>
            </a:fld>
            <a:endParaRPr lang="en-US" dirty="0"/>
          </a:p>
        </p:txBody>
      </p:sp>
    </p:spTree>
    <p:extLst>
      <p:ext uri="{BB962C8B-B14F-4D97-AF65-F5344CB8AC3E}">
        <p14:creationId xmlns:p14="http://schemas.microsoft.com/office/powerpoint/2010/main" val="74013132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D6ED2D-0058-41D0-8D41-F1901A594DBD}" type="slidenum">
              <a:rPr lang="en-US" smtClean="0"/>
              <a:pPr>
                <a:defRPr/>
              </a:pPr>
              <a:t>2</a:t>
            </a:fld>
            <a:endParaRPr lang="en-US" dirty="0"/>
          </a:p>
        </p:txBody>
      </p:sp>
    </p:spTree>
    <p:extLst>
      <p:ext uri="{BB962C8B-B14F-4D97-AF65-F5344CB8AC3E}">
        <p14:creationId xmlns:p14="http://schemas.microsoft.com/office/powerpoint/2010/main" val="3221004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124EE7-C54B-884E-A997-D76C72266040}" type="slidenum">
              <a:rPr lang="en-US" smtClean="0"/>
              <a:pPr/>
              <a:t>19</a:t>
            </a:fld>
            <a:endParaRPr lang="en-US"/>
          </a:p>
        </p:txBody>
      </p:sp>
    </p:spTree>
    <p:extLst>
      <p:ext uri="{BB962C8B-B14F-4D97-AF65-F5344CB8AC3E}">
        <p14:creationId xmlns:p14="http://schemas.microsoft.com/office/powerpoint/2010/main" val="99628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D6ED2D-0058-41D0-8D41-F1901A594DBD}" type="slidenum">
              <a:rPr lang="en-US" smtClean="0"/>
              <a:pPr>
                <a:defRPr/>
              </a:pPr>
              <a:t>23</a:t>
            </a:fld>
            <a:endParaRPr lang="en-US" dirty="0"/>
          </a:p>
        </p:txBody>
      </p:sp>
    </p:spTree>
    <p:extLst>
      <p:ext uri="{BB962C8B-B14F-4D97-AF65-F5344CB8AC3E}">
        <p14:creationId xmlns:p14="http://schemas.microsoft.com/office/powerpoint/2010/main" val="1063303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2781300" y="519113"/>
            <a:ext cx="3746500" cy="2593975"/>
          </a:xfrm>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3ACE75-2462-436F-B1CA-0644812AD62F}" type="slidenum">
              <a:rPr lang="en-US" smtClean="0">
                <a:solidFill>
                  <a:prstClr val="black"/>
                </a:solidFill>
              </a:rPr>
              <a:pPr fontAlgn="base">
                <a:spcBef>
                  <a:spcPct val="0"/>
                </a:spcBef>
                <a:spcAft>
                  <a:spcPct val="0"/>
                </a:spcAft>
                <a:defRPr/>
              </a:pPr>
              <a:t>3</a:t>
            </a:fld>
            <a:endParaRPr lang="en-US" dirty="0" smtClean="0">
              <a:solidFill>
                <a:prstClr val="black"/>
              </a:solidFill>
            </a:endParaRPr>
          </a:p>
        </p:txBody>
      </p:sp>
    </p:spTree>
    <p:extLst>
      <p:ext uri="{BB962C8B-B14F-4D97-AF65-F5344CB8AC3E}">
        <p14:creationId xmlns:p14="http://schemas.microsoft.com/office/powerpoint/2010/main" val="199277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709613" y="744538"/>
            <a:ext cx="5378450" cy="3722687"/>
          </a:xfrm>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0F6F02-8367-4CA4-B451-F1BB4D595EA9}" type="slidenum">
              <a:rPr lang="en-US" smtClean="0">
                <a:solidFill>
                  <a:prstClr val="black"/>
                </a:solidFill>
              </a:rPr>
              <a:pPr fontAlgn="base">
                <a:spcBef>
                  <a:spcPct val="0"/>
                </a:spcBef>
                <a:spcAft>
                  <a:spcPct val="0"/>
                </a:spcAft>
                <a:defRPr/>
              </a:pPr>
              <a:t>4</a:t>
            </a:fld>
            <a:endParaRPr lang="en-US" dirty="0" smtClean="0">
              <a:solidFill>
                <a:prstClr val="black"/>
              </a:solidFill>
            </a:endParaRPr>
          </a:p>
        </p:txBody>
      </p:sp>
    </p:spTree>
    <p:extLst>
      <p:ext uri="{BB962C8B-B14F-4D97-AF65-F5344CB8AC3E}">
        <p14:creationId xmlns:p14="http://schemas.microsoft.com/office/powerpoint/2010/main" val="81951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D6ED2D-0058-41D0-8D41-F1901A594DBD}"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117530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D6ED2D-0058-41D0-8D41-F1901A594DBD}" type="slidenum">
              <a:rPr lang="en-US" smtClean="0"/>
              <a:pPr>
                <a:defRPr/>
              </a:pPr>
              <a:t>8</a:t>
            </a:fld>
            <a:endParaRPr lang="en-US" dirty="0"/>
          </a:p>
        </p:txBody>
      </p:sp>
    </p:spTree>
    <p:extLst>
      <p:ext uri="{BB962C8B-B14F-4D97-AF65-F5344CB8AC3E}">
        <p14:creationId xmlns:p14="http://schemas.microsoft.com/office/powerpoint/2010/main" val="158850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D6ED2D-0058-41D0-8D41-F1901A594DBD}" type="slidenum">
              <a:rPr lang="en-US" smtClean="0"/>
              <a:pPr>
                <a:defRPr/>
              </a:pPr>
              <a:t>12</a:t>
            </a:fld>
            <a:endParaRPr lang="en-US" dirty="0"/>
          </a:p>
        </p:txBody>
      </p:sp>
    </p:spTree>
    <p:extLst>
      <p:ext uri="{BB962C8B-B14F-4D97-AF65-F5344CB8AC3E}">
        <p14:creationId xmlns:p14="http://schemas.microsoft.com/office/powerpoint/2010/main" val="230775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D6ED2D-0058-41D0-8D41-F1901A594DBD}" type="slidenum">
              <a:rPr lang="en-US" smtClean="0"/>
              <a:pPr>
                <a:defRPr/>
              </a:pPr>
              <a:t>14</a:t>
            </a:fld>
            <a:endParaRPr lang="en-US" dirty="0"/>
          </a:p>
        </p:txBody>
      </p:sp>
    </p:spTree>
    <p:extLst>
      <p:ext uri="{BB962C8B-B14F-4D97-AF65-F5344CB8AC3E}">
        <p14:creationId xmlns:p14="http://schemas.microsoft.com/office/powerpoint/2010/main" val="3363015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D6ED2D-0058-41D0-8D41-F1901A594DBD}" type="slidenum">
              <a:rPr lang="en-US" smtClean="0"/>
              <a:pPr>
                <a:defRPr/>
              </a:pPr>
              <a:t>16</a:t>
            </a:fld>
            <a:endParaRPr lang="en-US" dirty="0"/>
          </a:p>
        </p:txBody>
      </p:sp>
    </p:spTree>
    <p:extLst>
      <p:ext uri="{BB962C8B-B14F-4D97-AF65-F5344CB8AC3E}">
        <p14:creationId xmlns:p14="http://schemas.microsoft.com/office/powerpoint/2010/main" val="256466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D6ED2D-0058-41D0-8D41-F1901A594DBD}" type="slidenum">
              <a:rPr lang="en-US" smtClean="0"/>
              <a:pPr>
                <a:defRPr/>
              </a:pPr>
              <a:t>18</a:t>
            </a:fld>
            <a:endParaRPr lang="en-US" dirty="0"/>
          </a:p>
        </p:txBody>
      </p:sp>
    </p:spTree>
    <p:extLst>
      <p:ext uri="{BB962C8B-B14F-4D97-AF65-F5344CB8AC3E}">
        <p14:creationId xmlns:p14="http://schemas.microsoft.com/office/powerpoint/2010/main" val="1915593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JK - 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5239" y="3880454"/>
            <a:ext cx="2628361" cy="279339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12501"/>
            <a:ext cx="6782662" cy="2945499"/>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543"/>
            <a:ext cx="4853618" cy="3070363"/>
          </a:xfrm>
          <a:prstGeom prst="rect">
            <a:avLst/>
          </a:prstGeom>
        </p:spPr>
      </p:pic>
      <p:sp>
        <p:nvSpPr>
          <p:cNvPr id="3" name="Subtitle 2"/>
          <p:cNvSpPr>
            <a:spLocks noGrp="1"/>
          </p:cNvSpPr>
          <p:nvPr>
            <p:ph type="subTitle" idx="1"/>
          </p:nvPr>
        </p:nvSpPr>
        <p:spPr>
          <a:xfrm>
            <a:off x="742952" y="3082475"/>
            <a:ext cx="8929716" cy="400500"/>
          </a:xfrm>
          <a:prstGeom prst="rect">
            <a:avLst/>
          </a:prstGeom>
        </p:spPr>
        <p:txBody>
          <a:bodyPr lIns="0" tIns="0" rIns="0" bIns="0" anchor="t">
            <a:normAutofit/>
          </a:bodyPr>
          <a:lstStyle>
            <a:lvl1pPr marL="0" indent="0" algn="l">
              <a:lnSpc>
                <a:spcPct val="100000"/>
              </a:lnSpc>
              <a:spcBef>
                <a:spcPts val="0"/>
              </a:spcBef>
              <a:buNone/>
              <a:defRPr sz="2400" b="0">
                <a:solidFill>
                  <a:srgbClr val="1B5F2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742952" y="2708647"/>
            <a:ext cx="8929716" cy="411480"/>
          </a:xfrm>
          <a:prstGeom prst="rect">
            <a:avLst/>
          </a:prstGeom>
        </p:spPr>
        <p:txBody>
          <a:bodyPr lIns="0" tIns="0" rIns="0" bIns="0" anchor="t">
            <a:normAutofit/>
          </a:bodyPr>
          <a:lstStyle>
            <a:lvl1pPr algn="l">
              <a:lnSpc>
                <a:spcPts val="3000"/>
              </a:lnSpc>
              <a:defRPr sz="2800" b="1" baseline="0">
                <a:solidFill>
                  <a:srgbClr val="1B5F2E"/>
                </a:solidFill>
              </a:defRPr>
            </a:lvl1pPr>
          </a:lstStyle>
          <a:p>
            <a:r>
              <a:rPr lang="en-US" smtClean="0"/>
              <a:t>Click to edit Master title style</a:t>
            </a:r>
            <a:endParaRPr lang="en-US" dirty="0"/>
          </a:p>
        </p:txBody>
      </p:sp>
      <p:sp>
        <p:nvSpPr>
          <p:cNvPr id="8" name="Picture Placeholder 7"/>
          <p:cNvSpPr>
            <a:spLocks noGrp="1"/>
          </p:cNvSpPr>
          <p:nvPr>
            <p:ph type="pic" sz="quarter" idx="11"/>
          </p:nvPr>
        </p:nvSpPr>
        <p:spPr>
          <a:xfrm>
            <a:off x="740243" y="1613741"/>
            <a:ext cx="1058863" cy="1081087"/>
          </a:xfrm>
          <a:prstGeom prst="rect">
            <a:avLst/>
          </a:prstGeom>
        </p:spPr>
        <p:txBody>
          <a:bodyPr/>
          <a:lstStyle>
            <a:lvl1pPr marL="0" indent="0" algn="ctr">
              <a:buNone/>
              <a:defRPr sz="1200" baseline="0"/>
            </a:lvl1pPr>
          </a:lstStyle>
          <a:p>
            <a:pPr lvl="0"/>
            <a:r>
              <a:rPr lang="en-US" noProof="0" smtClean="0"/>
              <a:t>Click icon to add picture</a:t>
            </a:r>
            <a:endParaRPr lang="en-US" noProof="0" dirty="0"/>
          </a:p>
        </p:txBody>
      </p:sp>
      <p:sp>
        <p:nvSpPr>
          <p:cNvPr id="7" name="Date Placeholder 2"/>
          <p:cNvSpPr>
            <a:spLocks noGrp="1"/>
          </p:cNvSpPr>
          <p:nvPr>
            <p:ph type="dt" sz="half" idx="12"/>
          </p:nvPr>
        </p:nvSpPr>
        <p:spPr>
          <a:xfrm>
            <a:off x="739775" y="5594352"/>
            <a:ext cx="2311400" cy="365125"/>
          </a:xfrm>
        </p:spPr>
        <p:txBody>
          <a:bodyPr lIns="0" tIns="0" rIns="0" bIns="0"/>
          <a:lstStyle>
            <a:lvl1pPr>
              <a:defRPr sz="2000">
                <a:solidFill>
                  <a:srgbClr val="1B5F2E"/>
                </a:solidFill>
              </a:defRPr>
            </a:lvl1pPr>
          </a:lstStyle>
          <a:p>
            <a:pPr>
              <a:defRPr/>
            </a:pPr>
            <a:endParaRPr lang="en-US"/>
          </a:p>
        </p:txBody>
      </p:sp>
    </p:spTree>
    <p:extLst>
      <p:ext uri="{BB962C8B-B14F-4D97-AF65-F5344CB8AC3E}">
        <p14:creationId xmlns:p14="http://schemas.microsoft.com/office/powerpoint/2010/main" val="7680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5239" y="3880454"/>
            <a:ext cx="2628361" cy="2793398"/>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12501"/>
            <a:ext cx="6782662" cy="2945499"/>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9068"/>
            <a:ext cx="4853618" cy="3070363"/>
          </a:xfrm>
          <a:prstGeom prst="rect">
            <a:avLst/>
          </a:prstGeom>
        </p:spPr>
      </p:pic>
      <p:sp>
        <p:nvSpPr>
          <p:cNvPr id="6" name="Line 17"/>
          <p:cNvSpPr>
            <a:spLocks noChangeShapeType="1"/>
          </p:cNvSpPr>
          <p:nvPr/>
        </p:nvSpPr>
        <p:spPr bwMode="auto">
          <a:xfrm flipV="1">
            <a:off x="1003300" y="1031875"/>
            <a:ext cx="8902700" cy="0"/>
          </a:xfrm>
          <a:prstGeom prst="line">
            <a:avLst/>
          </a:prstGeom>
          <a:noFill/>
          <a:ln w="38100">
            <a:solidFill>
              <a:srgbClr val="1B5F2E"/>
            </a:solidFill>
            <a:round/>
            <a:headEnd/>
            <a:tailEnd/>
          </a:ln>
          <a:effectLst/>
        </p:spPr>
        <p:txBody>
          <a:bodyPr wrap="none" anchor="ctr"/>
          <a:lstStyle/>
          <a:p>
            <a:pPr fontAlgn="auto">
              <a:spcBef>
                <a:spcPts val="0"/>
              </a:spcBef>
              <a:spcAft>
                <a:spcPts val="0"/>
              </a:spcAft>
              <a:defRPr/>
            </a:pPr>
            <a:endParaRPr lang="en-US" dirty="0">
              <a:solidFill>
                <a:prstClr val="black"/>
              </a:solidFill>
              <a:latin typeface="Calibri"/>
            </a:endParaRPr>
          </a:p>
        </p:txBody>
      </p:sp>
      <p:sp>
        <p:nvSpPr>
          <p:cNvPr id="7" name="Line 17"/>
          <p:cNvSpPr>
            <a:spLocks noChangeShapeType="1"/>
          </p:cNvSpPr>
          <p:nvPr/>
        </p:nvSpPr>
        <p:spPr bwMode="auto">
          <a:xfrm flipV="1">
            <a:off x="1003300" y="1082675"/>
            <a:ext cx="8902700" cy="0"/>
          </a:xfrm>
          <a:prstGeom prst="line">
            <a:avLst/>
          </a:prstGeom>
          <a:noFill/>
          <a:ln w="3175">
            <a:solidFill>
              <a:srgbClr val="1B5F2E"/>
            </a:solidFill>
            <a:round/>
            <a:headEnd/>
            <a:tailEnd/>
          </a:ln>
          <a:effectLst/>
        </p:spPr>
        <p:txBody>
          <a:bodyPr wrap="none" anchor="ctr"/>
          <a:lstStyle/>
          <a:p>
            <a:pPr fontAlgn="auto">
              <a:spcBef>
                <a:spcPts val="0"/>
              </a:spcBef>
              <a:spcAft>
                <a:spcPts val="0"/>
              </a:spcAft>
              <a:defRPr/>
            </a:pPr>
            <a:endParaRPr lang="en-US" dirty="0">
              <a:solidFill>
                <a:prstClr val="black"/>
              </a:solidFill>
              <a:latin typeface="Calibri"/>
            </a:endParaRPr>
          </a:p>
        </p:txBody>
      </p:sp>
      <p:sp>
        <p:nvSpPr>
          <p:cNvPr id="2" name="Title 1"/>
          <p:cNvSpPr>
            <a:spLocks noGrp="1"/>
          </p:cNvSpPr>
          <p:nvPr>
            <p:ph type="title"/>
          </p:nvPr>
        </p:nvSpPr>
        <p:spPr>
          <a:xfrm>
            <a:off x="1003300" y="274638"/>
            <a:ext cx="8902700" cy="807536"/>
          </a:xfrm>
          <a:prstGeom prst="rect">
            <a:avLst/>
          </a:prstGeom>
        </p:spPr>
        <p:txBody>
          <a:bodyPr anchor="ctr">
            <a:normAutofit/>
          </a:bodyPr>
          <a:lstStyle>
            <a:lvl1pPr algn="l">
              <a:defRPr sz="2400" b="1">
                <a:solidFill>
                  <a:srgbClr val="1B5F2E"/>
                </a:solidFill>
              </a:defRPr>
            </a:lvl1pPr>
          </a:lstStyle>
          <a:p>
            <a:r>
              <a:rPr lang="en-US" smtClean="0"/>
              <a:t>Click to edit Master title style</a:t>
            </a:r>
            <a:endParaRPr lang="en-US" dirty="0"/>
          </a:p>
        </p:txBody>
      </p:sp>
      <p:sp>
        <p:nvSpPr>
          <p:cNvPr id="12" name="Content Placeholder 14"/>
          <p:cNvSpPr>
            <a:spLocks noGrp="1"/>
          </p:cNvSpPr>
          <p:nvPr>
            <p:ph sz="quarter" idx="21"/>
          </p:nvPr>
        </p:nvSpPr>
        <p:spPr>
          <a:xfrm>
            <a:off x="1003299" y="1157290"/>
            <a:ext cx="8870951" cy="5001465"/>
          </a:xfrm>
          <a:prstGeom prst="rect">
            <a:avLst/>
          </a:prstGeom>
          <a:ln>
            <a:noFill/>
          </a:ln>
        </p:spPr>
        <p:txBody>
          <a:bodyPr/>
          <a:lstStyle>
            <a:lvl1pPr marL="120650" indent="-120650">
              <a:buFont typeface="Wingdings" pitchFamily="2" charset="2"/>
              <a:buChar char="§"/>
              <a:defRPr sz="1300"/>
            </a:lvl1pPr>
            <a:lvl2pPr marL="349250" indent="-174625">
              <a:defRPr sz="1300"/>
            </a:lvl2pPr>
            <a:lvl3pPr marL="577850" indent="-120650">
              <a:buFont typeface="Wingdings" pitchFamily="2" charset="2"/>
              <a:buChar char="§"/>
              <a:defRPr sz="1200" i="1"/>
            </a:lvl3pPr>
            <a:lvl4pPr marL="739775" indent="-161925">
              <a:defRPr sz="1200"/>
            </a:lvl4pPr>
            <a:lvl5pPr marL="914400" indent="-174625">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3"/>
          <p:cNvSpPr>
            <a:spLocks noGrp="1"/>
          </p:cNvSpPr>
          <p:nvPr>
            <p:ph type="ftr" sz="quarter" idx="23"/>
          </p:nvPr>
        </p:nvSpPr>
        <p:spPr>
          <a:xfrm>
            <a:off x="3384550" y="6491290"/>
            <a:ext cx="3136900" cy="365125"/>
          </a:xfrm>
          <a:prstGeom prst="rect">
            <a:avLst/>
          </a:prstGeom>
        </p:spPr>
        <p:txBody>
          <a:bodyPr/>
          <a:lstStyle>
            <a:lvl1pPr>
              <a:defRPr/>
            </a:lvl1pPr>
          </a:lstStyle>
          <a:p>
            <a:pPr>
              <a:defRPr/>
            </a:pPr>
            <a:endParaRPr lang="en-US">
              <a:solidFill>
                <a:prstClr val="black"/>
              </a:solidFill>
            </a:endParaRPr>
          </a:p>
        </p:txBody>
      </p:sp>
      <p:sp>
        <p:nvSpPr>
          <p:cNvPr id="13" name="TextBox 12"/>
          <p:cNvSpPr txBox="1"/>
          <p:nvPr userDrawn="1"/>
        </p:nvSpPr>
        <p:spPr>
          <a:xfrm>
            <a:off x="6917635" y="6427631"/>
            <a:ext cx="2663687" cy="246221"/>
          </a:xfrm>
          <a:prstGeom prst="rect">
            <a:avLst/>
          </a:prstGeom>
          <a:noFill/>
        </p:spPr>
        <p:txBody>
          <a:bodyPr wrap="square" rtlCol="0">
            <a:spAutoFit/>
          </a:bodyPr>
          <a:lstStyle/>
          <a:p>
            <a:pPr algn="r"/>
            <a:fld id="{0DD9228E-DB46-4144-8130-A7AB381E8359}" type="slidenum">
              <a:rPr lang="en-US" sz="1000" smtClean="0">
                <a:latin typeface="+mj-lt"/>
              </a:rPr>
              <a:pPr algn="r"/>
              <a:t>‹#›</a:t>
            </a:fld>
            <a:endParaRPr lang="en-US" sz="1200" dirty="0">
              <a:latin typeface="+mj-lt"/>
            </a:endParaRPr>
          </a:p>
        </p:txBody>
      </p:sp>
    </p:spTree>
    <p:extLst>
      <p:ext uri="{BB962C8B-B14F-4D97-AF65-F5344CB8AC3E}">
        <p14:creationId xmlns:p14="http://schemas.microsoft.com/office/powerpoint/2010/main" val="2395843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JK - Titl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5239" y="3880454"/>
            <a:ext cx="2628361" cy="2793398"/>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12501"/>
            <a:ext cx="6782662" cy="2945499"/>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543"/>
            <a:ext cx="4853618" cy="3070363"/>
          </a:xfrm>
          <a:prstGeom prst="rect">
            <a:avLst/>
          </a:prstGeom>
        </p:spPr>
      </p:pic>
      <p:sp>
        <p:nvSpPr>
          <p:cNvPr id="3" name="Subtitle 2"/>
          <p:cNvSpPr>
            <a:spLocks noGrp="1"/>
          </p:cNvSpPr>
          <p:nvPr>
            <p:ph type="subTitle" idx="1"/>
          </p:nvPr>
        </p:nvSpPr>
        <p:spPr>
          <a:xfrm>
            <a:off x="742952" y="3082475"/>
            <a:ext cx="8929716" cy="400500"/>
          </a:xfrm>
          <a:prstGeom prst="rect">
            <a:avLst/>
          </a:prstGeom>
        </p:spPr>
        <p:txBody>
          <a:bodyPr lIns="0" tIns="0" rIns="0" bIns="0" anchor="t">
            <a:normAutofit/>
          </a:bodyPr>
          <a:lstStyle>
            <a:lvl1pPr marL="0" indent="0" algn="l">
              <a:lnSpc>
                <a:spcPct val="100000"/>
              </a:lnSpc>
              <a:spcBef>
                <a:spcPts val="0"/>
              </a:spcBef>
              <a:buNone/>
              <a:defRPr sz="2400" b="0">
                <a:solidFill>
                  <a:srgbClr val="1B5F2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742952" y="2708647"/>
            <a:ext cx="8929716" cy="411480"/>
          </a:xfrm>
          <a:prstGeom prst="rect">
            <a:avLst/>
          </a:prstGeom>
        </p:spPr>
        <p:txBody>
          <a:bodyPr lIns="0" tIns="0" rIns="0" bIns="0" anchor="t">
            <a:normAutofit/>
          </a:bodyPr>
          <a:lstStyle>
            <a:lvl1pPr algn="l">
              <a:lnSpc>
                <a:spcPts val="3000"/>
              </a:lnSpc>
              <a:defRPr sz="2800" b="1" baseline="0">
                <a:solidFill>
                  <a:srgbClr val="1B5F2E"/>
                </a:solidFill>
              </a:defRPr>
            </a:lvl1pPr>
          </a:lstStyle>
          <a:p>
            <a:r>
              <a:rPr lang="en-US" smtClean="0"/>
              <a:t>Click to edit Master title style</a:t>
            </a:r>
            <a:endParaRPr lang="en-US" dirty="0"/>
          </a:p>
        </p:txBody>
      </p:sp>
      <p:sp>
        <p:nvSpPr>
          <p:cNvPr id="8" name="Picture Placeholder 7"/>
          <p:cNvSpPr>
            <a:spLocks noGrp="1"/>
          </p:cNvSpPr>
          <p:nvPr>
            <p:ph type="pic" sz="quarter" idx="11"/>
          </p:nvPr>
        </p:nvSpPr>
        <p:spPr>
          <a:xfrm>
            <a:off x="740243" y="1613741"/>
            <a:ext cx="1058863" cy="1081087"/>
          </a:xfrm>
          <a:prstGeom prst="rect">
            <a:avLst/>
          </a:prstGeom>
        </p:spPr>
        <p:txBody>
          <a:bodyPr/>
          <a:lstStyle>
            <a:lvl1pPr marL="0" indent="0" algn="ctr">
              <a:buNone/>
              <a:defRPr sz="1200" baseline="0"/>
            </a:lvl1pPr>
          </a:lstStyle>
          <a:p>
            <a:pPr lvl="0"/>
            <a:r>
              <a:rPr lang="en-US" noProof="0" smtClean="0"/>
              <a:t>Click icon to add picture</a:t>
            </a:r>
            <a:endParaRPr lang="en-US" noProof="0" dirty="0"/>
          </a:p>
        </p:txBody>
      </p:sp>
      <p:sp>
        <p:nvSpPr>
          <p:cNvPr id="9" name="Date Placeholder 2"/>
          <p:cNvSpPr>
            <a:spLocks noGrp="1"/>
          </p:cNvSpPr>
          <p:nvPr>
            <p:ph type="dt" sz="half" idx="12"/>
          </p:nvPr>
        </p:nvSpPr>
        <p:spPr>
          <a:xfrm>
            <a:off x="739775" y="5594352"/>
            <a:ext cx="2311400" cy="365125"/>
          </a:xfrm>
        </p:spPr>
        <p:txBody>
          <a:bodyPr lIns="0" tIns="0" rIns="0" bIns="0"/>
          <a:lstStyle>
            <a:lvl1pPr>
              <a:defRPr sz="2000">
                <a:solidFill>
                  <a:srgbClr val="1B5F2E"/>
                </a:solidFill>
              </a:defRPr>
            </a:lvl1pPr>
          </a:lstStyle>
          <a:p>
            <a:pPr>
              <a:defRPr/>
            </a:pPr>
            <a:endParaRPr lang="en-US"/>
          </a:p>
        </p:txBody>
      </p:sp>
    </p:spTree>
    <p:extLst>
      <p:ext uri="{BB962C8B-B14F-4D97-AF65-F5344CB8AC3E}">
        <p14:creationId xmlns:p14="http://schemas.microsoft.com/office/powerpoint/2010/main" val="1443169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3300" y="274638"/>
            <a:ext cx="8902700" cy="807536"/>
          </a:xfrm>
          <a:prstGeom prst="rect">
            <a:avLst/>
          </a:prstGeom>
        </p:spPr>
        <p:txBody>
          <a:bodyPr anchor="ctr">
            <a:normAutofit/>
          </a:bodyPr>
          <a:lstStyle>
            <a:lvl1pPr algn="l">
              <a:defRPr sz="2400" b="1">
                <a:solidFill>
                  <a:srgbClr val="1B5F2E"/>
                </a:solidFill>
              </a:defRPr>
            </a:lvl1pPr>
          </a:lstStyle>
          <a:p>
            <a:r>
              <a:rPr lang="en-US" dirty="0" smtClean="0"/>
              <a:t>Click to edit Master title style</a:t>
            </a:r>
            <a:endParaRPr lang="en-US" dirty="0"/>
          </a:p>
        </p:txBody>
      </p:sp>
      <p:sp>
        <p:nvSpPr>
          <p:cNvPr id="9" name="Footer Placeholder 3"/>
          <p:cNvSpPr>
            <a:spLocks noGrp="1"/>
          </p:cNvSpPr>
          <p:nvPr>
            <p:ph type="ftr" sz="quarter" idx="11"/>
          </p:nvPr>
        </p:nvSpPr>
        <p:spPr>
          <a:xfrm>
            <a:off x="3384550" y="6491290"/>
            <a:ext cx="3136900" cy="365125"/>
          </a:xfrm>
          <a:prstGeom prst="rect">
            <a:avLst/>
          </a:prstGeom>
        </p:spPr>
        <p:txBody>
          <a:bodyPr/>
          <a:lstStyle>
            <a:lvl1pPr>
              <a:defRPr/>
            </a:lvl1pPr>
          </a:lstStyle>
          <a:p>
            <a:pPr>
              <a:defRPr/>
            </a:pPr>
            <a:endParaRPr lang="en-US">
              <a:solidFill>
                <a:prstClr val="black"/>
              </a:solidFill>
            </a:endParaRPr>
          </a:p>
        </p:txBody>
      </p:sp>
      <p:sp>
        <p:nvSpPr>
          <p:cNvPr id="10" name="TextBox 9"/>
          <p:cNvSpPr txBox="1"/>
          <p:nvPr userDrawn="1"/>
        </p:nvSpPr>
        <p:spPr>
          <a:xfrm>
            <a:off x="6917635" y="6427631"/>
            <a:ext cx="2663687" cy="246221"/>
          </a:xfrm>
          <a:prstGeom prst="rect">
            <a:avLst/>
          </a:prstGeom>
          <a:noFill/>
        </p:spPr>
        <p:txBody>
          <a:bodyPr wrap="square" rtlCol="0">
            <a:spAutoFit/>
          </a:bodyPr>
          <a:lstStyle/>
          <a:p>
            <a:pPr algn="r"/>
            <a:fld id="{0DD9228E-DB46-4144-8130-A7AB381E8359}" type="slidenum">
              <a:rPr lang="en-US" sz="1000" smtClean="0">
                <a:solidFill>
                  <a:prstClr val="black"/>
                </a:solidFill>
                <a:latin typeface="Calibri"/>
              </a:rPr>
              <a:pPr algn="r"/>
              <a:t>‹#›</a:t>
            </a:fld>
            <a:endParaRPr lang="en-US" sz="1000" dirty="0">
              <a:solidFill>
                <a:prstClr val="black"/>
              </a:solidFill>
              <a:latin typeface="Calibri"/>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5239" y="3880454"/>
            <a:ext cx="2628361" cy="2793398"/>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12501"/>
            <a:ext cx="6782662" cy="2945499"/>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543"/>
            <a:ext cx="4853618" cy="3070363"/>
          </a:xfrm>
          <a:prstGeom prst="rect">
            <a:avLst/>
          </a:prstGeom>
        </p:spPr>
      </p:pic>
    </p:spTree>
    <p:extLst>
      <p:ext uri="{BB962C8B-B14F-4D97-AF65-F5344CB8AC3E}">
        <p14:creationId xmlns:p14="http://schemas.microsoft.com/office/powerpoint/2010/main" val="21074613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762" y="6491290"/>
            <a:ext cx="2311401" cy="365125"/>
          </a:xfrm>
          <a:prstGeom prst="rect">
            <a:avLst/>
          </a:prstGeom>
        </p:spPr>
        <p:txBody>
          <a:bodyPr vert="horz" lIns="91440" tIns="45720" rIns="91440" bIns="45720" rtlCol="0" anchor="ctr"/>
          <a:lstStyle>
            <a:lvl1pPr algn="l" fontAlgn="auto">
              <a:spcBef>
                <a:spcPts val="0"/>
              </a:spcBef>
              <a:spcAft>
                <a:spcPts val="0"/>
              </a:spcAft>
              <a:defRPr sz="1200">
                <a:solidFill>
                  <a:schemeClr val="accent3">
                    <a:lumMod val="50000"/>
                  </a:schemeClr>
                </a:solidFill>
                <a:latin typeface="+mn-lt"/>
                <a:cs typeface="+mn-cs"/>
              </a:defRPr>
            </a:lvl1pPr>
          </a:lstStyle>
          <a:p>
            <a:pPr>
              <a:defRPr/>
            </a:pPr>
            <a:endParaRPr lang="en-US">
              <a:solidFill>
                <a:srgbClr val="9BBB59">
                  <a:lumMod val="50000"/>
                </a:srgbClr>
              </a:solidFill>
            </a:endParaRPr>
          </a:p>
        </p:txBody>
      </p:sp>
    </p:spTree>
    <p:extLst>
      <p:ext uri="{BB962C8B-B14F-4D97-AF65-F5344CB8AC3E}">
        <p14:creationId xmlns:p14="http://schemas.microsoft.com/office/powerpoint/2010/main" val="75653052"/>
      </p:ext>
    </p:extLst>
  </p:cSld>
  <p:clrMap bg1="lt1" tx1="dk1" bg2="lt2" tx2="dk2" accent1="accent1" accent2="accent2" accent3="accent3" accent4="accent4" accent5="accent5" accent6="accent6" hlink="hlink" folHlink="folHlink"/>
  <p:sldLayoutIdLst>
    <p:sldLayoutId id="2147483999" r:id="rId1"/>
    <p:sldLayoutId id="2147484012" r:id="rId2"/>
    <p:sldLayoutId id="2147484191" r:id="rId3"/>
    <p:sldLayoutId id="2147484192" r:id="rId4"/>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mailto:bkhanfar@isdb.org" TargetMode="External"/><Relationship Id="rId1" Type="http://schemas.openxmlformats.org/officeDocument/2006/relationships/slideLayout" Target="../slideLayouts/slideLayout3.xml"/><Relationship Id="rId5" Type="http://schemas.openxmlformats.org/officeDocument/2006/relationships/hyperlink" Target="http://www.icd-idb.org/" TargetMode="External"/><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5.png"/><Relationship Id="rId47" Type="http://schemas.openxmlformats.org/officeDocument/2006/relationships/image" Target="../media/image60.png"/><Relationship Id="rId50" Type="http://schemas.openxmlformats.org/officeDocument/2006/relationships/image" Target="../media/image63.png"/><Relationship Id="rId7" Type="http://schemas.openxmlformats.org/officeDocument/2006/relationships/image" Target="../media/image20.png"/><Relationship Id="rId2" Type="http://schemas.openxmlformats.org/officeDocument/2006/relationships/image" Target="../media/image15.png"/><Relationship Id="rId16" Type="http://schemas.openxmlformats.org/officeDocument/2006/relationships/image" Target="../media/image29.png"/><Relationship Id="rId29" Type="http://schemas.openxmlformats.org/officeDocument/2006/relationships/image" Target="../media/image42.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58.png"/><Relationship Id="rId53" Type="http://schemas.openxmlformats.org/officeDocument/2006/relationships/image" Target="../media/image66.png"/><Relationship Id="rId5" Type="http://schemas.openxmlformats.org/officeDocument/2006/relationships/image" Target="../media/image18.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png"/><Relationship Id="rId52" Type="http://schemas.openxmlformats.org/officeDocument/2006/relationships/image" Target="../media/image65.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png"/><Relationship Id="rId8" Type="http://schemas.openxmlformats.org/officeDocument/2006/relationships/image" Target="../media/image21.png"/><Relationship Id="rId51" Type="http://schemas.openxmlformats.org/officeDocument/2006/relationships/image" Target="../media/image64.pn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9.png"/><Relationship Id="rId20" Type="http://schemas.openxmlformats.org/officeDocument/2006/relationships/image" Target="../media/image33.png"/><Relationship Id="rId41" Type="http://schemas.openxmlformats.org/officeDocument/2006/relationships/image" Target="../media/image54.png"/><Relationship Id="rId54"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49" Type="http://schemas.openxmlformats.org/officeDocument/2006/relationships/image" Target="../media/image6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Alt Başlık 1"/>
          <p:cNvSpPr>
            <a:spLocks noGrp="1"/>
          </p:cNvSpPr>
          <p:nvPr>
            <p:ph type="subTitle" idx="1"/>
          </p:nvPr>
        </p:nvSpPr>
        <p:spPr/>
        <p:txBody>
          <a:bodyPr/>
          <a:lstStyle/>
          <a:p>
            <a:endParaRPr lang="tr-TR"/>
          </a:p>
        </p:txBody>
      </p:sp>
      <p:sp>
        <p:nvSpPr>
          <p:cNvPr id="3" name="Unvan 2"/>
          <p:cNvSpPr>
            <a:spLocks noGrp="1"/>
          </p:cNvSpPr>
          <p:nvPr>
            <p:ph type="ctrTitle"/>
          </p:nvPr>
        </p:nvSpPr>
        <p:spPr/>
        <p:txBody>
          <a:bodyPr/>
          <a:lstStyle/>
          <a:p>
            <a:endParaRPr lang="tr-TR"/>
          </a:p>
        </p:txBody>
      </p:sp>
      <p:sp>
        <p:nvSpPr>
          <p:cNvPr id="4" name="Resim Yer Tutucusu 3"/>
          <p:cNvSpPr>
            <a:spLocks noGrp="1"/>
          </p:cNvSpPr>
          <p:nvPr>
            <p:ph type="pic" sz="quarter" idx="11"/>
          </p:nvPr>
        </p:nvSpPr>
        <p:spPr/>
      </p:sp>
      <p:pic>
        <p:nvPicPr>
          <p:cNvPr id="5" name="ICD Micro Finance 20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42938"/>
            <a:ext cx="9906000" cy="5572125"/>
          </a:xfrm>
          <a:prstGeom prst="rect">
            <a:avLst/>
          </a:prstGeom>
        </p:spPr>
      </p:pic>
    </p:spTree>
    <p:extLst>
      <p:ext uri="{BB962C8B-B14F-4D97-AF65-F5344CB8AC3E}">
        <p14:creationId xmlns:p14="http://schemas.microsoft.com/office/powerpoint/2010/main" val="334636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Microfinance: Islamic Vs Conventional</a:t>
            </a:r>
            <a:endParaRPr lang="en-US" dirty="0"/>
          </a:p>
        </p:txBody>
      </p:sp>
      <p:grpSp>
        <p:nvGrpSpPr>
          <p:cNvPr id="30" name="Group 6"/>
          <p:cNvGrpSpPr>
            <a:grpSpLocks/>
          </p:cNvGrpSpPr>
          <p:nvPr/>
        </p:nvGrpSpPr>
        <p:grpSpPr bwMode="auto">
          <a:xfrm>
            <a:off x="1017588" y="1785938"/>
            <a:ext cx="8624887" cy="549275"/>
            <a:chOff x="1017497" y="1379538"/>
            <a:chExt cx="8624977" cy="548647"/>
          </a:xfrm>
        </p:grpSpPr>
        <p:cxnSp>
          <p:nvCxnSpPr>
            <p:cNvPr id="43" name="Straight Arrow Connector 25"/>
            <p:cNvCxnSpPr>
              <a:cxnSpLocks noChangeShapeType="1"/>
              <a:stCxn id="44" idx="1"/>
              <a:endCxn id="45" idx="3"/>
            </p:cNvCxnSpPr>
            <p:nvPr/>
          </p:nvCxnSpPr>
          <p:spPr bwMode="auto">
            <a:xfrm flipH="1">
              <a:off x="2592298" y="1653858"/>
              <a:ext cx="227101" cy="7"/>
            </a:xfrm>
            <a:prstGeom prst="straightConnector1">
              <a:avLst/>
            </a:prstGeom>
            <a:noFill/>
            <a:ln w="19050" algn="ctr">
              <a:solidFill>
                <a:srgbClr val="C3D69B"/>
              </a:solidFill>
              <a:round/>
              <a:headEnd/>
              <a:tailEnd/>
            </a:ln>
          </p:spPr>
        </p:cxnSp>
        <p:sp>
          <p:nvSpPr>
            <p:cNvPr id="44" name="Rounded Rectangle 43"/>
            <p:cNvSpPr>
              <a:spLocks noChangeArrowheads="1"/>
            </p:cNvSpPr>
            <p:nvPr/>
          </p:nvSpPr>
          <p:spPr bwMode="auto">
            <a:xfrm>
              <a:off x="2819328" y="1379538"/>
              <a:ext cx="6823146" cy="548647"/>
            </a:xfrm>
            <a:prstGeom prst="roundRect">
              <a:avLst>
                <a:gd name="adj" fmla="val 0"/>
              </a:avLst>
            </a:prstGeom>
            <a:noFill/>
            <a:ln w="19050" algn="ctr">
              <a:solidFill>
                <a:srgbClr val="C3D69B"/>
              </a:solidFill>
              <a:round/>
              <a:headEnd/>
              <a:tailEnd/>
            </a:ln>
          </p:spPr>
          <p:txBody>
            <a:bodyPr lIns="91405" tIns="45703" rIns="91405" bIns="45703" anchor="ctr"/>
            <a:lstStyle/>
            <a:p>
              <a:pPr fontAlgn="auto">
                <a:spcBef>
                  <a:spcPts val="300"/>
                </a:spcBef>
                <a:spcAft>
                  <a:spcPts val="0"/>
                </a:spcAft>
                <a:buClr>
                  <a:srgbClr val="9BBB59">
                    <a:lumMod val="50000"/>
                  </a:srgbClr>
                </a:buClr>
                <a:defRPr/>
              </a:pPr>
              <a:r>
                <a:rPr lang="en-US" sz="1400" dirty="0">
                  <a:solidFill>
                    <a:prstClr val="black"/>
                  </a:solidFill>
                  <a:latin typeface="Calibri"/>
                </a:rPr>
                <a:t>Transactions must be backed by assets. No returns on lending of cash</a:t>
              </a:r>
              <a:endParaRPr lang="en-GB" sz="1400" dirty="0">
                <a:solidFill>
                  <a:prstClr val="black"/>
                </a:solidFill>
                <a:latin typeface="Calibri"/>
              </a:endParaRPr>
            </a:p>
          </p:txBody>
        </p:sp>
        <p:sp>
          <p:nvSpPr>
            <p:cNvPr id="45" name="Rounded Rectangle 22"/>
            <p:cNvSpPr>
              <a:spLocks noChangeArrowheads="1"/>
            </p:cNvSpPr>
            <p:nvPr/>
          </p:nvSpPr>
          <p:spPr bwMode="auto">
            <a:xfrm>
              <a:off x="1017497" y="1379545"/>
              <a:ext cx="1574801" cy="548640"/>
            </a:xfrm>
            <a:prstGeom prst="roundRect">
              <a:avLst>
                <a:gd name="adj" fmla="val 0"/>
              </a:avLst>
            </a:prstGeom>
            <a:solidFill>
              <a:srgbClr val="1B5F2E"/>
            </a:solidFill>
            <a:ln w="9525" algn="ctr">
              <a:noFill/>
              <a:round/>
              <a:headEnd/>
              <a:tailEnd/>
            </a:ln>
          </p:spPr>
          <p:txBody>
            <a:bodyPr lIns="91405" tIns="45703" rIns="91405" bIns="45703" anchor="ctr"/>
            <a:lstStyle/>
            <a:p>
              <a:pPr algn="ctr">
                <a:buClr>
                  <a:srgbClr val="CC3300"/>
                </a:buClr>
              </a:pPr>
              <a:r>
                <a:rPr lang="en-US" sz="1400" b="1">
                  <a:solidFill>
                    <a:prstClr val="white"/>
                  </a:solidFill>
                  <a:latin typeface="Calibri" pitchFamily="34" charset="0"/>
                </a:rPr>
                <a:t>Asset backed</a:t>
              </a:r>
            </a:p>
          </p:txBody>
        </p:sp>
      </p:grpSp>
      <p:grpSp>
        <p:nvGrpSpPr>
          <p:cNvPr id="46" name="Group 4"/>
          <p:cNvGrpSpPr>
            <a:grpSpLocks/>
          </p:cNvGrpSpPr>
          <p:nvPr/>
        </p:nvGrpSpPr>
        <p:grpSpPr bwMode="auto">
          <a:xfrm>
            <a:off x="1017588" y="2636838"/>
            <a:ext cx="8624887" cy="547687"/>
            <a:chOff x="1017497" y="2031993"/>
            <a:chExt cx="8624977" cy="548647"/>
          </a:xfrm>
        </p:grpSpPr>
        <p:cxnSp>
          <p:nvCxnSpPr>
            <p:cNvPr id="47" name="Straight Arrow Connector 28"/>
            <p:cNvCxnSpPr>
              <a:cxnSpLocks noChangeShapeType="1"/>
              <a:stCxn id="48" idx="1"/>
              <a:endCxn id="49" idx="3"/>
            </p:cNvCxnSpPr>
            <p:nvPr/>
          </p:nvCxnSpPr>
          <p:spPr bwMode="auto">
            <a:xfrm flipH="1">
              <a:off x="2592298" y="2306313"/>
              <a:ext cx="227101" cy="7"/>
            </a:xfrm>
            <a:prstGeom prst="straightConnector1">
              <a:avLst/>
            </a:prstGeom>
            <a:noFill/>
            <a:ln w="19050" algn="ctr">
              <a:solidFill>
                <a:srgbClr val="C3D69B"/>
              </a:solidFill>
              <a:round/>
              <a:headEnd/>
              <a:tailEnd/>
            </a:ln>
          </p:spPr>
        </p:cxnSp>
        <p:sp>
          <p:nvSpPr>
            <p:cNvPr id="48" name="Rounded Rectangle 47"/>
            <p:cNvSpPr>
              <a:spLocks noChangeArrowheads="1"/>
            </p:cNvSpPr>
            <p:nvPr/>
          </p:nvSpPr>
          <p:spPr bwMode="auto">
            <a:xfrm>
              <a:off x="2819328" y="2031993"/>
              <a:ext cx="6823146" cy="548647"/>
            </a:xfrm>
            <a:prstGeom prst="roundRect">
              <a:avLst>
                <a:gd name="adj" fmla="val 0"/>
              </a:avLst>
            </a:prstGeom>
            <a:noFill/>
            <a:ln w="19050" algn="ctr">
              <a:solidFill>
                <a:srgbClr val="C3D69B"/>
              </a:solidFill>
              <a:round/>
              <a:headEnd/>
              <a:tailEnd/>
            </a:ln>
          </p:spPr>
          <p:txBody>
            <a:bodyPr lIns="91405" tIns="45703" rIns="91405" bIns="45703" anchor="ctr"/>
            <a:lstStyle/>
            <a:p>
              <a:pPr fontAlgn="auto">
                <a:spcBef>
                  <a:spcPts val="300"/>
                </a:spcBef>
                <a:spcAft>
                  <a:spcPts val="0"/>
                </a:spcAft>
                <a:buClr>
                  <a:srgbClr val="9BBB59">
                    <a:lumMod val="50000"/>
                  </a:srgbClr>
                </a:buClr>
                <a:defRPr/>
              </a:pPr>
              <a:r>
                <a:rPr lang="en-US" sz="1400" dirty="0">
                  <a:solidFill>
                    <a:prstClr val="black"/>
                  </a:solidFill>
                  <a:latin typeface="Calibri"/>
                </a:rPr>
                <a:t>Payment / receipt of interest is prohibited. Profit is encouraged</a:t>
              </a:r>
              <a:endParaRPr lang="en-GB" sz="1400" dirty="0">
                <a:solidFill>
                  <a:prstClr val="black"/>
                </a:solidFill>
                <a:latin typeface="Calibri"/>
              </a:endParaRPr>
            </a:p>
          </p:txBody>
        </p:sp>
        <p:sp>
          <p:nvSpPr>
            <p:cNvPr id="49" name="Rounded Rectangle 22"/>
            <p:cNvSpPr>
              <a:spLocks noChangeArrowheads="1"/>
            </p:cNvSpPr>
            <p:nvPr/>
          </p:nvSpPr>
          <p:spPr bwMode="auto">
            <a:xfrm>
              <a:off x="1017497" y="2032000"/>
              <a:ext cx="1574801" cy="548640"/>
            </a:xfrm>
            <a:prstGeom prst="roundRect">
              <a:avLst>
                <a:gd name="adj" fmla="val 0"/>
              </a:avLst>
            </a:prstGeom>
            <a:solidFill>
              <a:srgbClr val="1B5F2E"/>
            </a:solidFill>
            <a:ln w="9525" algn="ctr">
              <a:noFill/>
              <a:round/>
              <a:headEnd/>
              <a:tailEnd/>
            </a:ln>
          </p:spPr>
          <p:txBody>
            <a:bodyPr lIns="91405" tIns="45703" rIns="91405" bIns="45703" anchor="ctr"/>
            <a:lstStyle/>
            <a:p>
              <a:pPr algn="ctr">
                <a:buClr>
                  <a:srgbClr val="CC3300"/>
                </a:buClr>
              </a:pPr>
              <a:r>
                <a:rPr lang="en-US" sz="1400" b="1">
                  <a:solidFill>
                    <a:prstClr val="white"/>
                  </a:solidFill>
                  <a:latin typeface="Calibri" pitchFamily="34" charset="0"/>
                </a:rPr>
                <a:t>Interest free</a:t>
              </a:r>
            </a:p>
          </p:txBody>
        </p:sp>
      </p:grpSp>
      <p:grpSp>
        <p:nvGrpSpPr>
          <p:cNvPr id="50" name="Group 3"/>
          <p:cNvGrpSpPr>
            <a:grpSpLocks/>
          </p:cNvGrpSpPr>
          <p:nvPr/>
        </p:nvGrpSpPr>
        <p:grpSpPr bwMode="auto">
          <a:xfrm>
            <a:off x="1017588" y="3486150"/>
            <a:ext cx="8624887" cy="549275"/>
            <a:chOff x="1017497" y="2679700"/>
            <a:chExt cx="8624977" cy="548647"/>
          </a:xfrm>
        </p:grpSpPr>
        <p:cxnSp>
          <p:nvCxnSpPr>
            <p:cNvPr id="51" name="Straight Arrow Connector 31"/>
            <p:cNvCxnSpPr>
              <a:cxnSpLocks noChangeShapeType="1"/>
              <a:stCxn id="52" idx="1"/>
              <a:endCxn id="53" idx="3"/>
            </p:cNvCxnSpPr>
            <p:nvPr/>
          </p:nvCxnSpPr>
          <p:spPr bwMode="auto">
            <a:xfrm flipH="1">
              <a:off x="2592298" y="2954020"/>
              <a:ext cx="227101" cy="7"/>
            </a:xfrm>
            <a:prstGeom prst="straightConnector1">
              <a:avLst/>
            </a:prstGeom>
            <a:noFill/>
            <a:ln w="19050" algn="ctr">
              <a:solidFill>
                <a:srgbClr val="C3D69B"/>
              </a:solidFill>
              <a:round/>
              <a:headEnd/>
              <a:tailEnd/>
            </a:ln>
          </p:spPr>
        </p:cxnSp>
        <p:sp>
          <p:nvSpPr>
            <p:cNvPr id="52" name="Rounded Rectangle 51"/>
            <p:cNvSpPr>
              <a:spLocks noChangeArrowheads="1"/>
            </p:cNvSpPr>
            <p:nvPr/>
          </p:nvSpPr>
          <p:spPr bwMode="auto">
            <a:xfrm>
              <a:off x="2819328" y="2679700"/>
              <a:ext cx="6823146" cy="548647"/>
            </a:xfrm>
            <a:prstGeom prst="roundRect">
              <a:avLst>
                <a:gd name="adj" fmla="val 0"/>
              </a:avLst>
            </a:prstGeom>
            <a:noFill/>
            <a:ln w="19050" algn="ctr">
              <a:solidFill>
                <a:srgbClr val="C3D69B"/>
              </a:solidFill>
              <a:round/>
              <a:headEnd/>
              <a:tailEnd/>
            </a:ln>
          </p:spPr>
          <p:txBody>
            <a:bodyPr lIns="91405" tIns="45703" rIns="91405" bIns="45703" anchor="ctr"/>
            <a:lstStyle/>
            <a:p>
              <a:pPr fontAlgn="auto">
                <a:spcBef>
                  <a:spcPts val="300"/>
                </a:spcBef>
                <a:spcAft>
                  <a:spcPts val="0"/>
                </a:spcAft>
                <a:buClr>
                  <a:srgbClr val="9BBB59">
                    <a:lumMod val="50000"/>
                  </a:srgbClr>
                </a:buClr>
                <a:defRPr/>
              </a:pPr>
              <a:r>
                <a:rPr lang="en-US" sz="1400" dirty="0">
                  <a:solidFill>
                    <a:prstClr val="black"/>
                  </a:solidFill>
                  <a:latin typeface="Calibri"/>
                </a:rPr>
                <a:t>Investments, or the tangible assets backing investment instruments, should not belong to prohibited industries (e.g. alcohol)</a:t>
              </a:r>
              <a:endParaRPr lang="en-GB" sz="1400" dirty="0">
                <a:solidFill>
                  <a:prstClr val="black"/>
                </a:solidFill>
                <a:latin typeface="Calibri"/>
              </a:endParaRPr>
            </a:p>
          </p:txBody>
        </p:sp>
        <p:sp>
          <p:nvSpPr>
            <p:cNvPr id="53" name="Rounded Rectangle 22"/>
            <p:cNvSpPr>
              <a:spLocks noChangeArrowheads="1"/>
            </p:cNvSpPr>
            <p:nvPr/>
          </p:nvSpPr>
          <p:spPr bwMode="auto">
            <a:xfrm>
              <a:off x="1017497" y="2679707"/>
              <a:ext cx="1574801" cy="548640"/>
            </a:xfrm>
            <a:prstGeom prst="roundRect">
              <a:avLst>
                <a:gd name="adj" fmla="val 0"/>
              </a:avLst>
            </a:prstGeom>
            <a:solidFill>
              <a:srgbClr val="1B5F2E"/>
            </a:solidFill>
            <a:ln w="9525" algn="ctr">
              <a:noFill/>
              <a:round/>
              <a:headEnd/>
              <a:tailEnd/>
            </a:ln>
          </p:spPr>
          <p:txBody>
            <a:bodyPr lIns="91405" tIns="45703" rIns="91405" bIns="45703" anchor="ctr"/>
            <a:lstStyle/>
            <a:p>
              <a:pPr algn="ctr">
                <a:buClr>
                  <a:srgbClr val="CC3300"/>
                </a:buClr>
              </a:pPr>
              <a:r>
                <a:rPr lang="en-US" sz="1400" b="1">
                  <a:solidFill>
                    <a:prstClr val="white"/>
                  </a:solidFill>
                  <a:latin typeface="Calibri" pitchFamily="34" charset="0"/>
                </a:rPr>
                <a:t>Restricted</a:t>
              </a:r>
            </a:p>
            <a:p>
              <a:pPr algn="ctr">
                <a:buClr>
                  <a:srgbClr val="CC3300"/>
                </a:buClr>
              </a:pPr>
              <a:r>
                <a:rPr lang="en-US" sz="1400" b="1">
                  <a:solidFill>
                    <a:prstClr val="white"/>
                  </a:solidFill>
                  <a:latin typeface="Calibri" pitchFamily="34" charset="0"/>
                </a:rPr>
                <a:t>investments</a:t>
              </a:r>
            </a:p>
          </p:txBody>
        </p:sp>
      </p:grpSp>
      <p:grpSp>
        <p:nvGrpSpPr>
          <p:cNvPr id="54" name="Group 2"/>
          <p:cNvGrpSpPr>
            <a:grpSpLocks/>
          </p:cNvGrpSpPr>
          <p:nvPr/>
        </p:nvGrpSpPr>
        <p:grpSpPr bwMode="auto">
          <a:xfrm>
            <a:off x="1017588" y="4337050"/>
            <a:ext cx="8624887" cy="547688"/>
            <a:chOff x="1017497" y="3327393"/>
            <a:chExt cx="8624977" cy="548647"/>
          </a:xfrm>
        </p:grpSpPr>
        <p:cxnSp>
          <p:nvCxnSpPr>
            <p:cNvPr id="55" name="Straight Arrow Connector 34"/>
            <p:cNvCxnSpPr>
              <a:cxnSpLocks noChangeShapeType="1"/>
              <a:stCxn id="56" idx="1"/>
              <a:endCxn id="57" idx="3"/>
            </p:cNvCxnSpPr>
            <p:nvPr/>
          </p:nvCxnSpPr>
          <p:spPr bwMode="auto">
            <a:xfrm flipH="1">
              <a:off x="2592298" y="3601713"/>
              <a:ext cx="227101" cy="7"/>
            </a:xfrm>
            <a:prstGeom prst="straightConnector1">
              <a:avLst/>
            </a:prstGeom>
            <a:noFill/>
            <a:ln w="19050" algn="ctr">
              <a:solidFill>
                <a:srgbClr val="C3D69B"/>
              </a:solidFill>
              <a:round/>
              <a:headEnd/>
              <a:tailEnd/>
            </a:ln>
          </p:spPr>
        </p:cxnSp>
        <p:sp>
          <p:nvSpPr>
            <p:cNvPr id="56" name="Rounded Rectangle 55"/>
            <p:cNvSpPr>
              <a:spLocks noChangeArrowheads="1"/>
            </p:cNvSpPr>
            <p:nvPr/>
          </p:nvSpPr>
          <p:spPr bwMode="auto">
            <a:xfrm>
              <a:off x="2819328" y="3327393"/>
              <a:ext cx="6823146" cy="548647"/>
            </a:xfrm>
            <a:prstGeom prst="roundRect">
              <a:avLst>
                <a:gd name="adj" fmla="val 0"/>
              </a:avLst>
            </a:prstGeom>
            <a:noFill/>
            <a:ln w="19050" algn="ctr">
              <a:solidFill>
                <a:srgbClr val="C3D69B"/>
              </a:solidFill>
              <a:round/>
              <a:headEnd/>
              <a:tailEnd/>
            </a:ln>
          </p:spPr>
          <p:txBody>
            <a:bodyPr lIns="91405" tIns="45703" rIns="91405" bIns="45703" anchor="ctr"/>
            <a:lstStyle/>
            <a:p>
              <a:pPr fontAlgn="auto">
                <a:spcBef>
                  <a:spcPts val="300"/>
                </a:spcBef>
                <a:spcAft>
                  <a:spcPts val="0"/>
                </a:spcAft>
                <a:buClr>
                  <a:srgbClr val="9BBB59">
                    <a:lumMod val="50000"/>
                  </a:srgbClr>
                </a:buClr>
                <a:defRPr/>
              </a:pPr>
              <a:r>
                <a:rPr lang="en-US" sz="1400" dirty="0">
                  <a:solidFill>
                    <a:prstClr val="black"/>
                  </a:solidFill>
                  <a:latin typeface="Calibri"/>
                </a:rPr>
                <a:t>Extreme uncertainty (Gharar) and gambling are prohibited</a:t>
              </a:r>
              <a:endParaRPr lang="en-GB" sz="1400" dirty="0">
                <a:solidFill>
                  <a:prstClr val="black"/>
                </a:solidFill>
                <a:latin typeface="Calibri"/>
              </a:endParaRPr>
            </a:p>
          </p:txBody>
        </p:sp>
        <p:sp>
          <p:nvSpPr>
            <p:cNvPr id="57" name="Rounded Rectangle 22"/>
            <p:cNvSpPr>
              <a:spLocks noChangeArrowheads="1"/>
            </p:cNvSpPr>
            <p:nvPr/>
          </p:nvSpPr>
          <p:spPr bwMode="auto">
            <a:xfrm>
              <a:off x="1017497" y="3327400"/>
              <a:ext cx="1574801" cy="548640"/>
            </a:xfrm>
            <a:prstGeom prst="roundRect">
              <a:avLst>
                <a:gd name="adj" fmla="val 0"/>
              </a:avLst>
            </a:prstGeom>
            <a:solidFill>
              <a:srgbClr val="1B5F2E"/>
            </a:solidFill>
            <a:ln w="9525" algn="ctr">
              <a:noFill/>
              <a:round/>
              <a:headEnd/>
              <a:tailEnd/>
            </a:ln>
          </p:spPr>
          <p:txBody>
            <a:bodyPr lIns="91405" tIns="45703" rIns="91405" bIns="45703" anchor="ctr"/>
            <a:lstStyle/>
            <a:p>
              <a:pPr algn="ctr">
                <a:buClr>
                  <a:srgbClr val="CC3300"/>
                </a:buClr>
              </a:pPr>
              <a:r>
                <a:rPr lang="en-US" sz="1400" b="1">
                  <a:solidFill>
                    <a:prstClr val="white"/>
                  </a:solidFill>
                  <a:latin typeface="Calibri" pitchFamily="34" charset="0"/>
                </a:rPr>
                <a:t>Extreme uncertainty</a:t>
              </a:r>
            </a:p>
          </p:txBody>
        </p:sp>
      </p:grpSp>
      <p:grpSp>
        <p:nvGrpSpPr>
          <p:cNvPr id="58" name="Group 1"/>
          <p:cNvGrpSpPr>
            <a:grpSpLocks/>
          </p:cNvGrpSpPr>
          <p:nvPr/>
        </p:nvGrpSpPr>
        <p:grpSpPr bwMode="auto">
          <a:xfrm>
            <a:off x="1017588" y="5186363"/>
            <a:ext cx="8624887" cy="549275"/>
            <a:chOff x="1017497" y="3975100"/>
            <a:chExt cx="8624977" cy="548647"/>
          </a:xfrm>
        </p:grpSpPr>
        <p:cxnSp>
          <p:nvCxnSpPr>
            <p:cNvPr id="59" name="Straight Arrow Connector 37"/>
            <p:cNvCxnSpPr>
              <a:cxnSpLocks noChangeShapeType="1"/>
              <a:stCxn id="60" idx="1"/>
              <a:endCxn id="61" idx="3"/>
            </p:cNvCxnSpPr>
            <p:nvPr/>
          </p:nvCxnSpPr>
          <p:spPr bwMode="auto">
            <a:xfrm flipH="1">
              <a:off x="2592298" y="4249420"/>
              <a:ext cx="227101" cy="7"/>
            </a:xfrm>
            <a:prstGeom prst="straightConnector1">
              <a:avLst/>
            </a:prstGeom>
            <a:noFill/>
            <a:ln w="19050" algn="ctr">
              <a:solidFill>
                <a:srgbClr val="C3D69B"/>
              </a:solidFill>
              <a:round/>
              <a:headEnd/>
              <a:tailEnd/>
            </a:ln>
          </p:spPr>
        </p:cxnSp>
        <p:sp>
          <p:nvSpPr>
            <p:cNvPr id="60" name="Rounded Rectangle 59"/>
            <p:cNvSpPr>
              <a:spLocks noChangeArrowheads="1"/>
            </p:cNvSpPr>
            <p:nvPr/>
          </p:nvSpPr>
          <p:spPr bwMode="auto">
            <a:xfrm>
              <a:off x="2819328" y="3975100"/>
              <a:ext cx="6823146" cy="548647"/>
            </a:xfrm>
            <a:prstGeom prst="roundRect">
              <a:avLst>
                <a:gd name="adj" fmla="val 0"/>
              </a:avLst>
            </a:prstGeom>
            <a:noFill/>
            <a:ln w="19050" algn="ctr">
              <a:solidFill>
                <a:srgbClr val="C3D69B"/>
              </a:solidFill>
              <a:round/>
              <a:headEnd/>
              <a:tailEnd/>
            </a:ln>
          </p:spPr>
          <p:txBody>
            <a:bodyPr lIns="91405" tIns="45703" rIns="91405" bIns="45703" anchor="ctr"/>
            <a:lstStyle/>
            <a:p>
              <a:pPr fontAlgn="auto">
                <a:spcBef>
                  <a:spcPts val="300"/>
                </a:spcBef>
                <a:spcAft>
                  <a:spcPts val="0"/>
                </a:spcAft>
                <a:buClr>
                  <a:srgbClr val="9BBB59">
                    <a:lumMod val="50000"/>
                  </a:srgbClr>
                </a:buClr>
                <a:defRPr/>
              </a:pPr>
              <a:r>
                <a:rPr lang="en-US" sz="1400" dirty="0">
                  <a:solidFill>
                    <a:prstClr val="black"/>
                  </a:solidFill>
                  <a:latin typeface="Calibri"/>
                </a:rPr>
                <a:t>Based on the principle of assuming risk to obtain rewards to foster justice in transactions</a:t>
              </a:r>
              <a:endParaRPr lang="en-GB" sz="1400" dirty="0">
                <a:solidFill>
                  <a:prstClr val="black"/>
                </a:solidFill>
                <a:latin typeface="Calibri"/>
              </a:endParaRPr>
            </a:p>
          </p:txBody>
        </p:sp>
        <p:sp>
          <p:nvSpPr>
            <p:cNvPr id="61" name="Rounded Rectangle 22"/>
            <p:cNvSpPr>
              <a:spLocks noChangeArrowheads="1"/>
            </p:cNvSpPr>
            <p:nvPr/>
          </p:nvSpPr>
          <p:spPr bwMode="auto">
            <a:xfrm>
              <a:off x="1017497" y="3975107"/>
              <a:ext cx="1574801" cy="548640"/>
            </a:xfrm>
            <a:prstGeom prst="roundRect">
              <a:avLst>
                <a:gd name="adj" fmla="val 0"/>
              </a:avLst>
            </a:prstGeom>
            <a:solidFill>
              <a:srgbClr val="1B5F2E"/>
            </a:solidFill>
            <a:ln w="9525" algn="ctr">
              <a:noFill/>
              <a:round/>
              <a:headEnd/>
              <a:tailEnd/>
            </a:ln>
          </p:spPr>
          <p:txBody>
            <a:bodyPr lIns="91405" tIns="45703" rIns="91405" bIns="45703" anchor="ctr"/>
            <a:lstStyle/>
            <a:p>
              <a:pPr algn="ctr">
                <a:buClr>
                  <a:srgbClr val="CC3300"/>
                </a:buClr>
              </a:pPr>
              <a:r>
                <a:rPr lang="en-US" sz="1400" b="1">
                  <a:solidFill>
                    <a:prstClr val="white"/>
                  </a:solidFill>
                  <a:latin typeface="Calibri" pitchFamily="34" charset="0"/>
                </a:rPr>
                <a:t>Industry players</a:t>
              </a:r>
            </a:p>
          </p:txBody>
        </p:sp>
      </p:grpSp>
      <p:sp>
        <p:nvSpPr>
          <p:cNvPr id="62" name="Rounded Rectangle 61"/>
          <p:cNvSpPr>
            <a:spLocks noChangeArrowheads="1"/>
          </p:cNvSpPr>
          <p:nvPr/>
        </p:nvSpPr>
        <p:spPr bwMode="auto">
          <a:xfrm>
            <a:off x="898525" y="1135063"/>
            <a:ext cx="8743950" cy="576262"/>
          </a:xfrm>
          <a:prstGeom prst="roundRect">
            <a:avLst>
              <a:gd name="adj" fmla="val 0"/>
            </a:avLst>
          </a:prstGeom>
          <a:noFill/>
          <a:ln w="12700" algn="ctr">
            <a:noFill/>
            <a:round/>
            <a:headEnd/>
            <a:tailEnd/>
          </a:ln>
        </p:spPr>
        <p:txBody>
          <a:bodyPr lIns="91405" tIns="45703" rIns="91405" bIns="45703"/>
          <a:lstStyle/>
          <a:p>
            <a:pPr fontAlgn="auto">
              <a:spcBef>
                <a:spcPts val="300"/>
              </a:spcBef>
              <a:spcAft>
                <a:spcPts val="0"/>
              </a:spcAft>
              <a:buClr>
                <a:srgbClr val="9BBB59">
                  <a:lumMod val="50000"/>
                </a:srgbClr>
              </a:buClr>
              <a:defRPr/>
            </a:pPr>
            <a:r>
              <a:rPr lang="en-IN" sz="1500" b="1" dirty="0">
                <a:solidFill>
                  <a:srgbClr val="1B5F2E"/>
                </a:solidFill>
                <a:latin typeface="Calibri"/>
              </a:rPr>
              <a:t>A system consistent with Shariah and based on the underlying principles of the Islamic economic system</a:t>
            </a:r>
          </a:p>
        </p:txBody>
      </p:sp>
    </p:spTree>
    <p:extLst>
      <p:ext uri="{BB962C8B-B14F-4D97-AF65-F5344CB8AC3E}">
        <p14:creationId xmlns:p14="http://schemas.microsoft.com/office/powerpoint/2010/main" val="2397447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Islamic Microfinance: Main Benefits</a:t>
            </a:r>
            <a:endParaRPr lang="en-US" dirty="0"/>
          </a:p>
        </p:txBody>
      </p:sp>
      <p:sp>
        <p:nvSpPr>
          <p:cNvPr id="46" name="Rectangle 10"/>
          <p:cNvSpPr>
            <a:spLocks noChangeArrowheads="1"/>
          </p:cNvSpPr>
          <p:nvPr/>
        </p:nvSpPr>
        <p:spPr bwMode="gray">
          <a:xfrm>
            <a:off x="1112079" y="1291451"/>
            <a:ext cx="8503409" cy="1183896"/>
          </a:xfrm>
          <a:prstGeom prst="rect">
            <a:avLst/>
          </a:prstGeom>
          <a:gradFill flip="none" rotWithShape="1">
            <a:gsLst>
              <a:gs pos="0">
                <a:srgbClr val="D3EAC1"/>
              </a:gs>
              <a:gs pos="100000">
                <a:sysClr val="window" lastClr="FFFFFF"/>
              </a:gs>
            </a:gsLst>
            <a:lin ang="0" scaled="1"/>
            <a:tileRect/>
          </a:gradFill>
          <a:ln w="19050">
            <a:noFill/>
            <a:miter lim="800000"/>
            <a:headEnd/>
            <a:tailEnd/>
          </a:ln>
        </p:spPr>
        <p:txBody>
          <a:bodyPr lIns="91440" tIns="91440" rIns="91440" bIns="91440" anchor="ctr"/>
          <a:lstStyle/>
          <a:p>
            <a:pPr marL="2743200" indent="-184150">
              <a:spcBef>
                <a:spcPts val="600"/>
              </a:spcBef>
              <a:buClr>
                <a:srgbClr val="000000"/>
              </a:buClr>
              <a:buFont typeface="Wingdings" panose="05000000000000000000" pitchFamily="2" charset="2"/>
              <a:buChar char="§"/>
            </a:pPr>
            <a:r>
              <a:rPr lang="en-US" sz="1100" dirty="0">
                <a:solidFill>
                  <a:srgbClr val="000000"/>
                </a:solidFill>
                <a:latin typeface="Calibri"/>
              </a:rPr>
              <a:t>Principle of risk-sharing serves to promote a more sustainable diversification of risks</a:t>
            </a:r>
          </a:p>
          <a:p>
            <a:pPr marL="2743200" indent="-184150">
              <a:spcBef>
                <a:spcPts val="600"/>
              </a:spcBef>
              <a:buClr>
                <a:srgbClr val="000000"/>
              </a:buClr>
              <a:buFont typeface="Wingdings" panose="05000000000000000000" pitchFamily="2" charset="2"/>
              <a:buChar char="§"/>
            </a:pPr>
            <a:r>
              <a:rPr lang="en-US" sz="1100" dirty="0">
                <a:solidFill>
                  <a:srgbClr val="000000"/>
                </a:solidFill>
                <a:latin typeface="Calibri"/>
              </a:rPr>
              <a:t>Risk-sharing and asset-backed features of Islamic finance explain the potential the industry has to provide a strong support for </a:t>
            </a:r>
            <a:r>
              <a:rPr lang="en-US" sz="1100" dirty="0" smtClean="0">
                <a:solidFill>
                  <a:srgbClr val="000000"/>
                </a:solidFill>
                <a:latin typeface="Calibri"/>
              </a:rPr>
              <a:t>MSMEs</a:t>
            </a:r>
            <a:endParaRPr lang="en-US" sz="1100" dirty="0">
              <a:solidFill>
                <a:srgbClr val="000000"/>
              </a:solidFill>
              <a:latin typeface="Calibri"/>
            </a:endParaRPr>
          </a:p>
          <a:p>
            <a:pPr marL="2743200" indent="-184150">
              <a:spcBef>
                <a:spcPts val="600"/>
              </a:spcBef>
              <a:buClr>
                <a:srgbClr val="000000"/>
              </a:buClr>
              <a:buFont typeface="Wingdings" panose="05000000000000000000" pitchFamily="2" charset="2"/>
              <a:buChar char="§"/>
            </a:pPr>
            <a:r>
              <a:rPr lang="en-US" sz="1100" dirty="0">
                <a:solidFill>
                  <a:srgbClr val="000000"/>
                </a:solidFill>
                <a:latin typeface="Calibri"/>
              </a:rPr>
              <a:t>The fact that Islamic financing is asset-backed means that it is fully </a:t>
            </a:r>
            <a:r>
              <a:rPr lang="en-US" sz="1100" dirty="0" smtClean="0">
                <a:solidFill>
                  <a:srgbClr val="000000"/>
                </a:solidFill>
                <a:latin typeface="Calibri"/>
              </a:rPr>
              <a:t>collateralized, </a:t>
            </a:r>
            <a:r>
              <a:rPr lang="en-US" sz="1100" dirty="0">
                <a:solidFill>
                  <a:srgbClr val="000000"/>
                </a:solidFill>
                <a:latin typeface="Calibri"/>
              </a:rPr>
              <a:t>and therefore mitigates against risks</a:t>
            </a:r>
          </a:p>
        </p:txBody>
      </p:sp>
      <p:sp>
        <p:nvSpPr>
          <p:cNvPr id="47" name="Rectangle 13"/>
          <p:cNvSpPr>
            <a:spLocks noChangeArrowheads="1"/>
          </p:cNvSpPr>
          <p:nvPr/>
        </p:nvSpPr>
        <p:spPr bwMode="gray">
          <a:xfrm>
            <a:off x="1161649" y="1353979"/>
            <a:ext cx="2470551" cy="1058838"/>
          </a:xfrm>
          <a:prstGeom prst="roundRect">
            <a:avLst>
              <a:gd name="adj" fmla="val 10512"/>
            </a:avLst>
          </a:prstGeom>
          <a:solidFill>
            <a:schemeClr val="bg1"/>
          </a:solidFill>
          <a:ln w="6350">
            <a:solidFill>
              <a:srgbClr val="004378"/>
            </a:solidFill>
            <a:prstDash val="dash"/>
            <a:miter lim="800000"/>
            <a:headEnd/>
            <a:tailEnd/>
          </a:ln>
        </p:spPr>
        <p:txBody>
          <a:bodyPr wrap="square" tIns="0" bIns="0" anchor="ctr" anchorCtr="0">
            <a:noAutofit/>
          </a:bodyPr>
          <a:lstStyle/>
          <a:p>
            <a:pPr algn="ctr">
              <a:defRPr/>
            </a:pPr>
            <a:endParaRPr lang="en-GB" altLang="en-US" sz="1200" b="1" kern="0" dirty="0">
              <a:solidFill>
                <a:srgbClr val="004378"/>
              </a:solidFill>
              <a:ea typeface="STKaiti"/>
            </a:endParaRPr>
          </a:p>
        </p:txBody>
      </p:sp>
      <p:pic>
        <p:nvPicPr>
          <p:cNvPr id="77" name="Picture 4" descr="http://www.theeastafrican.co.ke/image/view/-/1672334/highRes/91770/-/maxw/600/-/g3wynvz/-/SMEpix.jpg"/>
          <p:cNvPicPr>
            <a:picLocks noChangeAspect="1" noChangeArrowheads="1"/>
          </p:cNvPicPr>
          <p:nvPr/>
        </p:nvPicPr>
        <p:blipFill rotWithShape="1">
          <a:blip r:embed="rId2">
            <a:extLst>
              <a:ext uri="{28A0092B-C50C-407E-A947-70E740481C1C}">
                <a14:useLocalDpi xmlns:a14="http://schemas.microsoft.com/office/drawing/2010/main" val="0"/>
              </a:ext>
            </a:extLst>
          </a:blip>
          <a:srcRect l="7695" t="1633" r="28584" b="12894"/>
          <a:stretch/>
        </p:blipFill>
        <p:spPr bwMode="auto">
          <a:xfrm>
            <a:off x="1260484" y="1421492"/>
            <a:ext cx="971128" cy="921657"/>
          </a:xfrm>
          <a:prstGeom prst="roundRect">
            <a:avLst>
              <a:gd name="adj" fmla="val 977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48" name="Rectangle 13"/>
          <p:cNvSpPr>
            <a:spLocks noChangeArrowheads="1"/>
          </p:cNvSpPr>
          <p:nvPr/>
        </p:nvSpPr>
        <p:spPr bwMode="gray">
          <a:xfrm>
            <a:off x="1011238" y="1286627"/>
            <a:ext cx="68230" cy="1188137"/>
          </a:xfrm>
          <a:prstGeom prst="rect">
            <a:avLst/>
          </a:prstGeom>
          <a:solidFill>
            <a:srgbClr val="7AC143"/>
          </a:solidFill>
          <a:ln w="19050">
            <a:noFill/>
            <a:miter lim="800000"/>
            <a:headEnd/>
            <a:tailEnd/>
          </a:ln>
        </p:spPr>
        <p:txBody>
          <a:bodyPr wrap="square" tIns="0" bIns="0" anchor="ctr" anchorCtr="0">
            <a:noAutofit/>
          </a:bodyPr>
          <a:lstStyle/>
          <a:p>
            <a:pPr>
              <a:lnSpc>
                <a:spcPct val="110000"/>
              </a:lnSpc>
            </a:pPr>
            <a:endParaRPr lang="en-US" sz="1100" b="1" dirty="0">
              <a:solidFill>
                <a:srgbClr val="000000"/>
              </a:solidFill>
            </a:endParaRPr>
          </a:p>
        </p:txBody>
      </p:sp>
      <p:sp>
        <p:nvSpPr>
          <p:cNvPr id="45" name="Rectangle 44"/>
          <p:cNvSpPr/>
          <p:nvPr/>
        </p:nvSpPr>
        <p:spPr>
          <a:xfrm>
            <a:off x="2272643" y="1605090"/>
            <a:ext cx="1457988" cy="584775"/>
          </a:xfrm>
          <a:prstGeom prst="rect">
            <a:avLst/>
          </a:prstGeom>
        </p:spPr>
        <p:txBody>
          <a:bodyPr wrap="square" anchor="ctr">
            <a:spAutoFit/>
          </a:bodyPr>
          <a:lstStyle/>
          <a:p>
            <a:pPr>
              <a:defRPr/>
            </a:pPr>
            <a:r>
              <a:rPr lang="en-GB" altLang="en-US" sz="1600" b="1" kern="0" dirty="0">
                <a:solidFill>
                  <a:srgbClr val="1D5F2F"/>
                </a:solidFill>
                <a:latin typeface="Calibri"/>
                <a:ea typeface="STKaiti"/>
              </a:rPr>
              <a:t>Boost </a:t>
            </a:r>
            <a:r>
              <a:rPr lang="en-GB" altLang="en-US" sz="1600" b="1" kern="0" dirty="0" smtClean="0">
                <a:solidFill>
                  <a:srgbClr val="1D5F2F"/>
                </a:solidFill>
                <a:latin typeface="Calibri"/>
                <a:ea typeface="STKaiti"/>
              </a:rPr>
              <a:t>MSME’s </a:t>
            </a:r>
            <a:r>
              <a:rPr lang="en-GB" altLang="en-US" sz="1600" b="1" kern="0" dirty="0">
                <a:solidFill>
                  <a:srgbClr val="1D5F2F"/>
                </a:solidFill>
                <a:latin typeface="Calibri"/>
                <a:ea typeface="STKaiti"/>
              </a:rPr>
              <a:t>G</a:t>
            </a:r>
            <a:r>
              <a:rPr lang="en-GB" altLang="en-US" sz="1600" b="1" kern="0" dirty="0" smtClean="0">
                <a:solidFill>
                  <a:srgbClr val="1D5F2F"/>
                </a:solidFill>
                <a:latin typeface="Calibri"/>
                <a:ea typeface="STKaiti"/>
              </a:rPr>
              <a:t>rowth</a:t>
            </a:r>
            <a:endParaRPr lang="en-GB" altLang="en-US" sz="1600" b="1" kern="0" dirty="0">
              <a:solidFill>
                <a:srgbClr val="1D5F2F"/>
              </a:solidFill>
              <a:latin typeface="Calibri"/>
              <a:ea typeface="STKaiti"/>
            </a:endParaRPr>
          </a:p>
        </p:txBody>
      </p:sp>
      <p:sp>
        <p:nvSpPr>
          <p:cNvPr id="50" name="Rectangle 10"/>
          <p:cNvSpPr>
            <a:spLocks noChangeArrowheads="1"/>
          </p:cNvSpPr>
          <p:nvPr/>
        </p:nvSpPr>
        <p:spPr bwMode="gray">
          <a:xfrm>
            <a:off x="1112079" y="2878951"/>
            <a:ext cx="8503409" cy="1183896"/>
          </a:xfrm>
          <a:prstGeom prst="rect">
            <a:avLst/>
          </a:prstGeom>
          <a:gradFill flip="none" rotWithShape="1">
            <a:gsLst>
              <a:gs pos="0">
                <a:srgbClr val="D3EAC1"/>
              </a:gs>
              <a:gs pos="100000">
                <a:sysClr val="window" lastClr="FFFFFF"/>
              </a:gs>
            </a:gsLst>
            <a:lin ang="0" scaled="1"/>
            <a:tileRect/>
          </a:gradFill>
          <a:ln w="19050">
            <a:noFill/>
            <a:miter lim="800000"/>
            <a:headEnd/>
            <a:tailEnd/>
          </a:ln>
        </p:spPr>
        <p:txBody>
          <a:bodyPr lIns="91440" tIns="91440" rIns="91440" bIns="91440" anchor="ctr"/>
          <a:lstStyle/>
          <a:p>
            <a:pPr marL="2806700" indent="-184150">
              <a:spcBef>
                <a:spcPts val="600"/>
              </a:spcBef>
              <a:buClr>
                <a:srgbClr val="000000"/>
              </a:buClr>
              <a:buFont typeface="Wingdings" panose="05000000000000000000" pitchFamily="2" charset="2"/>
              <a:buChar char="§"/>
            </a:pPr>
            <a:r>
              <a:rPr lang="en-US" sz="1100" dirty="0" smtClean="0">
                <a:solidFill>
                  <a:srgbClr val="000000"/>
                </a:solidFill>
                <a:latin typeface="Calibri"/>
              </a:rPr>
              <a:t>Shariah </a:t>
            </a:r>
            <a:r>
              <a:rPr lang="en-US" sz="1100" dirty="0">
                <a:solidFill>
                  <a:srgbClr val="000000"/>
                </a:solidFill>
                <a:latin typeface="Calibri"/>
              </a:rPr>
              <a:t>law prohibits </a:t>
            </a:r>
            <a:r>
              <a:rPr lang="en-US" sz="1100" dirty="0" smtClean="0">
                <a:solidFill>
                  <a:srgbClr val="000000"/>
                </a:solidFill>
                <a:latin typeface="Calibri"/>
              </a:rPr>
              <a:t>interest, </a:t>
            </a:r>
            <a:r>
              <a:rPr lang="en-US" sz="1100" dirty="0">
                <a:solidFill>
                  <a:srgbClr val="000000"/>
                </a:solidFill>
                <a:latin typeface="Calibri"/>
              </a:rPr>
              <a:t>so Islamic banks raise deposits in the form of profit-sharing investment </a:t>
            </a:r>
            <a:r>
              <a:rPr lang="en-US" sz="1100" dirty="0" smtClean="0">
                <a:solidFill>
                  <a:srgbClr val="000000"/>
                </a:solidFill>
                <a:latin typeface="Calibri"/>
              </a:rPr>
              <a:t>accounts which </a:t>
            </a:r>
            <a:r>
              <a:rPr lang="en-US" sz="1100" dirty="0">
                <a:solidFill>
                  <a:srgbClr val="000000"/>
                </a:solidFill>
                <a:latin typeface="Calibri"/>
              </a:rPr>
              <a:t>have loss-absorption qualities, which help investors share risk. </a:t>
            </a:r>
            <a:endParaRPr lang="en-US" sz="1100" dirty="0" smtClean="0">
              <a:solidFill>
                <a:srgbClr val="000000"/>
              </a:solidFill>
              <a:latin typeface="Calibri"/>
            </a:endParaRPr>
          </a:p>
          <a:p>
            <a:pPr marL="2806700" indent="-184150">
              <a:spcBef>
                <a:spcPts val="600"/>
              </a:spcBef>
              <a:buClr>
                <a:srgbClr val="000000"/>
              </a:buClr>
              <a:buFont typeface="Wingdings" panose="05000000000000000000" pitchFamily="2" charset="2"/>
              <a:buChar char="§"/>
            </a:pPr>
            <a:r>
              <a:rPr lang="en-US" sz="1100" dirty="0" smtClean="0">
                <a:solidFill>
                  <a:srgbClr val="000000"/>
                </a:solidFill>
                <a:latin typeface="Calibri"/>
              </a:rPr>
              <a:t>With </a:t>
            </a:r>
            <a:r>
              <a:rPr lang="en-US" sz="1100" dirty="0">
                <a:solidFill>
                  <a:srgbClr val="000000"/>
                </a:solidFill>
                <a:latin typeface="Calibri"/>
              </a:rPr>
              <a:t>profit-sharing and loss-bearing accounts, Islamic finance can also help curb losses and contagion when there is distress in the banking sector</a:t>
            </a:r>
          </a:p>
          <a:p>
            <a:pPr marL="2806700" indent="-184150">
              <a:spcBef>
                <a:spcPts val="600"/>
              </a:spcBef>
              <a:buClr>
                <a:srgbClr val="000000"/>
              </a:buClr>
              <a:buFont typeface="Wingdings" panose="05000000000000000000" pitchFamily="2" charset="2"/>
              <a:buChar char="§"/>
            </a:pPr>
            <a:r>
              <a:rPr lang="en-US" sz="1100" dirty="0">
                <a:solidFill>
                  <a:srgbClr val="000000"/>
                </a:solidFill>
                <a:latin typeface="Calibri"/>
              </a:rPr>
              <a:t>The risk-sharing feature, combined with prohibition of speculation, suggest that Islamic finance </a:t>
            </a:r>
            <a:r>
              <a:rPr lang="en-US" sz="1100" dirty="0" smtClean="0">
                <a:solidFill>
                  <a:srgbClr val="000000"/>
                </a:solidFill>
                <a:latin typeface="Calibri"/>
              </a:rPr>
              <a:t>should pose </a:t>
            </a:r>
            <a:r>
              <a:rPr lang="en-US" sz="1100" dirty="0">
                <a:solidFill>
                  <a:srgbClr val="000000"/>
                </a:solidFill>
                <a:latin typeface="Calibri"/>
              </a:rPr>
              <a:t>less systemic risk than conventional finance</a:t>
            </a:r>
          </a:p>
        </p:txBody>
      </p:sp>
      <p:sp>
        <p:nvSpPr>
          <p:cNvPr id="54" name="Rectangle 13"/>
          <p:cNvSpPr>
            <a:spLocks noChangeArrowheads="1"/>
          </p:cNvSpPr>
          <p:nvPr/>
        </p:nvSpPr>
        <p:spPr bwMode="gray">
          <a:xfrm>
            <a:off x="1161649" y="2941479"/>
            <a:ext cx="2470551" cy="1058838"/>
          </a:xfrm>
          <a:prstGeom prst="roundRect">
            <a:avLst>
              <a:gd name="adj" fmla="val 10512"/>
            </a:avLst>
          </a:prstGeom>
          <a:solidFill>
            <a:schemeClr val="bg1"/>
          </a:solidFill>
          <a:ln w="6350">
            <a:solidFill>
              <a:srgbClr val="004378"/>
            </a:solidFill>
            <a:prstDash val="dash"/>
            <a:miter lim="800000"/>
            <a:headEnd/>
            <a:tailEnd/>
          </a:ln>
        </p:spPr>
        <p:txBody>
          <a:bodyPr wrap="square" tIns="0" bIns="0" anchor="ctr" anchorCtr="0">
            <a:noAutofit/>
          </a:bodyPr>
          <a:lstStyle/>
          <a:p>
            <a:pPr algn="ctr">
              <a:defRPr/>
            </a:pPr>
            <a:endParaRPr lang="en-GB" altLang="en-US" sz="1200" b="1" kern="0" dirty="0">
              <a:solidFill>
                <a:srgbClr val="004378"/>
              </a:solidFill>
              <a:ea typeface="STKaiti"/>
            </a:endParaRPr>
          </a:p>
        </p:txBody>
      </p:sp>
      <p:sp>
        <p:nvSpPr>
          <p:cNvPr id="61" name="Rectangle 13"/>
          <p:cNvSpPr>
            <a:spLocks noChangeArrowheads="1"/>
          </p:cNvSpPr>
          <p:nvPr/>
        </p:nvSpPr>
        <p:spPr bwMode="gray">
          <a:xfrm>
            <a:off x="1011238" y="2874127"/>
            <a:ext cx="68230" cy="1188137"/>
          </a:xfrm>
          <a:prstGeom prst="rect">
            <a:avLst/>
          </a:prstGeom>
          <a:solidFill>
            <a:srgbClr val="7AC143"/>
          </a:solidFill>
          <a:ln w="19050">
            <a:noFill/>
            <a:miter lim="800000"/>
            <a:headEnd/>
            <a:tailEnd/>
          </a:ln>
        </p:spPr>
        <p:txBody>
          <a:bodyPr wrap="square" tIns="0" bIns="0" anchor="ctr" anchorCtr="0">
            <a:noAutofit/>
          </a:bodyPr>
          <a:lstStyle/>
          <a:p>
            <a:pPr>
              <a:lnSpc>
                <a:spcPct val="110000"/>
              </a:lnSpc>
            </a:pPr>
            <a:endParaRPr lang="en-US" sz="1100" b="1" dirty="0">
              <a:solidFill>
                <a:srgbClr val="000000"/>
              </a:solidFill>
            </a:endParaRPr>
          </a:p>
        </p:txBody>
      </p:sp>
      <p:sp>
        <p:nvSpPr>
          <p:cNvPr id="62" name="Rectangle 61"/>
          <p:cNvSpPr/>
          <p:nvPr/>
        </p:nvSpPr>
        <p:spPr>
          <a:xfrm>
            <a:off x="2307812" y="3043181"/>
            <a:ext cx="1457988" cy="830997"/>
          </a:xfrm>
          <a:prstGeom prst="rect">
            <a:avLst/>
          </a:prstGeom>
        </p:spPr>
        <p:txBody>
          <a:bodyPr wrap="square" anchor="ctr">
            <a:spAutoFit/>
          </a:bodyPr>
          <a:lstStyle/>
          <a:p>
            <a:pPr>
              <a:defRPr/>
            </a:pPr>
            <a:r>
              <a:rPr lang="en-GB" altLang="en-US" sz="1600" b="1" kern="0" dirty="0">
                <a:solidFill>
                  <a:srgbClr val="1D5F2F"/>
                </a:solidFill>
                <a:latin typeface="Calibri"/>
                <a:ea typeface="STKaiti"/>
              </a:rPr>
              <a:t>Promote Financial Stability</a:t>
            </a:r>
          </a:p>
        </p:txBody>
      </p:sp>
      <p:sp>
        <p:nvSpPr>
          <p:cNvPr id="64" name="Rectangle 10"/>
          <p:cNvSpPr>
            <a:spLocks noChangeArrowheads="1"/>
          </p:cNvSpPr>
          <p:nvPr/>
        </p:nvSpPr>
        <p:spPr bwMode="gray">
          <a:xfrm>
            <a:off x="1112079" y="4504551"/>
            <a:ext cx="8400221" cy="1183896"/>
          </a:xfrm>
          <a:prstGeom prst="rect">
            <a:avLst/>
          </a:prstGeom>
          <a:gradFill flip="none" rotWithShape="1">
            <a:gsLst>
              <a:gs pos="0">
                <a:srgbClr val="D3EAC1"/>
              </a:gs>
              <a:gs pos="100000">
                <a:sysClr val="window" lastClr="FFFFFF"/>
              </a:gs>
            </a:gsLst>
            <a:lin ang="0" scaled="1"/>
            <a:tileRect/>
          </a:gradFill>
          <a:ln w="19050">
            <a:noFill/>
            <a:miter lim="800000"/>
            <a:headEnd/>
            <a:tailEnd/>
          </a:ln>
        </p:spPr>
        <p:txBody>
          <a:bodyPr lIns="91440" tIns="91440" rIns="91440" bIns="91440" anchor="ctr"/>
          <a:lstStyle/>
          <a:p>
            <a:pPr marL="2743200" indent="-184150">
              <a:spcBef>
                <a:spcPts val="600"/>
              </a:spcBef>
              <a:buClr>
                <a:srgbClr val="000000"/>
              </a:buClr>
              <a:buFont typeface="Wingdings" panose="05000000000000000000" pitchFamily="2" charset="2"/>
              <a:buChar char="§"/>
            </a:pPr>
            <a:r>
              <a:rPr lang="en-US" sz="1100" dirty="0">
                <a:solidFill>
                  <a:srgbClr val="000000"/>
                </a:solidFill>
                <a:latin typeface="Calibri"/>
              </a:rPr>
              <a:t>Through promotion of  risk-sharing contracts that provide a viable alternative to conventional debt-based financing</a:t>
            </a:r>
          </a:p>
          <a:p>
            <a:pPr marL="2743200" indent="-184150">
              <a:spcBef>
                <a:spcPts val="600"/>
              </a:spcBef>
              <a:buClr>
                <a:srgbClr val="000000"/>
              </a:buClr>
              <a:buFont typeface="Wingdings" panose="05000000000000000000" pitchFamily="2" charset="2"/>
              <a:buChar char="§"/>
            </a:pPr>
            <a:r>
              <a:rPr lang="en-US" sz="1100" dirty="0">
                <a:solidFill>
                  <a:srgbClr val="000000"/>
                </a:solidFill>
                <a:latin typeface="Calibri"/>
              </a:rPr>
              <a:t>Through specific instruments of wealth redistribution such as Zakat, </a:t>
            </a:r>
            <a:r>
              <a:rPr lang="en-US" sz="1100" dirty="0" err="1">
                <a:solidFill>
                  <a:srgbClr val="000000"/>
                </a:solidFill>
                <a:latin typeface="Calibri"/>
              </a:rPr>
              <a:t>Sadaqah</a:t>
            </a:r>
            <a:r>
              <a:rPr lang="en-US" sz="1100" dirty="0">
                <a:solidFill>
                  <a:srgbClr val="000000"/>
                </a:solidFill>
                <a:latin typeface="Calibri"/>
              </a:rPr>
              <a:t>, Qard Al-Hassan and </a:t>
            </a:r>
            <a:r>
              <a:rPr lang="en-US" sz="1100" dirty="0" err="1" smtClean="0">
                <a:solidFill>
                  <a:srgbClr val="000000"/>
                </a:solidFill>
                <a:latin typeface="Calibri"/>
              </a:rPr>
              <a:t>Waqf</a:t>
            </a:r>
            <a:endParaRPr lang="en-US" sz="1100" dirty="0">
              <a:solidFill>
                <a:srgbClr val="000000"/>
              </a:solidFill>
              <a:latin typeface="Calibri"/>
            </a:endParaRPr>
          </a:p>
        </p:txBody>
      </p:sp>
      <p:sp>
        <p:nvSpPr>
          <p:cNvPr id="65" name="Rectangle 13"/>
          <p:cNvSpPr>
            <a:spLocks noChangeArrowheads="1"/>
          </p:cNvSpPr>
          <p:nvPr/>
        </p:nvSpPr>
        <p:spPr bwMode="gray">
          <a:xfrm>
            <a:off x="1161649" y="4567079"/>
            <a:ext cx="2470551" cy="1058838"/>
          </a:xfrm>
          <a:prstGeom prst="roundRect">
            <a:avLst>
              <a:gd name="adj" fmla="val 10512"/>
            </a:avLst>
          </a:prstGeom>
          <a:solidFill>
            <a:schemeClr val="bg1"/>
          </a:solidFill>
          <a:ln w="6350">
            <a:solidFill>
              <a:srgbClr val="004378"/>
            </a:solidFill>
            <a:prstDash val="dash"/>
            <a:miter lim="800000"/>
            <a:headEnd/>
            <a:tailEnd/>
          </a:ln>
        </p:spPr>
        <p:txBody>
          <a:bodyPr wrap="square" tIns="0" bIns="0" anchor="ctr" anchorCtr="0">
            <a:noAutofit/>
          </a:bodyPr>
          <a:lstStyle/>
          <a:p>
            <a:pPr algn="ctr">
              <a:defRPr/>
            </a:pPr>
            <a:endParaRPr lang="en-GB" altLang="en-US" sz="1200" b="1" kern="0" dirty="0">
              <a:solidFill>
                <a:srgbClr val="004378"/>
              </a:solidFill>
              <a:ea typeface="STKaiti"/>
            </a:endParaRPr>
          </a:p>
        </p:txBody>
      </p:sp>
      <p:sp>
        <p:nvSpPr>
          <p:cNvPr id="66" name="Rectangle 13"/>
          <p:cNvSpPr>
            <a:spLocks noChangeArrowheads="1"/>
          </p:cNvSpPr>
          <p:nvPr/>
        </p:nvSpPr>
        <p:spPr bwMode="gray">
          <a:xfrm>
            <a:off x="1011238" y="4499727"/>
            <a:ext cx="68230" cy="1188137"/>
          </a:xfrm>
          <a:prstGeom prst="rect">
            <a:avLst/>
          </a:prstGeom>
          <a:solidFill>
            <a:srgbClr val="7AC143"/>
          </a:solidFill>
          <a:ln w="19050">
            <a:noFill/>
            <a:miter lim="800000"/>
            <a:headEnd/>
            <a:tailEnd/>
          </a:ln>
        </p:spPr>
        <p:txBody>
          <a:bodyPr wrap="square" tIns="0" bIns="0" anchor="ctr" anchorCtr="0">
            <a:noAutofit/>
          </a:bodyPr>
          <a:lstStyle/>
          <a:p>
            <a:pPr>
              <a:lnSpc>
                <a:spcPct val="110000"/>
              </a:lnSpc>
            </a:pPr>
            <a:endParaRPr lang="en-US" sz="1100" b="1" dirty="0">
              <a:solidFill>
                <a:srgbClr val="000000"/>
              </a:solidFill>
            </a:endParaRPr>
          </a:p>
        </p:txBody>
      </p:sp>
      <p:sp>
        <p:nvSpPr>
          <p:cNvPr id="67" name="Rectangle 66"/>
          <p:cNvSpPr/>
          <p:nvPr/>
        </p:nvSpPr>
        <p:spPr>
          <a:xfrm>
            <a:off x="2263112" y="4780020"/>
            <a:ext cx="1457988" cy="584775"/>
          </a:xfrm>
          <a:prstGeom prst="rect">
            <a:avLst/>
          </a:prstGeom>
        </p:spPr>
        <p:txBody>
          <a:bodyPr wrap="square" anchor="ctr">
            <a:spAutoFit/>
          </a:bodyPr>
          <a:lstStyle/>
          <a:p>
            <a:pPr>
              <a:defRPr/>
            </a:pPr>
            <a:r>
              <a:rPr lang="en-GB" altLang="en-US" sz="1600" b="1" kern="0" dirty="0">
                <a:solidFill>
                  <a:srgbClr val="1D5F2F"/>
                </a:solidFill>
                <a:latin typeface="Calibri"/>
                <a:ea typeface="STKaiti"/>
              </a:rPr>
              <a:t>Financial Inclusion</a:t>
            </a:r>
          </a:p>
        </p:txBody>
      </p:sp>
      <p:pic>
        <p:nvPicPr>
          <p:cNvPr id="83" name="Picture 6" descr="http://media2.intoday.in/btmt/images/stories/hdfc-rural-banking_505_111913011422.jpg"/>
          <p:cNvPicPr>
            <a:picLocks noChangeAspect="1" noChangeArrowheads="1"/>
          </p:cNvPicPr>
          <p:nvPr/>
        </p:nvPicPr>
        <p:blipFill rotWithShape="1">
          <a:blip r:embed="rId3">
            <a:extLst>
              <a:ext uri="{28A0092B-C50C-407E-A947-70E740481C1C}">
                <a14:useLocalDpi xmlns:a14="http://schemas.microsoft.com/office/drawing/2010/main" val="0"/>
              </a:ext>
            </a:extLst>
          </a:blip>
          <a:srcRect l="42837"/>
          <a:stretch/>
        </p:blipFill>
        <p:spPr bwMode="auto">
          <a:xfrm>
            <a:off x="1275604" y="4659130"/>
            <a:ext cx="956008" cy="874297"/>
          </a:xfrm>
          <a:prstGeom prst="roundRect">
            <a:avLst>
              <a:gd name="adj" fmla="val 977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https://encrypted-tbn0.gstatic.com/images?q=tbn:ANd9GcQD14E-8PvzixeV1JkZPtcAizQw4D6TsRW-28st1lX4baDm946P"/>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3433" y="2964031"/>
            <a:ext cx="1146696" cy="98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176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Islamic Microfinance: </a:t>
            </a:r>
            <a:r>
              <a:rPr lang="en-US" dirty="0"/>
              <a:t>G</a:t>
            </a:r>
            <a:r>
              <a:rPr lang="en-US" dirty="0" smtClean="0"/>
              <a:t>rowth Drivers</a:t>
            </a:r>
            <a:endParaRPr lang="en-US" dirty="0"/>
          </a:p>
        </p:txBody>
      </p:sp>
      <p:sp>
        <p:nvSpPr>
          <p:cNvPr id="4" name="Freeform 6"/>
          <p:cNvSpPr>
            <a:spLocks/>
          </p:cNvSpPr>
          <p:nvPr/>
        </p:nvSpPr>
        <p:spPr bwMode="auto">
          <a:xfrm>
            <a:off x="1388389" y="1266565"/>
            <a:ext cx="2131402" cy="4783852"/>
          </a:xfrm>
          <a:custGeom>
            <a:avLst/>
            <a:gdLst>
              <a:gd name="T0" fmla="*/ 625 w 7311"/>
              <a:gd name="T1" fmla="*/ 16242 h 16418"/>
              <a:gd name="T2" fmla="*/ 1796 w 7311"/>
              <a:gd name="T3" fmla="*/ 15776 h 16418"/>
              <a:gd name="T4" fmla="*/ 2853 w 7311"/>
              <a:gd name="T5" fmla="*/ 15174 h 16418"/>
              <a:gd name="T6" fmla="*/ 3786 w 7311"/>
              <a:gd name="T7" fmla="*/ 14450 h 16418"/>
              <a:gd name="T8" fmla="*/ 4591 w 7311"/>
              <a:gd name="T9" fmla="*/ 13619 h 16418"/>
              <a:gd name="T10" fmla="*/ 5259 w 7311"/>
              <a:gd name="T11" fmla="*/ 12700 h 16418"/>
              <a:gd name="T12" fmla="*/ 5782 w 7311"/>
              <a:gd name="T13" fmla="*/ 11707 h 16418"/>
              <a:gd name="T14" fmla="*/ 6152 w 7311"/>
              <a:gd name="T15" fmla="*/ 10658 h 16418"/>
              <a:gd name="T16" fmla="*/ 6362 w 7311"/>
              <a:gd name="T17" fmla="*/ 9568 h 16418"/>
              <a:gd name="T18" fmla="*/ 6405 w 7311"/>
              <a:gd name="T19" fmla="*/ 8454 h 16418"/>
              <a:gd name="T20" fmla="*/ 6273 w 7311"/>
              <a:gd name="T21" fmla="*/ 7331 h 16418"/>
              <a:gd name="T22" fmla="*/ 5958 w 7311"/>
              <a:gd name="T23" fmla="*/ 6216 h 16418"/>
              <a:gd name="T24" fmla="*/ 5453 w 7311"/>
              <a:gd name="T25" fmla="*/ 5125 h 16418"/>
              <a:gd name="T26" fmla="*/ 4750 w 7311"/>
              <a:gd name="T27" fmla="*/ 4074 h 16418"/>
              <a:gd name="T28" fmla="*/ 3840 w 7311"/>
              <a:gd name="T29" fmla="*/ 3080 h 16418"/>
              <a:gd name="T30" fmla="*/ 2719 w 7311"/>
              <a:gd name="T31" fmla="*/ 2158 h 16418"/>
              <a:gd name="T32" fmla="*/ 1801 w 7311"/>
              <a:gd name="T33" fmla="*/ 2193 h 16418"/>
              <a:gd name="T34" fmla="*/ 2983 w 7311"/>
              <a:gd name="T35" fmla="*/ 0 h 16418"/>
              <a:gd name="T36" fmla="*/ 3228 w 7311"/>
              <a:gd name="T37" fmla="*/ 946 h 16418"/>
              <a:gd name="T38" fmla="*/ 4351 w 7311"/>
              <a:gd name="T39" fmla="*/ 1798 h 16418"/>
              <a:gd name="T40" fmla="*/ 5294 w 7311"/>
              <a:gd name="T41" fmla="*/ 2771 h 16418"/>
              <a:gd name="T42" fmla="*/ 6060 w 7311"/>
              <a:gd name="T43" fmla="*/ 3845 h 16418"/>
              <a:gd name="T44" fmla="*/ 6646 w 7311"/>
              <a:gd name="T45" fmla="*/ 4996 h 16418"/>
              <a:gd name="T46" fmla="*/ 7049 w 7311"/>
              <a:gd name="T47" fmla="*/ 6201 h 16418"/>
              <a:gd name="T48" fmla="*/ 7270 w 7311"/>
              <a:gd name="T49" fmla="*/ 7439 h 16418"/>
              <a:gd name="T50" fmla="*/ 7307 w 7311"/>
              <a:gd name="T51" fmla="*/ 8685 h 16418"/>
              <a:gd name="T52" fmla="*/ 7159 w 7311"/>
              <a:gd name="T53" fmla="*/ 9916 h 16418"/>
              <a:gd name="T54" fmla="*/ 6823 w 7311"/>
              <a:gd name="T55" fmla="*/ 11111 h 16418"/>
              <a:gd name="T56" fmla="*/ 6300 w 7311"/>
              <a:gd name="T57" fmla="*/ 12247 h 16418"/>
              <a:gd name="T58" fmla="*/ 5587 w 7311"/>
              <a:gd name="T59" fmla="*/ 13301 h 16418"/>
              <a:gd name="T60" fmla="*/ 4683 w 7311"/>
              <a:gd name="T61" fmla="*/ 14251 h 16418"/>
              <a:gd name="T62" fmla="*/ 3588 w 7311"/>
              <a:gd name="T63" fmla="*/ 15072 h 16418"/>
              <a:gd name="T64" fmla="*/ 2299 w 7311"/>
              <a:gd name="T65" fmla="*/ 15743 h 16418"/>
              <a:gd name="T66" fmla="*/ 815 w 7311"/>
              <a:gd name="T67" fmla="*/ 16241 h 16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11" h="16418">
                <a:moveTo>
                  <a:pt x="0" y="16418"/>
                </a:moveTo>
                <a:lnTo>
                  <a:pt x="625" y="16242"/>
                </a:lnTo>
                <a:lnTo>
                  <a:pt x="1225" y="16027"/>
                </a:lnTo>
                <a:lnTo>
                  <a:pt x="1796" y="15776"/>
                </a:lnTo>
                <a:lnTo>
                  <a:pt x="2340" y="15491"/>
                </a:lnTo>
                <a:lnTo>
                  <a:pt x="2853" y="15174"/>
                </a:lnTo>
                <a:lnTo>
                  <a:pt x="3335" y="14826"/>
                </a:lnTo>
                <a:lnTo>
                  <a:pt x="3786" y="14450"/>
                </a:lnTo>
                <a:lnTo>
                  <a:pt x="4205" y="14046"/>
                </a:lnTo>
                <a:lnTo>
                  <a:pt x="4591" y="13619"/>
                </a:lnTo>
                <a:lnTo>
                  <a:pt x="4943" y="13170"/>
                </a:lnTo>
                <a:lnTo>
                  <a:pt x="5259" y="12700"/>
                </a:lnTo>
                <a:lnTo>
                  <a:pt x="5539" y="12212"/>
                </a:lnTo>
                <a:lnTo>
                  <a:pt x="5782" y="11707"/>
                </a:lnTo>
                <a:lnTo>
                  <a:pt x="5986" y="11189"/>
                </a:lnTo>
                <a:lnTo>
                  <a:pt x="6152" y="10658"/>
                </a:lnTo>
                <a:lnTo>
                  <a:pt x="6277" y="10117"/>
                </a:lnTo>
                <a:lnTo>
                  <a:pt x="6362" y="9568"/>
                </a:lnTo>
                <a:lnTo>
                  <a:pt x="6405" y="9013"/>
                </a:lnTo>
                <a:lnTo>
                  <a:pt x="6405" y="8454"/>
                </a:lnTo>
                <a:lnTo>
                  <a:pt x="6361" y="7893"/>
                </a:lnTo>
                <a:lnTo>
                  <a:pt x="6273" y="7331"/>
                </a:lnTo>
                <a:lnTo>
                  <a:pt x="6138" y="6771"/>
                </a:lnTo>
                <a:lnTo>
                  <a:pt x="5958" y="6216"/>
                </a:lnTo>
                <a:lnTo>
                  <a:pt x="5730" y="5666"/>
                </a:lnTo>
                <a:lnTo>
                  <a:pt x="5453" y="5125"/>
                </a:lnTo>
                <a:lnTo>
                  <a:pt x="5126" y="4594"/>
                </a:lnTo>
                <a:lnTo>
                  <a:pt x="4750" y="4074"/>
                </a:lnTo>
                <a:lnTo>
                  <a:pt x="4321" y="3569"/>
                </a:lnTo>
                <a:lnTo>
                  <a:pt x="3840" y="3080"/>
                </a:lnTo>
                <a:lnTo>
                  <a:pt x="3307" y="2609"/>
                </a:lnTo>
                <a:lnTo>
                  <a:pt x="2719" y="2158"/>
                </a:lnTo>
                <a:lnTo>
                  <a:pt x="2076" y="1730"/>
                </a:lnTo>
                <a:lnTo>
                  <a:pt x="1801" y="2193"/>
                </a:lnTo>
                <a:lnTo>
                  <a:pt x="371" y="337"/>
                </a:lnTo>
                <a:lnTo>
                  <a:pt x="2983" y="0"/>
                </a:lnTo>
                <a:lnTo>
                  <a:pt x="2601" y="574"/>
                </a:lnTo>
                <a:lnTo>
                  <a:pt x="3228" y="946"/>
                </a:lnTo>
                <a:lnTo>
                  <a:pt x="3811" y="1356"/>
                </a:lnTo>
                <a:lnTo>
                  <a:pt x="4351" y="1798"/>
                </a:lnTo>
                <a:lnTo>
                  <a:pt x="4844" y="2271"/>
                </a:lnTo>
                <a:lnTo>
                  <a:pt x="5294" y="2771"/>
                </a:lnTo>
                <a:lnTo>
                  <a:pt x="5700" y="3297"/>
                </a:lnTo>
                <a:lnTo>
                  <a:pt x="6060" y="3845"/>
                </a:lnTo>
                <a:lnTo>
                  <a:pt x="6375" y="4412"/>
                </a:lnTo>
                <a:lnTo>
                  <a:pt x="6646" y="4996"/>
                </a:lnTo>
                <a:lnTo>
                  <a:pt x="6870" y="5594"/>
                </a:lnTo>
                <a:lnTo>
                  <a:pt x="7049" y="6201"/>
                </a:lnTo>
                <a:lnTo>
                  <a:pt x="7183" y="6817"/>
                </a:lnTo>
                <a:lnTo>
                  <a:pt x="7270" y="7439"/>
                </a:lnTo>
                <a:lnTo>
                  <a:pt x="7311" y="8062"/>
                </a:lnTo>
                <a:lnTo>
                  <a:pt x="7307" y="8685"/>
                </a:lnTo>
                <a:lnTo>
                  <a:pt x="7256" y="9303"/>
                </a:lnTo>
                <a:lnTo>
                  <a:pt x="7159" y="9916"/>
                </a:lnTo>
                <a:lnTo>
                  <a:pt x="7015" y="10520"/>
                </a:lnTo>
                <a:lnTo>
                  <a:pt x="6823" y="11111"/>
                </a:lnTo>
                <a:lnTo>
                  <a:pt x="6585" y="11688"/>
                </a:lnTo>
                <a:lnTo>
                  <a:pt x="6300" y="12247"/>
                </a:lnTo>
                <a:lnTo>
                  <a:pt x="5967" y="12786"/>
                </a:lnTo>
                <a:lnTo>
                  <a:pt x="5587" y="13301"/>
                </a:lnTo>
                <a:lnTo>
                  <a:pt x="5159" y="13790"/>
                </a:lnTo>
                <a:lnTo>
                  <a:pt x="4683" y="14251"/>
                </a:lnTo>
                <a:lnTo>
                  <a:pt x="4160" y="14679"/>
                </a:lnTo>
                <a:lnTo>
                  <a:pt x="3588" y="15072"/>
                </a:lnTo>
                <a:lnTo>
                  <a:pt x="2968" y="15428"/>
                </a:lnTo>
                <a:lnTo>
                  <a:pt x="2299" y="15743"/>
                </a:lnTo>
                <a:lnTo>
                  <a:pt x="1582" y="16015"/>
                </a:lnTo>
                <a:lnTo>
                  <a:pt x="815" y="16241"/>
                </a:lnTo>
                <a:lnTo>
                  <a:pt x="0" y="16418"/>
                </a:lnTo>
                <a:close/>
              </a:path>
            </a:pathLst>
          </a:custGeom>
          <a:gradFill>
            <a:gsLst>
              <a:gs pos="0">
                <a:srgbClr val="7AC143"/>
              </a:gs>
              <a:gs pos="100000">
                <a:srgbClr val="DCEFCD"/>
              </a:gs>
            </a:gsLst>
            <a:lin ang="5400000" scaled="0"/>
          </a:gradFill>
          <a:ln w="285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nvGrpSpPr>
          <p:cNvPr id="27" name="Group 26"/>
          <p:cNvGrpSpPr/>
          <p:nvPr/>
        </p:nvGrpSpPr>
        <p:grpSpPr>
          <a:xfrm>
            <a:off x="3499703" y="1531394"/>
            <a:ext cx="5493623" cy="1317616"/>
            <a:chOff x="3715603" y="3359510"/>
            <a:chExt cx="5693979" cy="1317616"/>
          </a:xfrm>
        </p:grpSpPr>
        <p:sp>
          <p:nvSpPr>
            <p:cNvPr id="11" name="Pie 4"/>
            <p:cNvSpPr/>
            <p:nvPr/>
          </p:nvSpPr>
          <p:spPr>
            <a:xfrm>
              <a:off x="3915089" y="3359510"/>
              <a:ext cx="5366109" cy="39049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755650">
                <a:lnSpc>
                  <a:spcPct val="90000"/>
                </a:lnSpc>
                <a:spcAft>
                  <a:spcPct val="35000"/>
                </a:spcAft>
              </a:pPr>
              <a:r>
                <a:rPr lang="en-US" sz="1400" b="1" dirty="0" smtClean="0">
                  <a:solidFill>
                    <a:srgbClr val="1D5F2F"/>
                  </a:solidFill>
                </a:rPr>
                <a:t>Increasing need for Financial Inclusion</a:t>
              </a:r>
              <a:endParaRPr lang="en-US" sz="1400" b="1" dirty="0">
                <a:solidFill>
                  <a:srgbClr val="1D5F2F"/>
                </a:solidFill>
              </a:endParaRPr>
            </a:p>
          </p:txBody>
        </p:sp>
        <p:sp>
          <p:nvSpPr>
            <p:cNvPr id="12" name="Rectangle 11"/>
            <p:cNvSpPr/>
            <p:nvPr/>
          </p:nvSpPr>
          <p:spPr>
            <a:xfrm>
              <a:off x="3850691" y="3584519"/>
              <a:ext cx="5558891" cy="1092607"/>
            </a:xfrm>
            <a:prstGeom prst="rect">
              <a:avLst/>
            </a:prstGeom>
          </p:spPr>
          <p:txBody>
            <a:bodyPr wrap="square">
              <a:spAutoFit/>
            </a:bodyPr>
            <a:lstStyle/>
            <a:p>
              <a:pPr marL="109538" indent="-109538" algn="just">
                <a:spcBef>
                  <a:spcPts val="300"/>
                </a:spcBef>
                <a:buClr>
                  <a:prstClr val="black">
                    <a:lumMod val="50000"/>
                    <a:lumOff val="50000"/>
                  </a:prstClr>
                </a:buClr>
                <a:buSzPct val="80000"/>
                <a:buFont typeface="Wingdings" panose="05000000000000000000" pitchFamily="2" charset="2"/>
                <a:buChar char="§"/>
              </a:pPr>
              <a:r>
                <a:rPr lang="en-US" sz="1000" dirty="0" smtClean="0">
                  <a:solidFill>
                    <a:prstClr val="black"/>
                  </a:solidFill>
                  <a:latin typeface="Calibri"/>
                </a:rPr>
                <a:t>Financial inclusion is required for long-term growth of any country and to </a:t>
              </a:r>
              <a:r>
                <a:rPr lang="en-IN" sz="1000" dirty="0">
                  <a:solidFill>
                    <a:prstClr val="black"/>
                  </a:solidFill>
                  <a:latin typeface="Calibri"/>
                </a:rPr>
                <a:t>t</a:t>
              </a:r>
              <a:r>
                <a:rPr lang="en-IN" sz="1000" dirty="0" smtClean="0">
                  <a:solidFill>
                    <a:prstClr val="black"/>
                  </a:solidFill>
                  <a:latin typeface="Calibri"/>
                </a:rPr>
                <a:t>ap potential </a:t>
              </a:r>
              <a:r>
                <a:rPr lang="en-IN" sz="1000" dirty="0">
                  <a:solidFill>
                    <a:prstClr val="black"/>
                  </a:solidFill>
                  <a:latin typeface="Calibri"/>
                </a:rPr>
                <a:t>of the bottom-of-pyramid section of </a:t>
              </a:r>
              <a:r>
                <a:rPr lang="en-IN" sz="1000" dirty="0" smtClean="0">
                  <a:solidFill>
                    <a:prstClr val="black"/>
                  </a:solidFill>
                  <a:latin typeface="Calibri"/>
                </a:rPr>
                <a:t>any </a:t>
              </a:r>
              <a:r>
                <a:rPr lang="en-IN" sz="1000" dirty="0">
                  <a:solidFill>
                    <a:prstClr val="black"/>
                  </a:solidFill>
                  <a:latin typeface="Calibri"/>
                </a:rPr>
                <a:t>economy.</a:t>
              </a:r>
              <a:endParaRPr lang="en-US" sz="1000" dirty="0" smtClean="0">
                <a:solidFill>
                  <a:prstClr val="black"/>
                </a:solidFill>
                <a:latin typeface="Calibri"/>
              </a:endParaRPr>
            </a:p>
            <a:p>
              <a:pPr marL="109538" indent="-109538" algn="just">
                <a:spcBef>
                  <a:spcPts val="300"/>
                </a:spcBef>
                <a:buClr>
                  <a:prstClr val="black">
                    <a:lumMod val="50000"/>
                    <a:lumOff val="50000"/>
                  </a:prstClr>
                </a:buClr>
                <a:buSzPct val="80000"/>
                <a:buFont typeface="Wingdings" panose="05000000000000000000" pitchFamily="2" charset="2"/>
                <a:buChar char="§"/>
              </a:pPr>
              <a:r>
                <a:rPr lang="en-IN" sz="1000" dirty="0" smtClean="0">
                  <a:solidFill>
                    <a:prstClr val="black"/>
                  </a:solidFill>
                  <a:latin typeface="Calibri"/>
                </a:rPr>
                <a:t>Generally</a:t>
              </a:r>
              <a:r>
                <a:rPr lang="en-IN" sz="1000" dirty="0">
                  <a:solidFill>
                    <a:prstClr val="black"/>
                  </a:solidFill>
                  <a:latin typeface="Calibri"/>
                </a:rPr>
                <a:t>, the </a:t>
              </a:r>
              <a:r>
                <a:rPr lang="en-IN" sz="1000" dirty="0" smtClean="0">
                  <a:solidFill>
                    <a:prstClr val="black"/>
                  </a:solidFill>
                  <a:latin typeface="Calibri"/>
                </a:rPr>
                <a:t>formal financial </a:t>
              </a:r>
              <a:r>
                <a:rPr lang="en-IN" sz="1000" dirty="0">
                  <a:solidFill>
                    <a:prstClr val="black"/>
                  </a:solidFill>
                  <a:latin typeface="Calibri"/>
                </a:rPr>
                <a:t>system of a developing economy serves </a:t>
              </a:r>
              <a:r>
                <a:rPr lang="en-IN" sz="1000" dirty="0" smtClean="0">
                  <a:solidFill>
                    <a:prstClr val="black"/>
                  </a:solidFill>
                  <a:latin typeface="Calibri"/>
                </a:rPr>
                <a:t>not more </a:t>
              </a:r>
              <a:r>
                <a:rPr lang="en-IN" sz="1000" dirty="0">
                  <a:solidFill>
                    <a:prstClr val="black"/>
                  </a:solidFill>
                  <a:latin typeface="Calibri"/>
                </a:rPr>
                <a:t>than 20% to 30% of the population</a:t>
              </a:r>
              <a:r>
                <a:rPr lang="en-IN" sz="1000" dirty="0" smtClean="0">
                  <a:solidFill>
                    <a:prstClr val="black"/>
                  </a:solidFill>
                  <a:latin typeface="Calibri"/>
                </a:rPr>
                <a:t>. </a:t>
              </a:r>
            </a:p>
            <a:p>
              <a:pPr marL="109538" indent="-109538" algn="just">
                <a:spcBef>
                  <a:spcPts val="300"/>
                </a:spcBef>
                <a:buClr>
                  <a:prstClr val="black">
                    <a:lumMod val="50000"/>
                    <a:lumOff val="50000"/>
                  </a:prstClr>
                </a:buClr>
                <a:buSzPct val="80000"/>
                <a:buFont typeface="Wingdings" panose="05000000000000000000" pitchFamily="2" charset="2"/>
                <a:buChar char="§"/>
              </a:pPr>
              <a:r>
                <a:rPr lang="en-IN" sz="1000" dirty="0" smtClean="0">
                  <a:solidFill>
                    <a:prstClr val="black"/>
                  </a:solidFill>
                  <a:latin typeface="Calibri"/>
                </a:rPr>
                <a:t>Poor </a:t>
              </a:r>
              <a:r>
                <a:rPr lang="en-IN" sz="1000" dirty="0">
                  <a:solidFill>
                    <a:prstClr val="black"/>
                  </a:solidFill>
                  <a:latin typeface="Calibri"/>
                </a:rPr>
                <a:t>resort to using unofficial services such as informal moneylenders paying exorbitant interest rates.</a:t>
              </a:r>
              <a:endParaRPr lang="en-US" sz="1000" dirty="0">
                <a:solidFill>
                  <a:prstClr val="black"/>
                </a:solidFill>
                <a:latin typeface="Calibri"/>
              </a:endParaRPr>
            </a:p>
          </p:txBody>
        </p:sp>
        <p:sp>
          <p:nvSpPr>
            <p:cNvPr id="13" name="Rectangle 12"/>
            <p:cNvSpPr/>
            <p:nvPr/>
          </p:nvSpPr>
          <p:spPr>
            <a:xfrm>
              <a:off x="3715603" y="3428906"/>
              <a:ext cx="52324" cy="1188720"/>
            </a:xfrm>
            <a:prstGeom prst="rect">
              <a:avLst/>
            </a:prstGeom>
            <a:solidFill>
              <a:srgbClr val="FDC573"/>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55650">
                <a:lnSpc>
                  <a:spcPct val="90000"/>
                </a:lnSpc>
                <a:spcAft>
                  <a:spcPct val="35000"/>
                </a:spcAft>
              </a:pPr>
              <a:endParaRPr lang="en-US" sz="1400" b="1">
                <a:solidFill>
                  <a:prstClr val="white"/>
                </a:solidFill>
              </a:endParaRPr>
            </a:p>
          </p:txBody>
        </p:sp>
      </p:grpSp>
      <p:pic>
        <p:nvPicPr>
          <p:cNvPr id="17" name="Picture 2" descr="http://blog.ewomennetwork.com/wp-content/uploads/2013/03/money_pla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951" y="3391273"/>
            <a:ext cx="2029769" cy="192676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78404" y="2787842"/>
            <a:ext cx="2283739" cy="646331"/>
          </a:xfrm>
          <a:prstGeom prst="rect">
            <a:avLst/>
          </a:prstGeom>
          <a:noFill/>
        </p:spPr>
        <p:txBody>
          <a:bodyPr wrap="square" rtlCol="0">
            <a:spAutoFit/>
          </a:bodyPr>
          <a:lstStyle/>
          <a:p>
            <a:pPr algn="ctr"/>
            <a:r>
              <a:rPr lang="en-US" b="1" dirty="0" smtClean="0">
                <a:solidFill>
                  <a:srgbClr val="1D5F2F"/>
                </a:solidFill>
                <a:latin typeface="Calibri"/>
              </a:rPr>
              <a:t>Islamic Microfinance </a:t>
            </a:r>
          </a:p>
          <a:p>
            <a:pPr algn="ctr"/>
            <a:r>
              <a:rPr lang="en-US" b="1" dirty="0" smtClean="0">
                <a:solidFill>
                  <a:srgbClr val="1D5F2F"/>
                </a:solidFill>
                <a:latin typeface="Calibri"/>
              </a:rPr>
              <a:t>Growth Drivers</a:t>
            </a:r>
            <a:endParaRPr lang="en-US" b="1" dirty="0">
              <a:solidFill>
                <a:srgbClr val="1D5F2F"/>
              </a:solidFill>
              <a:latin typeface="Calibri"/>
            </a:endParaRPr>
          </a:p>
        </p:txBody>
      </p:sp>
      <p:grpSp>
        <p:nvGrpSpPr>
          <p:cNvPr id="3" name="Group 2"/>
          <p:cNvGrpSpPr/>
          <p:nvPr/>
        </p:nvGrpSpPr>
        <p:grpSpPr>
          <a:xfrm>
            <a:off x="3817206" y="3367970"/>
            <a:ext cx="6050694" cy="814688"/>
            <a:chOff x="3499703" y="1513770"/>
            <a:chExt cx="6795089" cy="814688"/>
          </a:xfrm>
        </p:grpSpPr>
        <p:sp>
          <p:nvSpPr>
            <p:cNvPr id="7" name="Rectangle 6"/>
            <p:cNvSpPr/>
            <p:nvPr/>
          </p:nvSpPr>
          <p:spPr>
            <a:xfrm>
              <a:off x="3499703" y="1525195"/>
              <a:ext cx="55052" cy="803263"/>
            </a:xfrm>
            <a:prstGeom prst="rect">
              <a:avLst/>
            </a:prstGeom>
            <a:solidFill>
              <a:srgbClr val="FDC573"/>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55650">
                <a:lnSpc>
                  <a:spcPct val="90000"/>
                </a:lnSpc>
                <a:spcAft>
                  <a:spcPct val="35000"/>
                </a:spcAft>
              </a:pPr>
              <a:endParaRPr lang="en-US" sz="1400" b="1">
                <a:solidFill>
                  <a:prstClr val="white"/>
                </a:solidFill>
              </a:endParaRPr>
            </a:p>
          </p:txBody>
        </p:sp>
        <p:sp>
          <p:nvSpPr>
            <p:cNvPr id="19" name="Pie 4"/>
            <p:cNvSpPr/>
            <p:nvPr/>
          </p:nvSpPr>
          <p:spPr>
            <a:xfrm>
              <a:off x="3636325" y="1513770"/>
              <a:ext cx="6658467" cy="24930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755650">
                <a:lnSpc>
                  <a:spcPct val="90000"/>
                </a:lnSpc>
                <a:spcAft>
                  <a:spcPct val="35000"/>
                </a:spcAft>
              </a:pPr>
              <a:r>
                <a:rPr lang="en-US" sz="1400" b="1" dirty="0" smtClean="0">
                  <a:solidFill>
                    <a:srgbClr val="1D5F2F"/>
                  </a:solidFill>
                </a:rPr>
                <a:t>Substantial potential market, unserved by the conventional financial industry</a:t>
              </a:r>
              <a:endParaRPr lang="en-US" sz="1400" b="1" dirty="0">
                <a:solidFill>
                  <a:srgbClr val="1D5F2F"/>
                </a:solidFill>
              </a:endParaRPr>
            </a:p>
          </p:txBody>
        </p:sp>
        <p:sp>
          <p:nvSpPr>
            <p:cNvPr id="21" name="Rectangle 20"/>
            <p:cNvSpPr/>
            <p:nvPr/>
          </p:nvSpPr>
          <p:spPr>
            <a:xfrm>
              <a:off x="3620187" y="1725901"/>
              <a:ext cx="6118567" cy="592470"/>
            </a:xfrm>
            <a:prstGeom prst="rect">
              <a:avLst/>
            </a:prstGeom>
          </p:spPr>
          <p:txBody>
            <a:bodyPr wrap="square">
              <a:spAutoFit/>
            </a:bodyPr>
            <a:lstStyle/>
            <a:p>
              <a:pPr marL="109538" indent="-109538" algn="just">
                <a:spcBef>
                  <a:spcPts val="300"/>
                </a:spcBef>
                <a:buClr>
                  <a:prstClr val="black">
                    <a:lumMod val="50000"/>
                    <a:lumOff val="50000"/>
                  </a:prstClr>
                </a:buClr>
                <a:buSzPct val="80000"/>
                <a:buFont typeface="Wingdings" panose="05000000000000000000" pitchFamily="2" charset="2"/>
                <a:buChar char="§"/>
              </a:pPr>
              <a:r>
                <a:rPr lang="en-IN" sz="1000" dirty="0" smtClean="0">
                  <a:solidFill>
                    <a:prstClr val="black"/>
                  </a:solidFill>
                  <a:latin typeface="Calibri"/>
                </a:rPr>
                <a:t>It is estimated  that ~650 </a:t>
              </a:r>
              <a:r>
                <a:rPr lang="en-IN" sz="1000" dirty="0">
                  <a:solidFill>
                    <a:prstClr val="black"/>
                  </a:solidFill>
                  <a:latin typeface="Calibri"/>
                </a:rPr>
                <a:t>million Muslims living on less than </a:t>
              </a:r>
              <a:r>
                <a:rPr lang="en-IN" sz="1000" dirty="0" smtClean="0">
                  <a:solidFill>
                    <a:prstClr val="black"/>
                  </a:solidFill>
                  <a:latin typeface="Calibri"/>
                </a:rPr>
                <a:t>USD 2 </a:t>
              </a:r>
              <a:r>
                <a:rPr lang="en-IN" sz="1000" dirty="0">
                  <a:solidFill>
                    <a:prstClr val="black"/>
                  </a:solidFill>
                  <a:latin typeface="Calibri"/>
                </a:rPr>
                <a:t>a </a:t>
              </a:r>
              <a:r>
                <a:rPr lang="en-IN" sz="1000" dirty="0" smtClean="0">
                  <a:solidFill>
                    <a:prstClr val="black"/>
                  </a:solidFill>
                  <a:latin typeface="Calibri"/>
                </a:rPr>
                <a:t>day; </a:t>
              </a:r>
            </a:p>
            <a:p>
              <a:pPr marL="109538" indent="-109538" algn="just">
                <a:spcBef>
                  <a:spcPts val="300"/>
                </a:spcBef>
                <a:buClr>
                  <a:prstClr val="black">
                    <a:lumMod val="50000"/>
                    <a:lumOff val="50000"/>
                  </a:prstClr>
                </a:buClr>
                <a:buSzPct val="80000"/>
                <a:buFont typeface="Wingdings" panose="05000000000000000000" pitchFamily="2" charset="2"/>
                <a:buChar char="§"/>
              </a:pPr>
              <a:r>
                <a:rPr lang="en-IN" sz="1000" dirty="0" smtClean="0">
                  <a:solidFill>
                    <a:prstClr val="black"/>
                  </a:solidFill>
                  <a:latin typeface="Calibri"/>
                </a:rPr>
                <a:t>Such people may not have access to credit from banking system and may be covered under Islamic microfinance. </a:t>
              </a:r>
            </a:p>
          </p:txBody>
        </p:sp>
      </p:grpSp>
      <p:grpSp>
        <p:nvGrpSpPr>
          <p:cNvPr id="15" name="Group 14"/>
          <p:cNvGrpSpPr/>
          <p:nvPr/>
        </p:nvGrpSpPr>
        <p:grpSpPr>
          <a:xfrm>
            <a:off x="3499703" y="4695851"/>
            <a:ext cx="5806830" cy="1303154"/>
            <a:chOff x="3499703" y="4911751"/>
            <a:chExt cx="5676454" cy="1303154"/>
          </a:xfrm>
        </p:grpSpPr>
        <p:sp>
          <p:nvSpPr>
            <p:cNvPr id="14" name="Pie 4"/>
            <p:cNvSpPr/>
            <p:nvPr/>
          </p:nvSpPr>
          <p:spPr>
            <a:xfrm>
              <a:off x="3623307" y="4911751"/>
              <a:ext cx="5282528" cy="22704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755650">
                <a:lnSpc>
                  <a:spcPct val="90000"/>
                </a:lnSpc>
                <a:spcAft>
                  <a:spcPct val="35000"/>
                </a:spcAft>
              </a:pPr>
              <a:r>
                <a:rPr lang="en-US" sz="1400" b="1" dirty="0" smtClean="0">
                  <a:solidFill>
                    <a:srgbClr val="1D5F2F"/>
                  </a:solidFill>
                </a:rPr>
                <a:t>Improved Credit </a:t>
              </a:r>
              <a:r>
                <a:rPr lang="en-US" sz="1400" b="1" dirty="0">
                  <a:solidFill>
                    <a:srgbClr val="1D5F2F"/>
                  </a:solidFill>
                </a:rPr>
                <a:t>W</a:t>
              </a:r>
              <a:r>
                <a:rPr lang="en-US" sz="1400" b="1" dirty="0" smtClean="0">
                  <a:solidFill>
                    <a:srgbClr val="1D5F2F"/>
                  </a:solidFill>
                </a:rPr>
                <a:t>orthiness </a:t>
              </a:r>
              <a:r>
                <a:rPr lang="en-US" sz="1400" b="1" dirty="0">
                  <a:solidFill>
                    <a:srgbClr val="1D5F2F"/>
                  </a:solidFill>
                </a:rPr>
                <a:t>P</a:t>
              </a:r>
              <a:r>
                <a:rPr lang="en-US" sz="1400" b="1" dirty="0" smtClean="0">
                  <a:solidFill>
                    <a:srgbClr val="1D5F2F"/>
                  </a:solidFill>
                </a:rPr>
                <a:t>erception</a:t>
              </a:r>
              <a:endParaRPr lang="en-US" sz="1400" b="1" dirty="0">
                <a:solidFill>
                  <a:srgbClr val="1D5F2F"/>
                </a:solidFill>
              </a:endParaRPr>
            </a:p>
          </p:txBody>
        </p:sp>
        <p:sp>
          <p:nvSpPr>
            <p:cNvPr id="20" name="Rectangle 19"/>
            <p:cNvSpPr/>
            <p:nvPr/>
          </p:nvSpPr>
          <p:spPr>
            <a:xfrm>
              <a:off x="3551561" y="5083826"/>
              <a:ext cx="5624596" cy="1131079"/>
            </a:xfrm>
            <a:prstGeom prst="rect">
              <a:avLst/>
            </a:prstGeom>
          </p:spPr>
          <p:txBody>
            <a:bodyPr wrap="square">
              <a:spAutoFit/>
            </a:bodyPr>
            <a:lstStyle/>
            <a:p>
              <a:pPr marL="109538" indent="-109538" algn="just">
                <a:spcBef>
                  <a:spcPts val="300"/>
                </a:spcBef>
                <a:buClr>
                  <a:prstClr val="black">
                    <a:lumMod val="50000"/>
                    <a:lumOff val="50000"/>
                  </a:prstClr>
                </a:buClr>
                <a:buSzPct val="80000"/>
                <a:buFont typeface="Wingdings" panose="05000000000000000000" pitchFamily="2" charset="2"/>
                <a:buChar char="§"/>
              </a:pPr>
              <a:r>
                <a:rPr lang="en-IN" sz="1000" dirty="0">
                  <a:solidFill>
                    <a:prstClr val="black"/>
                  </a:solidFill>
                  <a:latin typeface="Calibri"/>
                </a:rPr>
                <a:t>Traditionally, the poor has been viewed as </a:t>
              </a:r>
              <a:r>
                <a:rPr lang="en-IN" sz="1000" dirty="0" smtClean="0">
                  <a:solidFill>
                    <a:prstClr val="black"/>
                  </a:solidFill>
                  <a:latin typeface="Calibri"/>
                </a:rPr>
                <a:t>un-bankable by </a:t>
              </a:r>
              <a:r>
                <a:rPr lang="en-IN" sz="1000" dirty="0">
                  <a:solidFill>
                    <a:prstClr val="black"/>
                  </a:solidFill>
                  <a:latin typeface="Calibri"/>
                </a:rPr>
                <a:t>the formal financial system due to the lack of collateral, small loan sizes and low repayment potential. </a:t>
              </a:r>
            </a:p>
            <a:p>
              <a:pPr marL="109538" indent="-109538" algn="just">
                <a:spcBef>
                  <a:spcPts val="300"/>
                </a:spcBef>
                <a:buClr>
                  <a:prstClr val="black">
                    <a:lumMod val="50000"/>
                    <a:lumOff val="50000"/>
                  </a:prstClr>
                </a:buClr>
                <a:buSzPct val="80000"/>
                <a:buFont typeface="Wingdings" panose="05000000000000000000" pitchFamily="2" charset="2"/>
                <a:buChar char="§"/>
              </a:pPr>
              <a:r>
                <a:rPr lang="en-IN" sz="1000" dirty="0" smtClean="0">
                  <a:solidFill>
                    <a:prstClr val="black"/>
                  </a:solidFill>
                  <a:latin typeface="Calibri"/>
                </a:rPr>
                <a:t>Studies </a:t>
              </a:r>
              <a:r>
                <a:rPr lang="en-IN" sz="1000" dirty="0">
                  <a:solidFill>
                    <a:prstClr val="black"/>
                  </a:solidFill>
                  <a:latin typeface="Calibri"/>
                </a:rPr>
                <a:t>have shown that not only do the poor </a:t>
              </a:r>
              <a:r>
                <a:rPr lang="en-IN" sz="1000" dirty="0" smtClean="0">
                  <a:solidFill>
                    <a:prstClr val="black"/>
                  </a:solidFill>
                  <a:latin typeface="Calibri"/>
                </a:rPr>
                <a:t>save; they </a:t>
              </a:r>
              <a:r>
                <a:rPr lang="en-IN" sz="1000" dirty="0">
                  <a:solidFill>
                    <a:prstClr val="black"/>
                  </a:solidFill>
                  <a:latin typeface="Calibri"/>
                </a:rPr>
                <a:t>have high repayment rates when they borrow. </a:t>
              </a:r>
            </a:p>
            <a:p>
              <a:pPr marL="109538" indent="-109538" algn="just">
                <a:spcBef>
                  <a:spcPts val="300"/>
                </a:spcBef>
                <a:buClr>
                  <a:prstClr val="black">
                    <a:lumMod val="50000"/>
                    <a:lumOff val="50000"/>
                  </a:prstClr>
                </a:buClr>
                <a:buSzPct val="80000"/>
                <a:buFont typeface="Wingdings" panose="05000000000000000000" pitchFamily="2" charset="2"/>
                <a:buChar char="§"/>
              </a:pPr>
              <a:r>
                <a:rPr lang="en-IN" sz="1000" dirty="0">
                  <a:solidFill>
                    <a:prstClr val="black"/>
                  </a:solidFill>
                  <a:latin typeface="Calibri"/>
                </a:rPr>
                <a:t>S</a:t>
              </a:r>
              <a:r>
                <a:rPr lang="en-IN" sz="1000" dirty="0" smtClean="0">
                  <a:solidFill>
                    <a:prstClr val="black"/>
                  </a:solidFill>
                  <a:latin typeface="Calibri"/>
                </a:rPr>
                <a:t>uccess </a:t>
              </a:r>
              <a:r>
                <a:rPr lang="en-IN" sz="1000" dirty="0">
                  <a:solidFill>
                    <a:prstClr val="black"/>
                  </a:solidFill>
                  <a:latin typeface="Calibri"/>
                </a:rPr>
                <a:t>stories of microfinance institutions such as </a:t>
              </a:r>
              <a:r>
                <a:rPr lang="en-IN" sz="1000" dirty="0" err="1">
                  <a:solidFill>
                    <a:prstClr val="black"/>
                  </a:solidFill>
                  <a:latin typeface="Calibri"/>
                </a:rPr>
                <a:t>Grameen</a:t>
              </a:r>
              <a:r>
                <a:rPr lang="en-IN" sz="1000" dirty="0">
                  <a:solidFill>
                    <a:prstClr val="black"/>
                  </a:solidFill>
                  <a:latin typeface="Calibri"/>
                </a:rPr>
                <a:t> </a:t>
              </a:r>
              <a:r>
                <a:rPr lang="en-IN" sz="1000" dirty="0" smtClean="0">
                  <a:solidFill>
                    <a:prstClr val="black"/>
                  </a:solidFill>
                  <a:latin typeface="Calibri"/>
                </a:rPr>
                <a:t>Bank Bangladesh, </a:t>
              </a:r>
              <a:r>
                <a:rPr lang="en-IN" sz="1000" dirty="0">
                  <a:solidFill>
                    <a:prstClr val="black"/>
                  </a:solidFill>
                  <a:latin typeface="Calibri"/>
                </a:rPr>
                <a:t>Bank Rakyat Indonesia (BRI) and </a:t>
              </a:r>
              <a:r>
                <a:rPr lang="en-IN" sz="1000" dirty="0" smtClean="0">
                  <a:solidFill>
                    <a:prstClr val="black"/>
                  </a:solidFill>
                  <a:latin typeface="Calibri"/>
                </a:rPr>
                <a:t>Americans for </a:t>
              </a:r>
              <a:r>
                <a:rPr lang="en-IN" sz="1000" dirty="0">
                  <a:solidFill>
                    <a:prstClr val="black"/>
                  </a:solidFill>
                  <a:latin typeface="Calibri"/>
                </a:rPr>
                <a:t>Community Co-operation in Other Nations (ACCION) are testimony that the poor are creditworthy</a:t>
              </a:r>
              <a:endParaRPr lang="en-US" sz="1000" dirty="0">
                <a:solidFill>
                  <a:prstClr val="black"/>
                </a:solidFill>
                <a:latin typeface="Calibri"/>
              </a:endParaRPr>
            </a:p>
          </p:txBody>
        </p:sp>
        <p:sp>
          <p:nvSpPr>
            <p:cNvPr id="22" name="Rectangle 21"/>
            <p:cNvSpPr/>
            <p:nvPr/>
          </p:nvSpPr>
          <p:spPr>
            <a:xfrm>
              <a:off x="3499703" y="4928529"/>
              <a:ext cx="52324" cy="1188720"/>
            </a:xfrm>
            <a:prstGeom prst="rect">
              <a:avLst/>
            </a:prstGeom>
            <a:solidFill>
              <a:srgbClr val="FDC573"/>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55650">
                <a:lnSpc>
                  <a:spcPct val="90000"/>
                </a:lnSpc>
                <a:spcAft>
                  <a:spcPct val="35000"/>
                </a:spcAft>
              </a:pPr>
              <a:endParaRPr lang="en-US" sz="1400" b="1">
                <a:solidFill>
                  <a:prstClr val="white"/>
                </a:solidFill>
              </a:endParaRPr>
            </a:p>
          </p:txBody>
        </p:sp>
      </p:grpSp>
    </p:spTree>
    <p:extLst>
      <p:ext uri="{BB962C8B-B14F-4D97-AF65-F5344CB8AC3E}">
        <p14:creationId xmlns:p14="http://schemas.microsoft.com/office/powerpoint/2010/main" val="1223196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7625" y="4156434"/>
            <a:ext cx="8595360" cy="2065741"/>
          </a:xfrm>
          <a:prstGeom prst="rect">
            <a:avLst/>
          </a:prstGeom>
          <a:gradFill flip="none" rotWithShape="1">
            <a:gsLst>
              <a:gs pos="100000">
                <a:schemeClr val="bg1"/>
              </a:gs>
              <a:gs pos="0">
                <a:srgbClr val="DCEFC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171450" indent="-171450">
              <a:buFont typeface="Arial" panose="020B0604020202020204" pitchFamily="34" charset="0"/>
              <a:buChar char="•"/>
              <a:defRPr sz="1000">
                <a:latin typeface="+mj-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just"/>
            <a:endParaRPr lang="en-US" sz="1050" dirty="0" smtClean="0">
              <a:solidFill>
                <a:prstClr val="black"/>
              </a:solidFill>
            </a:endParaRPr>
          </a:p>
          <a:p>
            <a:pPr algn="just"/>
            <a:endParaRPr lang="en-US" sz="1050" dirty="0">
              <a:solidFill>
                <a:prstClr val="black"/>
              </a:solidFill>
            </a:endParaRPr>
          </a:p>
        </p:txBody>
      </p:sp>
      <p:sp>
        <p:nvSpPr>
          <p:cNvPr id="3" name="TextBox 2"/>
          <p:cNvSpPr txBox="1"/>
          <p:nvPr/>
        </p:nvSpPr>
        <p:spPr>
          <a:xfrm>
            <a:off x="1044755" y="4124964"/>
            <a:ext cx="8595360" cy="2569626"/>
          </a:xfrm>
          <a:prstGeom prst="rect">
            <a:avLst/>
          </a:prstGeom>
          <a:noFill/>
        </p:spPr>
        <p:txBody>
          <a:bodyPr wrap="square" rtlCol="0">
            <a:spAutoFit/>
          </a:bodyPr>
          <a:lstStyle/>
          <a:p>
            <a:pPr marL="171450" indent="-171450" algn="just">
              <a:lnSpc>
                <a:spcPct val="120000"/>
              </a:lnSpc>
              <a:buFont typeface="Wingdings" panose="05000000000000000000" pitchFamily="2" charset="2"/>
              <a:buChar char="§"/>
            </a:pPr>
            <a:r>
              <a:rPr lang="en-US" sz="1100" dirty="0">
                <a:solidFill>
                  <a:prstClr val="black"/>
                </a:solidFill>
                <a:latin typeface="+mj-lt"/>
              </a:rPr>
              <a:t>Islamic microfinance refers to the system of finance that is based on Islamic law and combines two elements Islamic </a:t>
            </a:r>
            <a:r>
              <a:rPr lang="en-US" sz="1100" dirty="0" smtClean="0">
                <a:solidFill>
                  <a:prstClr val="black"/>
                </a:solidFill>
                <a:latin typeface="+mj-lt"/>
              </a:rPr>
              <a:t>finance principles </a:t>
            </a:r>
            <a:r>
              <a:rPr lang="en-US" sz="1100" dirty="0">
                <a:solidFill>
                  <a:prstClr val="black"/>
                </a:solidFill>
                <a:latin typeface="+mj-lt"/>
              </a:rPr>
              <a:t>and </a:t>
            </a:r>
            <a:r>
              <a:rPr lang="en-US" sz="1100" dirty="0" smtClean="0">
                <a:solidFill>
                  <a:prstClr val="black"/>
                </a:solidFill>
                <a:latin typeface="+mj-lt"/>
              </a:rPr>
              <a:t>microfinance products</a:t>
            </a:r>
            <a:endParaRPr lang="en-US" sz="1100" dirty="0">
              <a:solidFill>
                <a:prstClr val="black"/>
              </a:solidFill>
              <a:latin typeface="+mj-lt"/>
            </a:endParaRPr>
          </a:p>
          <a:p>
            <a:pPr marL="171450" indent="-171450" algn="just">
              <a:lnSpc>
                <a:spcPct val="120000"/>
              </a:lnSpc>
              <a:buFont typeface="Wingdings" panose="05000000000000000000" pitchFamily="2" charset="2"/>
              <a:buChar char="§"/>
            </a:pPr>
            <a:r>
              <a:rPr lang="en-US" sz="1100" dirty="0" smtClean="0">
                <a:solidFill>
                  <a:prstClr val="black"/>
                </a:solidFill>
                <a:latin typeface="+mj-lt"/>
              </a:rPr>
              <a:t>It plays </a:t>
            </a:r>
            <a:r>
              <a:rPr lang="en-US" sz="1100" dirty="0">
                <a:solidFill>
                  <a:prstClr val="black"/>
                </a:solidFill>
                <a:latin typeface="+mj-lt"/>
              </a:rPr>
              <a:t>a major role in poverty alleviation in under-developed nations across the world. A huge part of the </a:t>
            </a:r>
            <a:r>
              <a:rPr lang="en-US" sz="1100" dirty="0" smtClean="0">
                <a:solidFill>
                  <a:prstClr val="black"/>
                </a:solidFill>
                <a:latin typeface="+mj-lt"/>
              </a:rPr>
              <a:t>Muslim </a:t>
            </a:r>
            <a:r>
              <a:rPr lang="en-US" sz="1100" dirty="0">
                <a:solidFill>
                  <a:prstClr val="black"/>
                </a:solidFill>
                <a:latin typeface="+mj-lt"/>
              </a:rPr>
              <a:t>population is reluctant to use conventional financial products due to their incompatibility with Islamic principles. Islamic microfinance is a way to promote financial inclusion among such population</a:t>
            </a:r>
            <a:r>
              <a:rPr lang="en-US" sz="1100" dirty="0" smtClean="0">
                <a:solidFill>
                  <a:prstClr val="black"/>
                </a:solidFill>
                <a:latin typeface="+mj-lt"/>
              </a:rPr>
              <a:t>.</a:t>
            </a:r>
          </a:p>
          <a:p>
            <a:pPr marL="171450" indent="-171450" algn="just">
              <a:lnSpc>
                <a:spcPct val="120000"/>
              </a:lnSpc>
              <a:buFont typeface="Wingdings" panose="05000000000000000000" pitchFamily="2" charset="2"/>
              <a:buChar char="§"/>
            </a:pPr>
            <a:r>
              <a:rPr lang="en-US" sz="1100" dirty="0" smtClean="0">
                <a:solidFill>
                  <a:prstClr val="black"/>
                </a:solidFill>
                <a:latin typeface="+mj-lt"/>
              </a:rPr>
              <a:t>The total </a:t>
            </a:r>
            <a:r>
              <a:rPr lang="en-US" sz="1100" dirty="0">
                <a:solidFill>
                  <a:prstClr val="black"/>
                </a:solidFill>
                <a:latin typeface="+mj-lt"/>
              </a:rPr>
              <a:t>outstanding loan portfolio </a:t>
            </a:r>
            <a:r>
              <a:rPr lang="en-US" sz="1100" dirty="0" smtClean="0">
                <a:solidFill>
                  <a:prstClr val="black"/>
                </a:solidFill>
                <a:latin typeface="+mj-lt"/>
              </a:rPr>
              <a:t>of the industry is ~USD 1Bn*</a:t>
            </a:r>
          </a:p>
          <a:p>
            <a:pPr marL="171450" indent="-171450" algn="just">
              <a:lnSpc>
                <a:spcPct val="120000"/>
              </a:lnSpc>
              <a:buFont typeface="Wingdings" panose="05000000000000000000" pitchFamily="2" charset="2"/>
              <a:buChar char="§"/>
            </a:pPr>
            <a:r>
              <a:rPr lang="en-US" sz="1100" dirty="0" smtClean="0">
                <a:solidFill>
                  <a:prstClr val="black"/>
                </a:solidFill>
                <a:latin typeface="+mj-lt"/>
              </a:rPr>
              <a:t>There are more than 300 Islamic microfinance institutions around </a:t>
            </a:r>
            <a:r>
              <a:rPr lang="en-US" sz="1100" dirty="0">
                <a:solidFill>
                  <a:prstClr val="black"/>
                </a:solidFill>
                <a:latin typeface="+mj-lt"/>
              </a:rPr>
              <a:t>the world </a:t>
            </a:r>
            <a:r>
              <a:rPr lang="en-US" sz="1100" dirty="0" smtClean="0">
                <a:solidFill>
                  <a:prstClr val="black"/>
                </a:solidFill>
                <a:latin typeface="+mj-lt"/>
              </a:rPr>
              <a:t>serving </a:t>
            </a:r>
            <a:r>
              <a:rPr lang="en-US" sz="1100" dirty="0">
                <a:solidFill>
                  <a:prstClr val="black"/>
                </a:solidFill>
                <a:latin typeface="+mj-lt"/>
              </a:rPr>
              <a:t>~1.28Mn people in 19 countries </a:t>
            </a:r>
            <a:endParaRPr lang="en-US" sz="1100" dirty="0" smtClean="0">
              <a:solidFill>
                <a:prstClr val="black"/>
              </a:solidFill>
              <a:latin typeface="+mj-lt"/>
            </a:endParaRPr>
          </a:p>
          <a:p>
            <a:pPr marL="171450" indent="-171450" algn="just">
              <a:lnSpc>
                <a:spcPct val="120000"/>
              </a:lnSpc>
              <a:buFont typeface="Wingdings" panose="05000000000000000000" pitchFamily="2" charset="2"/>
              <a:buChar char="§"/>
            </a:pPr>
            <a:r>
              <a:rPr lang="en-US" sz="1100" dirty="0" smtClean="0">
                <a:solidFill>
                  <a:prstClr val="black"/>
                </a:solidFill>
                <a:latin typeface="+mj-lt"/>
              </a:rPr>
              <a:t>The </a:t>
            </a:r>
            <a:r>
              <a:rPr lang="en-US" sz="1100" dirty="0">
                <a:solidFill>
                  <a:prstClr val="black"/>
                </a:solidFill>
                <a:latin typeface="+mj-lt"/>
              </a:rPr>
              <a:t>supply of Islamic financing products is largely limited to Murabaha (66%) and Qard al Hasan (25</a:t>
            </a:r>
            <a:r>
              <a:rPr lang="en-US" sz="1100" dirty="0" smtClean="0">
                <a:solidFill>
                  <a:prstClr val="black"/>
                </a:solidFill>
                <a:latin typeface="+mj-lt"/>
              </a:rPr>
              <a:t>%)</a:t>
            </a:r>
          </a:p>
          <a:p>
            <a:pPr marL="171450" indent="-171450" algn="just">
              <a:lnSpc>
                <a:spcPct val="120000"/>
              </a:lnSpc>
              <a:buFont typeface="Wingdings" panose="05000000000000000000" pitchFamily="2" charset="2"/>
              <a:buChar char="§"/>
            </a:pPr>
            <a:r>
              <a:rPr lang="en-US" sz="1100" dirty="0" smtClean="0">
                <a:solidFill>
                  <a:prstClr val="black"/>
                </a:solidFill>
                <a:latin typeface="+mj-lt"/>
              </a:rPr>
              <a:t>Islamic MFIs offer limited Sharia-compliant products and concentrates primarily on asset financing. The industry still lacks product diversification to serve the various financial needs of the poor</a:t>
            </a:r>
            <a:endParaRPr lang="en-US" sz="1100" dirty="0">
              <a:latin typeface="+mj-lt"/>
            </a:endParaRPr>
          </a:p>
        </p:txBody>
      </p:sp>
      <p:sp>
        <p:nvSpPr>
          <p:cNvPr id="14" name="TextBox 13"/>
          <p:cNvSpPr txBox="1"/>
          <p:nvPr/>
        </p:nvSpPr>
        <p:spPr>
          <a:xfrm>
            <a:off x="6989279" y="2618871"/>
            <a:ext cx="1188720" cy="1094149"/>
          </a:xfrm>
          <a:prstGeom prst="rect">
            <a:avLst/>
          </a:prstGeom>
          <a:gradFill flip="none" rotWithShape="1">
            <a:gsLst>
              <a:gs pos="0">
                <a:schemeClr val="accent6">
                  <a:lumMod val="20000"/>
                  <a:lumOff val="80000"/>
                </a:schemeClr>
              </a:gs>
              <a:gs pos="100000">
                <a:schemeClr val="bg1"/>
              </a:gs>
            </a:gsLst>
            <a:lin ang="5400000" scaled="1"/>
            <a:tileRect/>
          </a:gradFill>
        </p:spPr>
        <p:txBody>
          <a:bodyPr wrap="square" tIns="54864" rtlCol="0">
            <a:noAutofit/>
          </a:bodyPr>
          <a:lstStyle/>
          <a:p>
            <a:pPr marL="171450" indent="-171450">
              <a:lnSpc>
                <a:spcPct val="120000"/>
              </a:lnSpc>
              <a:buFont typeface="Arial" panose="020B0604020202020204" pitchFamily="34" charset="0"/>
              <a:buChar char="•"/>
            </a:pPr>
            <a:r>
              <a:rPr lang="en-US" sz="1000" dirty="0" err="1" smtClean="0">
                <a:latin typeface="+mj-lt"/>
              </a:rPr>
              <a:t>Mudaraba</a:t>
            </a:r>
            <a:endParaRPr lang="en-US" sz="1000" dirty="0" smtClean="0">
              <a:latin typeface="+mj-lt"/>
            </a:endParaRPr>
          </a:p>
          <a:p>
            <a:pPr marL="171450" indent="-171450">
              <a:lnSpc>
                <a:spcPct val="120000"/>
              </a:lnSpc>
              <a:buFont typeface="Arial" panose="020B0604020202020204" pitchFamily="34" charset="0"/>
              <a:buChar char="•"/>
            </a:pPr>
            <a:r>
              <a:rPr lang="en-US" sz="1000" dirty="0" err="1" smtClean="0">
                <a:latin typeface="+mj-lt"/>
              </a:rPr>
              <a:t>Musharaka</a:t>
            </a:r>
            <a:endParaRPr lang="en-US" sz="1000" dirty="0" smtClean="0">
              <a:latin typeface="+mj-lt"/>
            </a:endParaRPr>
          </a:p>
        </p:txBody>
      </p:sp>
      <p:sp>
        <p:nvSpPr>
          <p:cNvPr id="16" name="TextBox 15"/>
          <p:cNvSpPr txBox="1"/>
          <p:nvPr/>
        </p:nvSpPr>
        <p:spPr>
          <a:xfrm>
            <a:off x="5567666" y="2618871"/>
            <a:ext cx="1188720" cy="1095879"/>
          </a:xfrm>
          <a:prstGeom prst="rect">
            <a:avLst/>
          </a:prstGeom>
          <a:gradFill flip="none" rotWithShape="1">
            <a:gsLst>
              <a:gs pos="0">
                <a:schemeClr val="accent6">
                  <a:lumMod val="20000"/>
                  <a:lumOff val="80000"/>
                </a:schemeClr>
              </a:gs>
              <a:gs pos="100000">
                <a:schemeClr val="bg1"/>
              </a:gs>
            </a:gsLst>
            <a:lin ang="5400000" scaled="1"/>
            <a:tileRect/>
          </a:gradFill>
        </p:spPr>
        <p:txBody>
          <a:bodyPr wrap="square" tIns="54864" rIns="0" rtlCol="0">
            <a:noAutofit/>
          </a:bodyPr>
          <a:lstStyle/>
          <a:p>
            <a:pPr marL="171450" indent="-171450">
              <a:lnSpc>
                <a:spcPct val="120000"/>
              </a:lnSpc>
              <a:buFont typeface="Arial" panose="020B0604020202020204" pitchFamily="34" charset="0"/>
              <a:buChar char="•"/>
            </a:pPr>
            <a:r>
              <a:rPr lang="en-US" sz="1000" dirty="0" smtClean="0">
                <a:latin typeface="+mj-lt"/>
              </a:rPr>
              <a:t>Qard Hasan</a:t>
            </a:r>
          </a:p>
          <a:p>
            <a:pPr marL="171450" indent="-171450">
              <a:lnSpc>
                <a:spcPct val="120000"/>
              </a:lnSpc>
              <a:buFont typeface="Arial" panose="020B0604020202020204" pitchFamily="34" charset="0"/>
              <a:buChar char="•"/>
            </a:pPr>
            <a:r>
              <a:rPr lang="en-US" sz="1000" dirty="0" smtClean="0">
                <a:latin typeface="+mj-lt"/>
              </a:rPr>
              <a:t>Murabaha</a:t>
            </a:r>
          </a:p>
          <a:p>
            <a:pPr marL="171450" indent="-171450">
              <a:lnSpc>
                <a:spcPct val="120000"/>
              </a:lnSpc>
              <a:buFont typeface="Arial" panose="020B0604020202020204" pitchFamily="34" charset="0"/>
              <a:buChar char="•"/>
            </a:pPr>
            <a:r>
              <a:rPr lang="en-US" sz="1000" dirty="0" smtClean="0">
                <a:latin typeface="+mj-lt"/>
              </a:rPr>
              <a:t>Bai </a:t>
            </a:r>
            <a:r>
              <a:rPr lang="en-US" sz="1000" dirty="0" err="1">
                <a:latin typeface="+mj-lt"/>
              </a:rPr>
              <a:t>B</a:t>
            </a:r>
            <a:r>
              <a:rPr lang="en-US" sz="1000" dirty="0" err="1" smtClean="0">
                <a:latin typeface="+mj-lt"/>
              </a:rPr>
              <a:t>ithaman</a:t>
            </a:r>
            <a:r>
              <a:rPr lang="en-US" sz="1000" dirty="0" smtClean="0">
                <a:latin typeface="+mj-lt"/>
              </a:rPr>
              <a:t> </a:t>
            </a:r>
            <a:r>
              <a:rPr lang="en-US" sz="1000" dirty="0" err="1">
                <a:latin typeface="+mj-lt"/>
              </a:rPr>
              <a:t>A</a:t>
            </a:r>
            <a:r>
              <a:rPr lang="en-US" sz="1000" dirty="0" err="1" smtClean="0">
                <a:latin typeface="+mj-lt"/>
              </a:rPr>
              <a:t>jil</a:t>
            </a:r>
            <a:endParaRPr lang="en-US" sz="1000" dirty="0" smtClean="0">
              <a:latin typeface="+mj-lt"/>
            </a:endParaRPr>
          </a:p>
          <a:p>
            <a:pPr marL="171450" indent="-171450">
              <a:lnSpc>
                <a:spcPct val="120000"/>
              </a:lnSpc>
              <a:buFont typeface="Arial" panose="020B0604020202020204" pitchFamily="34" charset="0"/>
              <a:buChar char="•"/>
            </a:pPr>
            <a:r>
              <a:rPr lang="en-US" sz="1000" dirty="0" err="1" smtClean="0">
                <a:latin typeface="+mj-lt"/>
              </a:rPr>
              <a:t>Ijara</a:t>
            </a:r>
            <a:endParaRPr lang="en-US" sz="1000" dirty="0" smtClean="0">
              <a:latin typeface="+mj-lt"/>
            </a:endParaRPr>
          </a:p>
          <a:p>
            <a:pPr marL="171450" indent="-171450">
              <a:lnSpc>
                <a:spcPct val="120000"/>
              </a:lnSpc>
              <a:buFont typeface="Arial" panose="020B0604020202020204" pitchFamily="34" charset="0"/>
              <a:buChar char="•"/>
            </a:pPr>
            <a:r>
              <a:rPr lang="en-US" sz="1000" dirty="0" smtClean="0">
                <a:latin typeface="+mj-lt"/>
              </a:rPr>
              <a:t>Salam</a:t>
            </a:r>
          </a:p>
        </p:txBody>
      </p:sp>
      <p:sp>
        <p:nvSpPr>
          <p:cNvPr id="17" name="TextBox 16"/>
          <p:cNvSpPr txBox="1"/>
          <p:nvPr/>
        </p:nvSpPr>
        <p:spPr>
          <a:xfrm>
            <a:off x="8410893" y="2618871"/>
            <a:ext cx="1188720" cy="1085450"/>
          </a:xfrm>
          <a:prstGeom prst="rect">
            <a:avLst/>
          </a:prstGeom>
          <a:gradFill flip="none" rotWithShape="1">
            <a:gsLst>
              <a:gs pos="0">
                <a:schemeClr val="accent6">
                  <a:lumMod val="20000"/>
                  <a:lumOff val="80000"/>
                </a:schemeClr>
              </a:gs>
              <a:gs pos="100000">
                <a:schemeClr val="bg1"/>
              </a:gs>
            </a:gsLst>
            <a:lin ang="5400000" scaled="1"/>
            <a:tileRect/>
          </a:gradFill>
        </p:spPr>
        <p:txBody>
          <a:bodyPr wrap="square" tIns="54864" rtlCol="0">
            <a:noAutofit/>
          </a:bodyPr>
          <a:lstStyle/>
          <a:p>
            <a:pPr marL="171450" indent="-171450">
              <a:lnSpc>
                <a:spcPct val="120000"/>
              </a:lnSpc>
              <a:buFont typeface="Arial" panose="020B0604020202020204" pitchFamily="34" charset="0"/>
              <a:buChar char="•"/>
            </a:pPr>
            <a:r>
              <a:rPr lang="en-US" sz="1000" dirty="0" smtClean="0">
                <a:latin typeface="+mj-lt"/>
              </a:rPr>
              <a:t>Zakat</a:t>
            </a:r>
          </a:p>
          <a:p>
            <a:pPr marL="171450" indent="-171450">
              <a:lnSpc>
                <a:spcPct val="120000"/>
              </a:lnSpc>
              <a:buFont typeface="Arial" panose="020B0604020202020204" pitchFamily="34" charset="0"/>
              <a:buChar char="•"/>
            </a:pPr>
            <a:r>
              <a:rPr lang="en-US" sz="1000" dirty="0" err="1" smtClean="0">
                <a:latin typeface="+mj-lt"/>
              </a:rPr>
              <a:t>Sadaqa</a:t>
            </a:r>
            <a:endParaRPr lang="en-US" sz="1000" dirty="0" smtClean="0">
              <a:latin typeface="+mj-lt"/>
            </a:endParaRPr>
          </a:p>
          <a:p>
            <a:pPr marL="171450" indent="-171450">
              <a:lnSpc>
                <a:spcPct val="120000"/>
              </a:lnSpc>
              <a:buFont typeface="Arial" panose="020B0604020202020204" pitchFamily="34" charset="0"/>
              <a:buChar char="•"/>
            </a:pPr>
            <a:r>
              <a:rPr lang="en-US" sz="1000" dirty="0" err="1" smtClean="0">
                <a:latin typeface="+mj-lt"/>
              </a:rPr>
              <a:t>Waqf</a:t>
            </a:r>
            <a:endParaRPr lang="en-US" sz="1000" dirty="0" smtClean="0">
              <a:latin typeface="+mj-lt"/>
            </a:endParaRPr>
          </a:p>
        </p:txBody>
      </p:sp>
      <p:sp>
        <p:nvSpPr>
          <p:cNvPr id="2" name="Title 1"/>
          <p:cNvSpPr>
            <a:spLocks noGrp="1"/>
          </p:cNvSpPr>
          <p:nvPr>
            <p:ph type="title"/>
          </p:nvPr>
        </p:nvSpPr>
        <p:spPr/>
        <p:txBody>
          <a:bodyPr>
            <a:normAutofit/>
          </a:bodyPr>
          <a:lstStyle/>
          <a:p>
            <a:r>
              <a:rPr lang="en-US" dirty="0" smtClean="0"/>
              <a:t>Islamic Microfinance Industry: Overview</a:t>
            </a:r>
            <a:br>
              <a:rPr lang="en-US" dirty="0" smtClean="0"/>
            </a:br>
            <a:r>
              <a:rPr lang="en-US" sz="2000" dirty="0" smtClean="0">
                <a:solidFill>
                  <a:srgbClr val="48AA48"/>
                </a:solidFill>
              </a:rPr>
              <a:t>Catalyst for Inclusive Growth</a:t>
            </a:r>
            <a:endParaRPr lang="en-US" sz="2000" dirty="0">
              <a:solidFill>
                <a:srgbClr val="48AA48"/>
              </a:solidFill>
            </a:endParaRPr>
          </a:p>
        </p:txBody>
      </p:sp>
      <p:cxnSp>
        <p:nvCxnSpPr>
          <p:cNvPr id="19" name="Elbow Connector 18"/>
          <p:cNvCxnSpPr>
            <a:stCxn id="15" idx="2"/>
            <a:endCxn id="11" idx="0"/>
          </p:cNvCxnSpPr>
          <p:nvPr/>
        </p:nvCxnSpPr>
        <p:spPr>
          <a:xfrm rot="5400000">
            <a:off x="6712320" y="1428969"/>
            <a:ext cx="314200" cy="1414787"/>
          </a:xfrm>
          <a:prstGeom prst="bentConnector3">
            <a:avLst/>
          </a:prstGeom>
          <a:ln w="635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5567666" y="2293462"/>
            <a:ext cx="1188720" cy="336598"/>
          </a:xfrm>
          <a:prstGeom prst="roundRect">
            <a:avLst/>
          </a:prstGeom>
          <a:solidFill>
            <a:srgbClr val="FDCD1F"/>
          </a:solidFill>
          <a:ln w="190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Micro Credit</a:t>
            </a:r>
            <a:endParaRPr lang="en-US" sz="1200" b="1" dirty="0">
              <a:solidFill>
                <a:schemeClr val="tx1"/>
              </a:solidFill>
            </a:endParaRPr>
          </a:p>
        </p:txBody>
      </p:sp>
      <p:sp>
        <p:nvSpPr>
          <p:cNvPr id="12" name="Rounded Rectangle 11"/>
          <p:cNvSpPr/>
          <p:nvPr/>
        </p:nvSpPr>
        <p:spPr>
          <a:xfrm>
            <a:off x="6989279" y="2293462"/>
            <a:ext cx="1188720" cy="336598"/>
          </a:xfrm>
          <a:prstGeom prst="roundRect">
            <a:avLst/>
          </a:prstGeom>
          <a:solidFill>
            <a:srgbClr val="FDCD1F"/>
          </a:solidFill>
          <a:ln w="190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Micro </a:t>
            </a:r>
            <a:r>
              <a:rPr lang="en-US" sz="1200" b="1" dirty="0">
                <a:solidFill>
                  <a:schemeClr val="tx1"/>
                </a:solidFill>
              </a:rPr>
              <a:t>Equity</a:t>
            </a:r>
          </a:p>
        </p:txBody>
      </p:sp>
      <p:sp>
        <p:nvSpPr>
          <p:cNvPr id="13" name="Rounded Rectangle 12"/>
          <p:cNvSpPr/>
          <p:nvPr/>
        </p:nvSpPr>
        <p:spPr>
          <a:xfrm>
            <a:off x="8410893" y="2293462"/>
            <a:ext cx="1188720" cy="336598"/>
          </a:xfrm>
          <a:prstGeom prst="roundRect">
            <a:avLst/>
          </a:prstGeom>
          <a:solidFill>
            <a:srgbClr val="FDCD1F"/>
          </a:solidFill>
          <a:ln w="190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Charity</a:t>
            </a:r>
            <a:endParaRPr lang="en-US" sz="1200" b="1" dirty="0">
              <a:solidFill>
                <a:schemeClr val="tx1"/>
              </a:solidFill>
            </a:endParaRPr>
          </a:p>
        </p:txBody>
      </p:sp>
      <p:sp>
        <p:nvSpPr>
          <p:cNvPr id="15" name="Rounded Rectangle 14"/>
          <p:cNvSpPr/>
          <p:nvPr/>
        </p:nvSpPr>
        <p:spPr>
          <a:xfrm>
            <a:off x="6409675" y="1642664"/>
            <a:ext cx="2334276" cy="336598"/>
          </a:xfrm>
          <a:prstGeom prst="roundRect">
            <a:avLst/>
          </a:prstGeom>
          <a:solidFill>
            <a:srgbClr val="7AC143"/>
          </a:solidFill>
          <a:ln w="22225">
            <a:noFill/>
            <a:prstDash val="sysDash"/>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smtClean="0">
                <a:solidFill>
                  <a:schemeClr val="bg1"/>
                </a:solidFill>
              </a:rPr>
              <a:t>Islamic Microfinance Structure</a:t>
            </a:r>
            <a:endParaRPr lang="en-US" sz="1200" b="1" dirty="0">
              <a:solidFill>
                <a:schemeClr val="bg1"/>
              </a:solidFill>
            </a:endParaRPr>
          </a:p>
        </p:txBody>
      </p:sp>
      <p:cxnSp>
        <p:nvCxnSpPr>
          <p:cNvPr id="21" name="Elbow Connector 20"/>
          <p:cNvCxnSpPr>
            <a:stCxn id="15" idx="2"/>
            <a:endCxn id="12" idx="0"/>
          </p:cNvCxnSpPr>
          <p:nvPr/>
        </p:nvCxnSpPr>
        <p:spPr>
          <a:xfrm rot="16200000" flipH="1">
            <a:off x="7423126" y="2132949"/>
            <a:ext cx="314200" cy="6826"/>
          </a:xfrm>
          <a:prstGeom prst="bentConnector3">
            <a:avLst>
              <a:gd name="adj1" fmla="val 50000"/>
            </a:avLst>
          </a:prstGeom>
          <a:ln w="635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15" idx="2"/>
            <a:endCxn id="13" idx="0"/>
          </p:cNvCxnSpPr>
          <p:nvPr/>
        </p:nvCxnSpPr>
        <p:spPr>
          <a:xfrm rot="16200000" flipH="1">
            <a:off x="8133933" y="1422142"/>
            <a:ext cx="314200" cy="1428440"/>
          </a:xfrm>
          <a:prstGeom prst="bentConnector3">
            <a:avLst>
              <a:gd name="adj1" fmla="val 50000"/>
            </a:avLst>
          </a:prstGeom>
          <a:ln w="635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007625" y="3880725"/>
            <a:ext cx="8595360" cy="246888"/>
          </a:xfrm>
          <a:prstGeom prst="rect">
            <a:avLst/>
          </a:prstGeom>
          <a:solidFill>
            <a:srgbClr val="1B5F2E"/>
          </a:solidFill>
          <a:ln>
            <a:solidFill>
              <a:srgbClr val="1B5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prstClr val="white"/>
                </a:solidFill>
              </a:rPr>
              <a:t>Islamic Microfinance Industry Overview</a:t>
            </a:r>
            <a:endParaRPr lang="en-US" sz="1200" b="1" dirty="0">
              <a:solidFill>
                <a:prstClr val="white"/>
              </a:solidFill>
            </a:endParaRPr>
          </a:p>
        </p:txBody>
      </p:sp>
      <p:graphicFrame>
        <p:nvGraphicFramePr>
          <p:cNvPr id="20" name="Chart 19"/>
          <p:cNvGraphicFramePr/>
          <p:nvPr>
            <p:extLst>
              <p:ext uri="{D42A27DB-BD31-4B8C-83A1-F6EECF244321}">
                <p14:modId xmlns:p14="http://schemas.microsoft.com/office/powerpoint/2010/main" val="3425794791"/>
              </p:ext>
            </p:extLst>
          </p:nvPr>
        </p:nvGraphicFramePr>
        <p:xfrm>
          <a:off x="2335473" y="1559914"/>
          <a:ext cx="1486383" cy="157343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878389" y="2318668"/>
            <a:ext cx="1533705" cy="630942"/>
          </a:xfrm>
          <a:prstGeom prst="rect">
            <a:avLst/>
          </a:prstGeom>
          <a:noFill/>
        </p:spPr>
        <p:txBody>
          <a:bodyPr wrap="square" rtlCol="0">
            <a:spAutoFit/>
          </a:bodyPr>
          <a:lstStyle/>
          <a:p>
            <a:pPr algn="ctr"/>
            <a:r>
              <a:rPr lang="en-US" sz="1100" dirty="0" smtClean="0">
                <a:latin typeface="+mn-lt"/>
              </a:rPr>
              <a:t>-------------------------</a:t>
            </a:r>
          </a:p>
          <a:p>
            <a:pPr algn="ctr"/>
            <a:r>
              <a:rPr lang="en-US" sz="1200" i="1" dirty="0" smtClean="0">
                <a:latin typeface="+mn-lt"/>
              </a:rPr>
              <a:t>Total Islamic Finance Industry</a:t>
            </a:r>
            <a:endParaRPr lang="en-US" sz="1200" i="1" dirty="0">
              <a:latin typeface="+mn-lt"/>
            </a:endParaRPr>
          </a:p>
        </p:txBody>
      </p:sp>
      <p:sp>
        <p:nvSpPr>
          <p:cNvPr id="23" name="TextBox 22"/>
          <p:cNvSpPr txBox="1"/>
          <p:nvPr/>
        </p:nvSpPr>
        <p:spPr>
          <a:xfrm>
            <a:off x="4044683" y="1975581"/>
            <a:ext cx="644023" cy="400110"/>
          </a:xfrm>
          <a:prstGeom prst="rect">
            <a:avLst/>
          </a:prstGeom>
          <a:noFill/>
        </p:spPr>
        <p:txBody>
          <a:bodyPr wrap="square" lIns="0" tIns="0" rIns="0" bIns="0" rtlCol="0">
            <a:spAutoFit/>
          </a:bodyPr>
          <a:lstStyle/>
          <a:p>
            <a:r>
              <a:rPr lang="en-US" sz="2600" b="1" dirty="0" smtClean="0">
                <a:solidFill>
                  <a:srgbClr val="FF9D5B"/>
                </a:solidFill>
                <a:latin typeface="+mn-lt"/>
              </a:rPr>
              <a:t>82%</a:t>
            </a:r>
            <a:r>
              <a:rPr lang="en-US" sz="2600" dirty="0" smtClean="0">
                <a:solidFill>
                  <a:srgbClr val="FF9D5B"/>
                </a:solidFill>
                <a:latin typeface="+mn-lt"/>
              </a:rPr>
              <a:t> </a:t>
            </a:r>
          </a:p>
        </p:txBody>
      </p:sp>
      <p:sp>
        <p:nvSpPr>
          <p:cNvPr id="27" name="TextBox 26"/>
          <p:cNvSpPr txBox="1"/>
          <p:nvPr/>
        </p:nvSpPr>
        <p:spPr>
          <a:xfrm>
            <a:off x="3668502" y="2263341"/>
            <a:ext cx="1485998" cy="746358"/>
          </a:xfrm>
          <a:prstGeom prst="rect">
            <a:avLst/>
          </a:prstGeom>
          <a:noFill/>
        </p:spPr>
        <p:txBody>
          <a:bodyPr wrap="square" rtlCol="0">
            <a:spAutoFit/>
          </a:bodyPr>
          <a:lstStyle/>
          <a:p>
            <a:pPr algn="ctr"/>
            <a:r>
              <a:rPr lang="en-US" sz="1100" dirty="0" smtClean="0">
                <a:latin typeface="+mn-lt"/>
              </a:rPr>
              <a:t>-------------------------</a:t>
            </a:r>
          </a:p>
          <a:p>
            <a:pPr algn="ctr"/>
            <a:r>
              <a:rPr lang="en-US" sz="1050" i="1" dirty="0" smtClean="0">
                <a:latin typeface="+mn-lt"/>
              </a:rPr>
              <a:t>Islamic microfinance is Concentrated in three Countries:</a:t>
            </a:r>
            <a:endParaRPr lang="en-US" sz="1050" i="1" dirty="0">
              <a:latin typeface="+mn-lt"/>
            </a:endParaRPr>
          </a:p>
        </p:txBody>
      </p:sp>
      <p:sp>
        <p:nvSpPr>
          <p:cNvPr id="28" name="TextBox 27"/>
          <p:cNvSpPr txBox="1"/>
          <p:nvPr/>
        </p:nvSpPr>
        <p:spPr>
          <a:xfrm>
            <a:off x="3625970" y="2955727"/>
            <a:ext cx="1625563" cy="507831"/>
          </a:xfrm>
          <a:prstGeom prst="rect">
            <a:avLst/>
          </a:prstGeom>
          <a:noFill/>
        </p:spPr>
        <p:txBody>
          <a:bodyPr wrap="square" rtlCol="0">
            <a:spAutoFit/>
          </a:bodyPr>
          <a:lstStyle/>
          <a:p>
            <a:pPr algn="ctr"/>
            <a:r>
              <a:rPr lang="en-US" sz="900" i="1" dirty="0" smtClean="0">
                <a:latin typeface="+mn-lt"/>
              </a:rPr>
              <a:t>Bangladesh </a:t>
            </a:r>
            <a:r>
              <a:rPr lang="en-US" sz="900" i="1" dirty="0">
                <a:latin typeface="+mn-lt"/>
              </a:rPr>
              <a:t>(</a:t>
            </a:r>
            <a:r>
              <a:rPr lang="en-US" sz="900" i="1" dirty="0" smtClean="0">
                <a:latin typeface="+mn-lt"/>
              </a:rPr>
              <a:t>445K </a:t>
            </a:r>
            <a:r>
              <a:rPr lang="en-US" sz="900" i="1" dirty="0">
                <a:latin typeface="+mn-lt"/>
              </a:rPr>
              <a:t>clients</a:t>
            </a:r>
            <a:r>
              <a:rPr lang="en-US" sz="900" i="1" dirty="0" smtClean="0">
                <a:latin typeface="+mn-lt"/>
              </a:rPr>
              <a:t>) </a:t>
            </a:r>
          </a:p>
          <a:p>
            <a:pPr algn="ctr"/>
            <a:r>
              <a:rPr lang="en-US" sz="900" i="1" dirty="0" smtClean="0">
                <a:latin typeface="+mn-lt"/>
              </a:rPr>
              <a:t>Sudan </a:t>
            </a:r>
            <a:r>
              <a:rPr lang="en-US" sz="900" i="1" dirty="0">
                <a:latin typeface="+mn-lt"/>
              </a:rPr>
              <a:t>(</a:t>
            </a:r>
            <a:r>
              <a:rPr lang="en-US" sz="900" i="1" dirty="0" smtClean="0">
                <a:latin typeface="+mn-lt"/>
              </a:rPr>
              <a:t>426K clients) </a:t>
            </a:r>
          </a:p>
          <a:p>
            <a:pPr algn="ctr"/>
            <a:r>
              <a:rPr lang="en-US" sz="900" i="1" dirty="0" smtClean="0">
                <a:latin typeface="+mn-lt"/>
              </a:rPr>
              <a:t>Indonesia </a:t>
            </a:r>
            <a:r>
              <a:rPr lang="en-US" sz="900" i="1" dirty="0">
                <a:latin typeface="+mn-lt"/>
              </a:rPr>
              <a:t>(</a:t>
            </a:r>
            <a:r>
              <a:rPr lang="en-US" sz="900" i="1" dirty="0" smtClean="0">
                <a:latin typeface="+mn-lt"/>
              </a:rPr>
              <a:t>181K </a:t>
            </a:r>
            <a:r>
              <a:rPr lang="en-US" sz="900" i="1" dirty="0">
                <a:latin typeface="+mn-lt"/>
              </a:rPr>
              <a:t>clients</a:t>
            </a:r>
            <a:r>
              <a:rPr lang="en-US" sz="900" i="1" dirty="0" smtClean="0">
                <a:latin typeface="+mn-lt"/>
              </a:rPr>
              <a:t>)</a:t>
            </a:r>
            <a:endParaRPr lang="en-US" sz="900" i="1" dirty="0">
              <a:latin typeface="+mn-lt"/>
            </a:endParaRPr>
          </a:p>
        </p:txBody>
      </p:sp>
      <p:pic>
        <p:nvPicPr>
          <p:cNvPr id="1026" name="Picture 2" descr="http://www.conzonia.com/images/Government-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261" y="2061547"/>
            <a:ext cx="588062" cy="57810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303510" y="2095944"/>
            <a:ext cx="644023" cy="400110"/>
          </a:xfrm>
          <a:prstGeom prst="rect">
            <a:avLst/>
          </a:prstGeom>
          <a:noFill/>
        </p:spPr>
        <p:txBody>
          <a:bodyPr wrap="square" lIns="0" tIns="0" rIns="0" bIns="0" rtlCol="0">
            <a:spAutoFit/>
          </a:bodyPr>
          <a:lstStyle/>
          <a:p>
            <a:r>
              <a:rPr lang="en-US" sz="2600" b="1" dirty="0" smtClean="0">
                <a:solidFill>
                  <a:srgbClr val="FF9D5B"/>
                </a:solidFill>
                <a:latin typeface="+mn-lt"/>
              </a:rPr>
              <a:t>~1%</a:t>
            </a:r>
            <a:r>
              <a:rPr lang="en-US" sz="2600" dirty="0" smtClean="0">
                <a:solidFill>
                  <a:srgbClr val="FF9D5B"/>
                </a:solidFill>
                <a:latin typeface="+mn-lt"/>
              </a:rPr>
              <a:t> </a:t>
            </a:r>
          </a:p>
        </p:txBody>
      </p:sp>
      <p:sp>
        <p:nvSpPr>
          <p:cNvPr id="44" name="TextBox 43"/>
          <p:cNvSpPr txBox="1"/>
          <p:nvPr/>
        </p:nvSpPr>
        <p:spPr>
          <a:xfrm>
            <a:off x="2335473" y="3262712"/>
            <a:ext cx="1485998" cy="600164"/>
          </a:xfrm>
          <a:prstGeom prst="rect">
            <a:avLst/>
          </a:prstGeom>
          <a:noFill/>
        </p:spPr>
        <p:txBody>
          <a:bodyPr wrap="square" rtlCol="0">
            <a:spAutoFit/>
          </a:bodyPr>
          <a:lstStyle/>
          <a:p>
            <a:pPr algn="ctr"/>
            <a:r>
              <a:rPr lang="en-US" sz="1100" dirty="0" smtClean="0">
                <a:latin typeface="+mn-lt"/>
              </a:rPr>
              <a:t>-------------------------</a:t>
            </a:r>
          </a:p>
          <a:p>
            <a:pPr algn="ctr"/>
            <a:r>
              <a:rPr lang="en-US" sz="1100" i="1" dirty="0" smtClean="0">
                <a:latin typeface="+mn-lt"/>
              </a:rPr>
              <a:t>Financial service providers globally</a:t>
            </a:r>
            <a:endParaRPr lang="en-US" sz="1100" i="1" dirty="0">
              <a:latin typeface="+mn-lt"/>
            </a:endParaRPr>
          </a:p>
        </p:txBody>
      </p:sp>
      <p:sp>
        <p:nvSpPr>
          <p:cNvPr id="45" name="TextBox 44"/>
          <p:cNvSpPr txBox="1"/>
          <p:nvPr/>
        </p:nvSpPr>
        <p:spPr>
          <a:xfrm>
            <a:off x="2784424" y="3033069"/>
            <a:ext cx="841546" cy="400110"/>
          </a:xfrm>
          <a:prstGeom prst="rect">
            <a:avLst/>
          </a:prstGeom>
          <a:noFill/>
        </p:spPr>
        <p:txBody>
          <a:bodyPr wrap="square" lIns="0" tIns="0" rIns="0" bIns="0" rtlCol="0">
            <a:spAutoFit/>
          </a:bodyPr>
          <a:lstStyle/>
          <a:p>
            <a:r>
              <a:rPr lang="en-US" sz="2600" b="1" dirty="0" smtClean="0">
                <a:solidFill>
                  <a:srgbClr val="FF9D5B"/>
                </a:solidFill>
                <a:latin typeface="+mn-lt"/>
              </a:rPr>
              <a:t>300*</a:t>
            </a:r>
            <a:endParaRPr lang="en-US" sz="2600" dirty="0" smtClean="0">
              <a:solidFill>
                <a:srgbClr val="FF9D5B"/>
              </a:solidFill>
              <a:latin typeface="+mn-lt"/>
            </a:endParaRPr>
          </a:p>
        </p:txBody>
      </p:sp>
      <p:sp>
        <p:nvSpPr>
          <p:cNvPr id="29" name="Rectangle 28"/>
          <p:cNvSpPr/>
          <p:nvPr/>
        </p:nvSpPr>
        <p:spPr>
          <a:xfrm>
            <a:off x="5564566" y="1282480"/>
            <a:ext cx="4023360" cy="245431"/>
          </a:xfrm>
          <a:prstGeom prst="rect">
            <a:avLst/>
          </a:prstGeom>
          <a:solidFill>
            <a:srgbClr val="1B5F2E"/>
          </a:solidFill>
          <a:ln>
            <a:solidFill>
              <a:srgbClr val="1B5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prstClr val="white"/>
                </a:solidFill>
              </a:rPr>
              <a:t>Islamic </a:t>
            </a:r>
            <a:r>
              <a:rPr lang="en-US" sz="1200" b="1" dirty="0" smtClean="0">
                <a:solidFill>
                  <a:prstClr val="white"/>
                </a:solidFill>
              </a:rPr>
              <a:t>Microfinance </a:t>
            </a:r>
            <a:r>
              <a:rPr lang="en-US" sz="1200" b="1" dirty="0">
                <a:solidFill>
                  <a:prstClr val="white"/>
                </a:solidFill>
              </a:rPr>
              <a:t>Structure</a:t>
            </a:r>
          </a:p>
        </p:txBody>
      </p:sp>
      <p:sp>
        <p:nvSpPr>
          <p:cNvPr id="30" name="Rectangle 29"/>
          <p:cNvSpPr/>
          <p:nvPr/>
        </p:nvSpPr>
        <p:spPr>
          <a:xfrm>
            <a:off x="1022125" y="1283065"/>
            <a:ext cx="4023360" cy="245431"/>
          </a:xfrm>
          <a:prstGeom prst="rect">
            <a:avLst/>
          </a:prstGeom>
          <a:solidFill>
            <a:srgbClr val="1B5F2E"/>
          </a:solidFill>
          <a:ln>
            <a:solidFill>
              <a:srgbClr val="1B5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prstClr val="white"/>
                </a:solidFill>
              </a:rPr>
              <a:t>Key Highlights</a:t>
            </a:r>
          </a:p>
        </p:txBody>
      </p:sp>
      <p:sp>
        <p:nvSpPr>
          <p:cNvPr id="32" name="TextBox 31"/>
          <p:cNvSpPr txBox="1"/>
          <p:nvPr/>
        </p:nvSpPr>
        <p:spPr>
          <a:xfrm>
            <a:off x="4879882" y="6225581"/>
            <a:ext cx="3979076" cy="200055"/>
          </a:xfrm>
          <a:prstGeom prst="rect">
            <a:avLst/>
          </a:prstGeom>
          <a:noFill/>
        </p:spPr>
        <p:txBody>
          <a:bodyPr wrap="square" rtlCol="0">
            <a:spAutoFit/>
          </a:bodyPr>
          <a:lstStyle/>
          <a:p>
            <a:r>
              <a:rPr lang="en-US" sz="700" i="1" dirty="0" smtClean="0">
                <a:latin typeface="+mj-lt"/>
              </a:rPr>
              <a:t>* Source</a:t>
            </a:r>
            <a:r>
              <a:rPr lang="en-US" sz="700" i="1" dirty="0">
                <a:latin typeface="+mj-lt"/>
              </a:rPr>
              <a:t>: </a:t>
            </a:r>
            <a:r>
              <a:rPr lang="en-US" sz="700" i="1" dirty="0" smtClean="0">
                <a:latin typeface="+mj-lt"/>
              </a:rPr>
              <a:t>Data is of 2015, http</a:t>
            </a:r>
            <a:r>
              <a:rPr lang="en-US" sz="700" i="1" dirty="0">
                <a:latin typeface="+mj-lt"/>
              </a:rPr>
              <a:t>://www.zawya.com/mena/en/story/ZAWYA20150902081052/</a:t>
            </a:r>
          </a:p>
        </p:txBody>
      </p:sp>
    </p:spTree>
    <p:extLst>
      <p:ext uri="{BB962C8B-B14F-4D97-AF65-F5344CB8AC3E}">
        <p14:creationId xmlns:p14="http://schemas.microsoft.com/office/powerpoint/2010/main" val="4211506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4183157005"/>
              </p:ext>
            </p:extLst>
          </p:nvPr>
        </p:nvGraphicFramePr>
        <p:xfrm>
          <a:off x="931737" y="1576961"/>
          <a:ext cx="4114799" cy="193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extLst>
              <p:ext uri="{D42A27DB-BD31-4B8C-83A1-F6EECF244321}">
                <p14:modId xmlns:p14="http://schemas.microsoft.com/office/powerpoint/2010/main" val="2964434677"/>
              </p:ext>
            </p:extLst>
          </p:nvPr>
        </p:nvGraphicFramePr>
        <p:xfrm>
          <a:off x="5485763" y="4053501"/>
          <a:ext cx="4114799" cy="22666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3278933741"/>
              </p:ext>
            </p:extLst>
          </p:nvPr>
        </p:nvGraphicFramePr>
        <p:xfrm>
          <a:off x="5490557" y="1553120"/>
          <a:ext cx="4114799" cy="19366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extLst>
              <p:ext uri="{D42A27DB-BD31-4B8C-83A1-F6EECF244321}">
                <p14:modId xmlns:p14="http://schemas.microsoft.com/office/powerpoint/2010/main" val="972267678"/>
              </p:ext>
            </p:extLst>
          </p:nvPr>
        </p:nvGraphicFramePr>
        <p:xfrm>
          <a:off x="998506" y="3988240"/>
          <a:ext cx="4014708" cy="2197482"/>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13"/>
          <p:cNvSpPr/>
          <p:nvPr/>
        </p:nvSpPr>
        <p:spPr>
          <a:xfrm>
            <a:off x="4089104" y="1583822"/>
            <a:ext cx="937556" cy="263839"/>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schemeClr val="bg1"/>
                </a:solidFill>
              </a:rPr>
              <a:t>Total: 255</a:t>
            </a:r>
            <a:endParaRPr lang="en-US" sz="1000" b="1" dirty="0">
              <a:solidFill>
                <a:schemeClr val="bg1"/>
              </a:solidFill>
            </a:endParaRPr>
          </a:p>
        </p:txBody>
      </p:sp>
      <p:sp>
        <p:nvSpPr>
          <p:cNvPr id="17" name="TextBox 16"/>
          <p:cNvSpPr txBox="1"/>
          <p:nvPr/>
        </p:nvSpPr>
        <p:spPr>
          <a:xfrm>
            <a:off x="927997" y="3459975"/>
            <a:ext cx="2621230" cy="215444"/>
          </a:xfrm>
          <a:prstGeom prst="rect">
            <a:avLst/>
          </a:prstGeom>
          <a:noFill/>
        </p:spPr>
        <p:txBody>
          <a:bodyPr wrap="none" rtlCol="0">
            <a:spAutoFit/>
          </a:bodyPr>
          <a:lstStyle/>
          <a:p>
            <a:r>
              <a:rPr lang="en-US" sz="800" i="1" dirty="0" smtClean="0">
                <a:latin typeface="+mj-lt"/>
              </a:rPr>
              <a:t>Source: </a:t>
            </a:r>
            <a:r>
              <a:rPr lang="en-US" sz="800" i="1" dirty="0">
                <a:latin typeface="+mj-lt"/>
              </a:rPr>
              <a:t>Consultative Group to Assist the </a:t>
            </a:r>
            <a:r>
              <a:rPr lang="en-US" sz="800" i="1" dirty="0" smtClean="0">
                <a:latin typeface="+mj-lt"/>
              </a:rPr>
              <a:t>Poor (CGAP), 2013</a:t>
            </a:r>
            <a:endParaRPr lang="en-US" sz="800" i="1" dirty="0">
              <a:latin typeface="+mj-lt"/>
            </a:endParaRPr>
          </a:p>
        </p:txBody>
      </p:sp>
      <p:sp>
        <p:nvSpPr>
          <p:cNvPr id="18" name="TextBox 17"/>
          <p:cNvSpPr txBox="1"/>
          <p:nvPr/>
        </p:nvSpPr>
        <p:spPr>
          <a:xfrm>
            <a:off x="5482410" y="3459975"/>
            <a:ext cx="997389" cy="215444"/>
          </a:xfrm>
          <a:prstGeom prst="rect">
            <a:avLst/>
          </a:prstGeom>
          <a:noFill/>
        </p:spPr>
        <p:txBody>
          <a:bodyPr wrap="none" rtlCol="0">
            <a:spAutoFit/>
          </a:bodyPr>
          <a:lstStyle/>
          <a:p>
            <a:r>
              <a:rPr lang="en-US" sz="800" i="1" dirty="0" smtClean="0">
                <a:latin typeface="+mj-lt"/>
              </a:rPr>
              <a:t>Source: CGAP, 2013</a:t>
            </a:r>
            <a:endParaRPr lang="en-US" sz="800" i="1" dirty="0">
              <a:latin typeface="+mj-lt"/>
            </a:endParaRPr>
          </a:p>
        </p:txBody>
      </p:sp>
      <p:sp>
        <p:nvSpPr>
          <p:cNvPr id="23" name="Title 22"/>
          <p:cNvSpPr>
            <a:spLocks noGrp="1"/>
          </p:cNvSpPr>
          <p:nvPr>
            <p:ph type="title"/>
          </p:nvPr>
        </p:nvSpPr>
        <p:spPr/>
        <p:txBody>
          <a:bodyPr/>
          <a:lstStyle/>
          <a:p>
            <a:r>
              <a:rPr lang="en-US" dirty="0" smtClean="0"/>
              <a:t>Islamic Microfinance</a:t>
            </a:r>
            <a:r>
              <a:rPr lang="en-US" dirty="0"/>
              <a:t>: </a:t>
            </a:r>
            <a:r>
              <a:rPr lang="en-US" dirty="0" smtClean="0"/>
              <a:t>Key Statistics</a:t>
            </a:r>
            <a:endParaRPr lang="en-US" dirty="0"/>
          </a:p>
        </p:txBody>
      </p:sp>
      <p:sp>
        <p:nvSpPr>
          <p:cNvPr id="28" name="Rectangle 27"/>
          <p:cNvSpPr/>
          <p:nvPr/>
        </p:nvSpPr>
        <p:spPr>
          <a:xfrm>
            <a:off x="5564566" y="3783106"/>
            <a:ext cx="4023360" cy="245431"/>
          </a:xfrm>
          <a:prstGeom prst="rect">
            <a:avLst/>
          </a:prstGeom>
          <a:solidFill>
            <a:srgbClr val="1B5F2E"/>
          </a:solidFill>
          <a:ln>
            <a:solidFill>
              <a:srgbClr val="1B5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prstClr val="white"/>
                </a:solidFill>
              </a:rPr>
              <a:t>Islamic Microfinance Portfolio by Product (USD </a:t>
            </a:r>
            <a:r>
              <a:rPr lang="en-US" sz="1200" b="1" dirty="0" err="1">
                <a:solidFill>
                  <a:prstClr val="white"/>
                </a:solidFill>
              </a:rPr>
              <a:t>Mn</a:t>
            </a:r>
            <a:r>
              <a:rPr lang="en-US" sz="1200" b="1" dirty="0">
                <a:solidFill>
                  <a:prstClr val="white"/>
                </a:solidFill>
              </a:rPr>
              <a:t>)</a:t>
            </a:r>
          </a:p>
        </p:txBody>
      </p:sp>
      <p:sp>
        <p:nvSpPr>
          <p:cNvPr id="29" name="Rectangle 28"/>
          <p:cNvSpPr/>
          <p:nvPr/>
        </p:nvSpPr>
        <p:spPr>
          <a:xfrm>
            <a:off x="1022125" y="3783691"/>
            <a:ext cx="4023360" cy="245431"/>
          </a:xfrm>
          <a:prstGeom prst="rect">
            <a:avLst/>
          </a:prstGeom>
          <a:solidFill>
            <a:srgbClr val="1B5F2E"/>
          </a:solidFill>
          <a:ln>
            <a:solidFill>
              <a:srgbClr val="1B5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prstClr val="white"/>
                </a:solidFill>
              </a:rPr>
              <a:t>Client Reach by Type of Institution</a:t>
            </a:r>
          </a:p>
        </p:txBody>
      </p:sp>
      <p:sp>
        <p:nvSpPr>
          <p:cNvPr id="30" name="TextBox 29"/>
          <p:cNvSpPr txBox="1"/>
          <p:nvPr/>
        </p:nvSpPr>
        <p:spPr>
          <a:xfrm>
            <a:off x="927997" y="6063317"/>
            <a:ext cx="1002197" cy="215444"/>
          </a:xfrm>
          <a:prstGeom prst="rect">
            <a:avLst/>
          </a:prstGeom>
          <a:noFill/>
        </p:spPr>
        <p:txBody>
          <a:bodyPr wrap="none" rtlCol="0">
            <a:spAutoFit/>
          </a:bodyPr>
          <a:lstStyle/>
          <a:p>
            <a:r>
              <a:rPr lang="en-US" sz="800" i="1" dirty="0">
                <a:latin typeface="+mj-lt"/>
              </a:rPr>
              <a:t>Source: CGAP, 2013</a:t>
            </a:r>
          </a:p>
        </p:txBody>
      </p:sp>
      <p:sp>
        <p:nvSpPr>
          <p:cNvPr id="31" name="TextBox 30"/>
          <p:cNvSpPr txBox="1"/>
          <p:nvPr/>
        </p:nvSpPr>
        <p:spPr>
          <a:xfrm>
            <a:off x="5482410" y="6063317"/>
            <a:ext cx="997389" cy="215444"/>
          </a:xfrm>
          <a:prstGeom prst="rect">
            <a:avLst/>
          </a:prstGeom>
          <a:noFill/>
        </p:spPr>
        <p:txBody>
          <a:bodyPr wrap="none" rtlCol="0">
            <a:spAutoFit/>
          </a:bodyPr>
          <a:lstStyle/>
          <a:p>
            <a:r>
              <a:rPr lang="en-US" sz="800" i="1" dirty="0">
                <a:latin typeface="+mj-lt"/>
              </a:rPr>
              <a:t>Source: CGAP, 2013</a:t>
            </a:r>
          </a:p>
        </p:txBody>
      </p:sp>
      <p:sp>
        <p:nvSpPr>
          <p:cNvPr id="32" name="Rectangle 31"/>
          <p:cNvSpPr/>
          <p:nvPr/>
        </p:nvSpPr>
        <p:spPr>
          <a:xfrm>
            <a:off x="5564566" y="1281953"/>
            <a:ext cx="4023360" cy="245431"/>
          </a:xfrm>
          <a:prstGeom prst="rect">
            <a:avLst/>
          </a:prstGeom>
          <a:solidFill>
            <a:srgbClr val="1B5F2E"/>
          </a:solidFill>
          <a:ln>
            <a:solidFill>
              <a:srgbClr val="1B5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prstClr val="white"/>
                </a:solidFill>
              </a:rPr>
              <a:t>Institutions Offering Islamic Microfinance Products</a:t>
            </a:r>
          </a:p>
        </p:txBody>
      </p:sp>
      <p:sp>
        <p:nvSpPr>
          <p:cNvPr id="33" name="Rectangle 32"/>
          <p:cNvSpPr/>
          <p:nvPr/>
        </p:nvSpPr>
        <p:spPr>
          <a:xfrm>
            <a:off x="1022125" y="1282538"/>
            <a:ext cx="4023360" cy="245431"/>
          </a:xfrm>
          <a:prstGeom prst="rect">
            <a:avLst/>
          </a:prstGeom>
          <a:solidFill>
            <a:srgbClr val="1B5F2E"/>
          </a:solidFill>
          <a:ln>
            <a:solidFill>
              <a:srgbClr val="1B5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prstClr val="white"/>
                </a:solidFill>
              </a:rPr>
              <a:t>Number of Islamic Microfinance Institutions</a:t>
            </a:r>
          </a:p>
        </p:txBody>
      </p:sp>
    </p:spTree>
    <p:extLst>
      <p:ext uri="{BB962C8B-B14F-4D97-AF65-F5344CB8AC3E}">
        <p14:creationId xmlns:p14="http://schemas.microsoft.com/office/powerpoint/2010/main" val="2580226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13" name="Rectangle 5"/>
          <p:cNvSpPr>
            <a:spLocks noChangeArrowheads="1"/>
          </p:cNvSpPr>
          <p:nvPr/>
        </p:nvSpPr>
        <p:spPr bwMode="gray">
          <a:xfrm>
            <a:off x="1003300" y="1268537"/>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a:solidFill>
                  <a:srgbClr val="C0C0C0"/>
                </a:solidFill>
                <a:latin typeface="Calibri"/>
              </a:rPr>
              <a:t>1.	About ICD</a:t>
            </a:r>
          </a:p>
        </p:txBody>
      </p:sp>
      <p:sp>
        <p:nvSpPr>
          <p:cNvPr id="15" name="Rectangle 8"/>
          <p:cNvSpPr>
            <a:spLocks noChangeArrowheads="1"/>
          </p:cNvSpPr>
          <p:nvPr/>
        </p:nvSpPr>
        <p:spPr bwMode="gray">
          <a:xfrm>
            <a:off x="1003300" y="1872104"/>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2.</a:t>
            </a:r>
            <a:r>
              <a:rPr lang="en-US" sz="1600" kern="0" dirty="0">
                <a:solidFill>
                  <a:srgbClr val="C0C0C0"/>
                </a:solidFill>
                <a:latin typeface="Calibri"/>
              </a:rPr>
              <a:t>	Islamic Microfinance Industry: Overview </a:t>
            </a:r>
          </a:p>
        </p:txBody>
      </p:sp>
      <p:sp>
        <p:nvSpPr>
          <p:cNvPr id="16" name="Rectangle 15"/>
          <p:cNvSpPr>
            <a:spLocks noChangeArrowheads="1"/>
          </p:cNvSpPr>
          <p:nvPr/>
        </p:nvSpPr>
        <p:spPr bwMode="gray">
          <a:xfrm>
            <a:off x="1003300" y="2478690"/>
            <a:ext cx="8208962" cy="429768"/>
          </a:xfrm>
          <a:prstGeom prst="rect">
            <a:avLst/>
          </a:prstGeom>
          <a:solidFill>
            <a:srgbClr val="1B5F2E"/>
          </a:solidFill>
          <a:ln w="25400" cap="flat" cmpd="sng" algn="ctr">
            <a:noFill/>
            <a:prstDash val="solid"/>
            <a:headEnd/>
            <a:tailEnd/>
          </a:ln>
          <a:effectLst/>
        </p:spPr>
        <p:txBody>
          <a:bodyPr anchor="ctr"/>
          <a:lstStyle/>
          <a:p>
            <a:pPr marL="187325" defTabSz="914400"/>
            <a:r>
              <a:rPr lang="en-US" sz="1600" b="1" kern="0" dirty="0" smtClean="0">
                <a:solidFill>
                  <a:prstClr val="white">
                    <a:lumMod val="95000"/>
                  </a:prstClr>
                </a:solidFill>
                <a:latin typeface="Calibri"/>
              </a:rPr>
              <a:t>3.</a:t>
            </a:r>
            <a:r>
              <a:rPr lang="en-US" sz="1600" b="1" kern="0" dirty="0">
                <a:solidFill>
                  <a:prstClr val="white">
                    <a:lumMod val="95000"/>
                  </a:prstClr>
                </a:solidFill>
                <a:latin typeface="Calibri"/>
              </a:rPr>
              <a:t>	ICD Islamic Microfinance Program: Outline</a:t>
            </a:r>
          </a:p>
        </p:txBody>
      </p:sp>
      <p:sp>
        <p:nvSpPr>
          <p:cNvPr id="17" name="Rectangle 16"/>
          <p:cNvSpPr>
            <a:spLocks noChangeArrowheads="1"/>
          </p:cNvSpPr>
          <p:nvPr/>
        </p:nvSpPr>
        <p:spPr bwMode="gray">
          <a:xfrm>
            <a:off x="1003300" y="3085276"/>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4.</a:t>
            </a:r>
            <a:r>
              <a:rPr lang="en-US" sz="1600" kern="0" dirty="0">
                <a:solidFill>
                  <a:srgbClr val="C0C0C0"/>
                </a:solidFill>
                <a:latin typeface="Calibri"/>
              </a:rPr>
              <a:t>	 ICD Islamic Microfinance Program: Strategy</a:t>
            </a:r>
          </a:p>
        </p:txBody>
      </p:sp>
      <p:sp>
        <p:nvSpPr>
          <p:cNvPr id="18" name="Rectangle 17"/>
          <p:cNvSpPr>
            <a:spLocks noChangeArrowheads="1"/>
          </p:cNvSpPr>
          <p:nvPr/>
        </p:nvSpPr>
        <p:spPr bwMode="gray">
          <a:xfrm>
            <a:off x="1003300" y="3691860"/>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5.</a:t>
            </a:r>
            <a:r>
              <a:rPr lang="en-US" sz="1600" kern="0" dirty="0">
                <a:solidFill>
                  <a:srgbClr val="C0C0C0"/>
                </a:solidFill>
                <a:latin typeface="Calibri"/>
              </a:rPr>
              <a:t>	Management Team</a:t>
            </a:r>
          </a:p>
        </p:txBody>
      </p:sp>
    </p:spTree>
    <p:extLst>
      <p:ext uri="{BB962C8B-B14F-4D97-AF65-F5344CB8AC3E}">
        <p14:creationId xmlns:p14="http://schemas.microsoft.com/office/powerpoint/2010/main" val="410042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rabiahgarden.com.sa/images/vision-mission-statement.jpg"/>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6477" b="13930"/>
          <a:stretch/>
        </p:blipFill>
        <p:spPr bwMode="auto">
          <a:xfrm>
            <a:off x="1016747" y="1102660"/>
            <a:ext cx="8889253" cy="22994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flipH="1">
            <a:off x="1003300" y="274638"/>
            <a:ext cx="8902700" cy="807536"/>
          </a:xfrm>
        </p:spPr>
        <p:txBody>
          <a:bodyPr/>
          <a:lstStyle/>
          <a:p>
            <a:r>
              <a:rPr lang="en-US" dirty="0" smtClean="0"/>
              <a:t>ICD Islamic Microfinance Program: Overview</a:t>
            </a:r>
            <a:endParaRPr lang="en-US" dirty="0"/>
          </a:p>
        </p:txBody>
      </p:sp>
      <p:sp>
        <p:nvSpPr>
          <p:cNvPr id="15" name="Rectangle 14"/>
          <p:cNvSpPr/>
          <p:nvPr/>
        </p:nvSpPr>
        <p:spPr bwMode="auto">
          <a:xfrm>
            <a:off x="4432094" y="1459280"/>
            <a:ext cx="5253846" cy="837922"/>
          </a:xfrm>
          <a:prstGeom prst="rect">
            <a:avLst/>
          </a:prstGeom>
          <a:noFill/>
        </p:spPr>
        <p:txBody>
          <a:bodyPr wrap="square" tIns="0" rIns="0" bIns="0" anchor="t" anchorCtr="0">
            <a:noAutofit/>
          </a:bodyPr>
          <a:lstStyle/>
          <a:p>
            <a:pPr fontAlgn="auto">
              <a:lnSpc>
                <a:spcPct val="110000"/>
              </a:lnSpc>
              <a:spcBef>
                <a:spcPts val="0"/>
              </a:spcBef>
              <a:spcAft>
                <a:spcPts val="0"/>
              </a:spcAft>
              <a:defRPr/>
            </a:pPr>
            <a:r>
              <a:rPr lang="en-US" sz="1300" i="1" dirty="0">
                <a:solidFill>
                  <a:prstClr val="black"/>
                </a:solidFill>
                <a:latin typeface="+mn-lt"/>
                <a:cs typeface="+mn-cs"/>
              </a:rPr>
              <a:t>To be the leading Islamic Financial Development Institution supporting the private sector intervention in the Islamic Microfinance Industry in the Islamic world.</a:t>
            </a:r>
          </a:p>
        </p:txBody>
      </p:sp>
      <p:sp>
        <p:nvSpPr>
          <p:cNvPr id="3" name="Rectangle 2"/>
          <p:cNvSpPr/>
          <p:nvPr/>
        </p:nvSpPr>
        <p:spPr>
          <a:xfrm>
            <a:off x="4432094" y="1146349"/>
            <a:ext cx="1632529" cy="338554"/>
          </a:xfrm>
          <a:prstGeom prst="rect">
            <a:avLst/>
          </a:prstGeom>
        </p:spPr>
        <p:txBody>
          <a:bodyPr wrap="square">
            <a:spAutoFit/>
          </a:bodyPr>
          <a:lstStyle/>
          <a:p>
            <a:r>
              <a:rPr lang="en-US" sz="1600" b="1" i="1" dirty="0" smtClean="0">
                <a:solidFill>
                  <a:srgbClr val="1B5F2E"/>
                </a:solidFill>
              </a:rPr>
              <a:t>Vision:</a:t>
            </a:r>
            <a:endParaRPr lang="en-US" sz="1600" dirty="0">
              <a:solidFill>
                <a:srgbClr val="1B5F2E"/>
              </a:solidFill>
            </a:endParaRPr>
          </a:p>
        </p:txBody>
      </p:sp>
      <p:sp>
        <p:nvSpPr>
          <p:cNvPr id="17" name="Rectangle 16"/>
          <p:cNvSpPr/>
          <p:nvPr/>
        </p:nvSpPr>
        <p:spPr bwMode="auto">
          <a:xfrm>
            <a:off x="4432094" y="2438804"/>
            <a:ext cx="5253846" cy="837922"/>
          </a:xfrm>
          <a:prstGeom prst="rect">
            <a:avLst/>
          </a:prstGeom>
          <a:noFill/>
        </p:spPr>
        <p:txBody>
          <a:bodyPr wrap="square" tIns="0" rIns="0" bIns="0" anchor="t" anchorCtr="0">
            <a:noAutofit/>
          </a:bodyPr>
          <a:lstStyle/>
          <a:p>
            <a:pPr fontAlgn="auto">
              <a:lnSpc>
                <a:spcPct val="110000"/>
              </a:lnSpc>
              <a:spcBef>
                <a:spcPts val="0"/>
              </a:spcBef>
              <a:spcAft>
                <a:spcPts val="0"/>
              </a:spcAft>
              <a:defRPr/>
            </a:pPr>
            <a:r>
              <a:rPr lang="en-US" sz="1300" i="1" dirty="0">
                <a:solidFill>
                  <a:prstClr val="black"/>
                </a:solidFill>
                <a:latin typeface="+mn-lt"/>
                <a:cs typeface="+mn-cs"/>
              </a:rPr>
              <a:t>To promote private sector investments and develop Islamic Microfinance industry in member countries to boost economic and social growth by providing wide range of financial products and high quality non – financial services.</a:t>
            </a:r>
          </a:p>
        </p:txBody>
      </p:sp>
      <p:sp>
        <p:nvSpPr>
          <p:cNvPr id="19" name="Rectangle 18"/>
          <p:cNvSpPr/>
          <p:nvPr/>
        </p:nvSpPr>
        <p:spPr>
          <a:xfrm>
            <a:off x="4432094" y="2125873"/>
            <a:ext cx="1632529" cy="338554"/>
          </a:xfrm>
          <a:prstGeom prst="rect">
            <a:avLst/>
          </a:prstGeom>
        </p:spPr>
        <p:txBody>
          <a:bodyPr wrap="square">
            <a:spAutoFit/>
          </a:bodyPr>
          <a:lstStyle/>
          <a:p>
            <a:r>
              <a:rPr lang="en-US" sz="1600" b="1" i="1" dirty="0" smtClean="0">
                <a:solidFill>
                  <a:srgbClr val="1B5F2E"/>
                </a:solidFill>
              </a:rPr>
              <a:t>Mission:</a:t>
            </a:r>
            <a:endParaRPr lang="en-US" sz="1600" dirty="0">
              <a:solidFill>
                <a:srgbClr val="1B5F2E"/>
              </a:solidFill>
            </a:endParaRPr>
          </a:p>
        </p:txBody>
      </p:sp>
      <p:sp>
        <p:nvSpPr>
          <p:cNvPr id="24" name="Text Box 2"/>
          <p:cNvSpPr txBox="1">
            <a:spLocks noChangeArrowheads="1"/>
          </p:cNvSpPr>
          <p:nvPr/>
        </p:nvSpPr>
        <p:spPr bwMode="auto">
          <a:xfrm>
            <a:off x="1003300" y="3543708"/>
            <a:ext cx="432325" cy="351440"/>
          </a:xfrm>
          <a:prstGeom prst="rect">
            <a:avLst/>
          </a:prstGeom>
          <a:gradFill flip="none" rotWithShape="1">
            <a:gsLst>
              <a:gs pos="0">
                <a:srgbClr val="1B5F2E">
                  <a:shade val="30000"/>
                  <a:satMod val="115000"/>
                </a:srgbClr>
              </a:gs>
              <a:gs pos="50000">
                <a:srgbClr val="1B5F2E">
                  <a:shade val="67500"/>
                  <a:satMod val="115000"/>
                </a:srgbClr>
              </a:gs>
              <a:gs pos="100000">
                <a:srgbClr val="1B5F2E">
                  <a:shade val="100000"/>
                  <a:satMod val="115000"/>
                </a:srgbClr>
              </a:gs>
            </a:gsLst>
            <a:lin ang="0" scaled="1"/>
            <a:tileRect/>
          </a:gradFill>
          <a:ln w="3175">
            <a:noFill/>
            <a:prstDash val="solid"/>
            <a:round/>
            <a:headEnd/>
            <a:tailEnd/>
          </a:ln>
        </p:spPr>
        <p:txBody>
          <a:bodyPr vert="horz" wrap="square" lIns="91440" tIns="45720" rIns="182880" bIns="45720" numCol="1" anchor="ctr" anchorCtr="0" compatLnSpc="1">
            <a:prstTxWarp prst="textNoShape">
              <a:avLst/>
            </a:prstTxWarp>
          </a:bodyPr>
          <a:lstStyle>
            <a:defPPr>
              <a:defRPr lang="en-GB"/>
            </a:defPPr>
            <a:lvl1pPr algn="ctr">
              <a:defRPr sz="1200" kern="0">
                <a:solidFill>
                  <a:prstClr val="white"/>
                </a:solidFill>
              </a:defRPr>
            </a:lvl1pPr>
          </a:lstStyle>
          <a:p>
            <a:pPr defTabSz="914400"/>
            <a:endParaRPr lang="en-US" b="1" dirty="0">
              <a:latin typeface="Arial"/>
              <a:cs typeface="Arial"/>
            </a:endParaRPr>
          </a:p>
        </p:txBody>
      </p:sp>
      <p:sp>
        <p:nvSpPr>
          <p:cNvPr id="25" name="Rounded Rectangle 24"/>
          <p:cNvSpPr/>
          <p:nvPr/>
        </p:nvSpPr>
        <p:spPr>
          <a:xfrm>
            <a:off x="1005264" y="3922134"/>
            <a:ext cx="4050924" cy="2164342"/>
          </a:xfrm>
          <a:prstGeom prst="roundRect">
            <a:avLst>
              <a:gd name="adj" fmla="val 0"/>
            </a:avLst>
          </a:prstGeom>
          <a:gradFill flip="none" rotWithShape="1">
            <a:gsLst>
              <a:gs pos="0">
                <a:srgbClr val="E0F1D3"/>
              </a:gs>
              <a:gs pos="100000">
                <a:sysClr val="window" lastClr="FFFFFF"/>
              </a:gs>
            </a:gsLst>
            <a:lin ang="0" scaled="1"/>
            <a:tileRect/>
          </a:gradFill>
          <a:ln>
            <a:noFill/>
          </a:ln>
        </p:spPr>
        <p:txBody>
          <a:bodyPr wrap="square" anchor="t">
            <a:noAutofit/>
          </a:bodyPr>
          <a:lstStyle/>
          <a:p>
            <a:pPr marL="171450" indent="-171450" algn="just" fontAlgn="auto">
              <a:lnSpc>
                <a:spcPct val="110000"/>
              </a:lnSpc>
              <a:spcBef>
                <a:spcPts val="0"/>
              </a:spcBef>
              <a:spcAft>
                <a:spcPts val="600"/>
              </a:spcAft>
              <a:buFont typeface="Arial" panose="020B0604020202020204" pitchFamily="34" charset="0"/>
              <a:buChar char="•"/>
              <a:defRPr/>
            </a:pPr>
            <a:r>
              <a:rPr lang="en-US" sz="1100" b="1" dirty="0">
                <a:solidFill>
                  <a:prstClr val="black"/>
                </a:solidFill>
                <a:latin typeface="+mj-lt"/>
              </a:rPr>
              <a:t>Islamic Micro Finance Institutions:</a:t>
            </a:r>
            <a:r>
              <a:rPr lang="en-US" sz="1100" dirty="0">
                <a:solidFill>
                  <a:prstClr val="black"/>
                </a:solidFill>
                <a:latin typeface="+mj-lt"/>
              </a:rPr>
              <a:t> </a:t>
            </a:r>
            <a:r>
              <a:rPr lang="en-US" sz="1100" dirty="0" smtClean="0">
                <a:solidFill>
                  <a:prstClr val="black"/>
                </a:solidFill>
                <a:latin typeface="+mj-lt"/>
              </a:rPr>
              <a:t>Capacity building or Greenfield </a:t>
            </a:r>
            <a:r>
              <a:rPr lang="en-US" sz="1100" dirty="0">
                <a:solidFill>
                  <a:prstClr val="black"/>
                </a:solidFill>
                <a:latin typeface="+mj-lt"/>
              </a:rPr>
              <a:t>phase startups </a:t>
            </a:r>
            <a:r>
              <a:rPr lang="en-US" sz="1100" dirty="0" smtClean="0">
                <a:solidFill>
                  <a:prstClr val="black"/>
                </a:solidFill>
                <a:latin typeface="+mj-lt"/>
              </a:rPr>
              <a:t>looking </a:t>
            </a:r>
            <a:r>
              <a:rPr lang="en-US" sz="1100" dirty="0">
                <a:solidFill>
                  <a:prstClr val="black"/>
                </a:solidFill>
                <a:latin typeface="+mj-lt"/>
              </a:rPr>
              <a:t>for growth capital for expansion</a:t>
            </a:r>
          </a:p>
          <a:p>
            <a:pPr marL="171450" indent="-171450" algn="just" fontAlgn="auto">
              <a:lnSpc>
                <a:spcPct val="110000"/>
              </a:lnSpc>
              <a:spcBef>
                <a:spcPts val="0"/>
              </a:spcBef>
              <a:spcAft>
                <a:spcPts val="600"/>
              </a:spcAft>
              <a:buFont typeface="Arial" panose="020B0604020202020204" pitchFamily="34" charset="0"/>
              <a:buChar char="•"/>
              <a:defRPr/>
            </a:pPr>
            <a:r>
              <a:rPr lang="en-US" sz="1100" b="1" dirty="0">
                <a:solidFill>
                  <a:prstClr val="black"/>
                </a:solidFill>
                <a:latin typeface="+mj-lt"/>
              </a:rPr>
              <a:t>Non-Banking Financial Institutions</a:t>
            </a:r>
            <a:r>
              <a:rPr lang="en-US" sz="1100" dirty="0">
                <a:solidFill>
                  <a:prstClr val="black"/>
                </a:solidFill>
                <a:latin typeface="+mj-lt"/>
              </a:rPr>
              <a:t>: Companies who want to introduce special products targeting Microfinance clients.</a:t>
            </a:r>
          </a:p>
          <a:p>
            <a:pPr marL="171450" indent="-171450" algn="just" fontAlgn="auto">
              <a:lnSpc>
                <a:spcPct val="110000"/>
              </a:lnSpc>
              <a:spcBef>
                <a:spcPts val="0"/>
              </a:spcBef>
              <a:spcAft>
                <a:spcPts val="600"/>
              </a:spcAft>
              <a:buFont typeface="Arial" panose="020B0604020202020204" pitchFamily="34" charset="0"/>
              <a:buChar char="•"/>
              <a:defRPr/>
            </a:pPr>
            <a:r>
              <a:rPr lang="en-US" sz="1100" b="1" dirty="0">
                <a:solidFill>
                  <a:prstClr val="black"/>
                </a:solidFill>
                <a:latin typeface="+mj-lt"/>
              </a:rPr>
              <a:t>Micro Finance Institutions:</a:t>
            </a:r>
            <a:r>
              <a:rPr lang="en-US" sz="1100" dirty="0">
                <a:solidFill>
                  <a:prstClr val="black"/>
                </a:solidFill>
                <a:latin typeface="+mj-lt"/>
              </a:rPr>
              <a:t> Conventional MFIs looking to introduce an Islamic financial product or establishing an Islamic Window or a subsidiary IMFI</a:t>
            </a:r>
          </a:p>
          <a:p>
            <a:pPr marL="171450" indent="-171450" algn="just" fontAlgn="auto">
              <a:lnSpc>
                <a:spcPct val="110000"/>
              </a:lnSpc>
              <a:spcBef>
                <a:spcPts val="0"/>
              </a:spcBef>
              <a:spcAft>
                <a:spcPts val="600"/>
              </a:spcAft>
              <a:buFont typeface="Arial" panose="020B0604020202020204" pitchFamily="34" charset="0"/>
              <a:buChar char="•"/>
              <a:defRPr/>
            </a:pPr>
            <a:r>
              <a:rPr lang="en-US" sz="1100" b="1" dirty="0">
                <a:solidFill>
                  <a:prstClr val="black"/>
                </a:solidFill>
                <a:latin typeface="+mj-lt"/>
              </a:rPr>
              <a:t>Islamic Financial Institutions:</a:t>
            </a:r>
            <a:r>
              <a:rPr lang="en-US" sz="1100" dirty="0">
                <a:solidFill>
                  <a:prstClr val="black"/>
                </a:solidFill>
                <a:latin typeface="+mj-lt"/>
              </a:rPr>
              <a:t> Looking to serve and introduce Microfinance products to different client’s segment or establishing a subsidiary Microfinance entity.</a:t>
            </a:r>
          </a:p>
        </p:txBody>
      </p:sp>
      <p:sp>
        <p:nvSpPr>
          <p:cNvPr id="26" name="Text Box 2"/>
          <p:cNvSpPr txBox="1">
            <a:spLocks noChangeArrowheads="1"/>
          </p:cNvSpPr>
          <p:nvPr/>
        </p:nvSpPr>
        <p:spPr bwMode="auto">
          <a:xfrm>
            <a:off x="1454676" y="3543708"/>
            <a:ext cx="3601512" cy="351440"/>
          </a:xfrm>
          <a:prstGeom prst="rect">
            <a:avLst/>
          </a:prstGeom>
          <a:solidFill>
            <a:srgbClr val="1B5F2E"/>
          </a:solidFill>
          <a:ln w="12700" algn="ctr">
            <a:noFill/>
            <a:miter lim="800000"/>
            <a:headEnd/>
            <a:tailEnd/>
          </a:ln>
        </p:spPr>
        <p:txBody>
          <a:bodyPr wrap="square" tIns="0" bIns="0" anchor="ctr">
            <a:noAutofit/>
          </a:bodyPr>
          <a:lstStyle>
            <a:defPPr>
              <a:defRPr lang="en-GB"/>
            </a:defPPr>
            <a:lvl1pPr algn="ctr" fontAlgn="auto">
              <a:lnSpc>
                <a:spcPct val="120000"/>
              </a:lnSpc>
              <a:spcBef>
                <a:spcPts val="0"/>
              </a:spcBef>
              <a:spcAft>
                <a:spcPts val="600"/>
              </a:spcAft>
              <a:defRPr sz="1300">
                <a:solidFill>
                  <a:srgbClr val="FFFFFF"/>
                </a:solidFill>
                <a:latin typeface="Arial"/>
                <a:cs typeface="Arial"/>
              </a:defRPr>
            </a:lvl1pPr>
          </a:lstStyle>
          <a:p>
            <a:pPr lvl="0" algn="l" defTabSz="914400"/>
            <a:r>
              <a:rPr lang="en-US" sz="1400" b="1" kern="0" dirty="0">
                <a:latin typeface="+mj-lt"/>
              </a:rPr>
              <a:t>Target Clients</a:t>
            </a:r>
          </a:p>
        </p:txBody>
      </p:sp>
      <p:sp>
        <p:nvSpPr>
          <p:cNvPr id="27" name="Text Box 2"/>
          <p:cNvSpPr txBox="1">
            <a:spLocks noChangeArrowheads="1"/>
          </p:cNvSpPr>
          <p:nvPr/>
        </p:nvSpPr>
        <p:spPr bwMode="auto">
          <a:xfrm>
            <a:off x="5252189" y="3543708"/>
            <a:ext cx="432325" cy="351440"/>
          </a:xfrm>
          <a:prstGeom prst="rect">
            <a:avLst/>
          </a:prstGeom>
          <a:gradFill flip="none" rotWithShape="1">
            <a:gsLst>
              <a:gs pos="0">
                <a:srgbClr val="1B5F2E">
                  <a:shade val="30000"/>
                  <a:satMod val="115000"/>
                </a:srgbClr>
              </a:gs>
              <a:gs pos="50000">
                <a:srgbClr val="1B5F2E">
                  <a:shade val="67500"/>
                  <a:satMod val="115000"/>
                </a:srgbClr>
              </a:gs>
              <a:gs pos="100000">
                <a:srgbClr val="1B5F2E">
                  <a:shade val="100000"/>
                  <a:satMod val="115000"/>
                </a:srgbClr>
              </a:gs>
            </a:gsLst>
            <a:lin ang="0" scaled="1"/>
            <a:tileRect/>
          </a:gradFill>
          <a:ln w="3175">
            <a:noFill/>
            <a:prstDash val="solid"/>
            <a:round/>
            <a:headEnd/>
            <a:tailEnd/>
          </a:ln>
        </p:spPr>
        <p:txBody>
          <a:bodyPr vert="horz" wrap="square" lIns="91440" tIns="45720" rIns="182880" bIns="45720" numCol="1" anchor="ctr" anchorCtr="0" compatLnSpc="1">
            <a:prstTxWarp prst="textNoShape">
              <a:avLst/>
            </a:prstTxWarp>
          </a:bodyPr>
          <a:lstStyle>
            <a:defPPr>
              <a:defRPr lang="en-GB"/>
            </a:defPPr>
            <a:lvl1pPr algn="ctr">
              <a:defRPr sz="1200" kern="0">
                <a:solidFill>
                  <a:prstClr val="white"/>
                </a:solidFill>
              </a:defRPr>
            </a:lvl1pPr>
          </a:lstStyle>
          <a:p>
            <a:pPr defTabSz="914400"/>
            <a:endParaRPr lang="en-US" b="1" dirty="0">
              <a:latin typeface="Arial"/>
              <a:cs typeface="Arial"/>
            </a:endParaRPr>
          </a:p>
        </p:txBody>
      </p:sp>
      <p:sp>
        <p:nvSpPr>
          <p:cNvPr id="28" name="Rounded Rectangle 27"/>
          <p:cNvSpPr/>
          <p:nvPr/>
        </p:nvSpPr>
        <p:spPr>
          <a:xfrm>
            <a:off x="5254152" y="3922134"/>
            <a:ext cx="4361561" cy="917152"/>
          </a:xfrm>
          <a:prstGeom prst="roundRect">
            <a:avLst>
              <a:gd name="adj" fmla="val 0"/>
            </a:avLst>
          </a:prstGeom>
          <a:gradFill flip="none" rotWithShape="1">
            <a:gsLst>
              <a:gs pos="0">
                <a:srgbClr val="E0F1D3"/>
              </a:gs>
              <a:gs pos="100000">
                <a:sysClr val="window" lastClr="FFFFFF"/>
              </a:gs>
            </a:gsLst>
            <a:lin ang="0" scaled="1"/>
            <a:tileRect/>
          </a:gradFill>
          <a:ln>
            <a:noFill/>
          </a:ln>
        </p:spPr>
        <p:txBody>
          <a:bodyPr wrap="square" anchor="t">
            <a:noAutofit/>
          </a:bodyPr>
          <a:lstStyle/>
          <a:p>
            <a:pPr marL="171450" indent="-171450" algn="just" fontAlgn="auto">
              <a:spcBef>
                <a:spcPts val="0"/>
              </a:spcBef>
              <a:spcAft>
                <a:spcPts val="0"/>
              </a:spcAft>
              <a:buFont typeface="Arial" panose="020B0604020202020204" pitchFamily="34" charset="0"/>
              <a:buChar char="•"/>
              <a:defRPr/>
            </a:pPr>
            <a:r>
              <a:rPr lang="en-US" sz="1100" dirty="0">
                <a:solidFill>
                  <a:prstClr val="black"/>
                </a:solidFill>
                <a:latin typeface="+mj-lt"/>
              </a:rPr>
              <a:t>Encourage the involvement of the Private Sector in Islamic Microfinance Industry</a:t>
            </a:r>
          </a:p>
          <a:p>
            <a:pPr marL="171450" indent="-171450" algn="just" fontAlgn="auto">
              <a:spcBef>
                <a:spcPts val="0"/>
              </a:spcBef>
              <a:spcAft>
                <a:spcPts val="0"/>
              </a:spcAft>
              <a:buFont typeface="Arial" panose="020B0604020202020204" pitchFamily="34" charset="0"/>
              <a:buChar char="•"/>
              <a:defRPr/>
            </a:pPr>
            <a:r>
              <a:rPr lang="en-US" sz="1100" dirty="0">
                <a:solidFill>
                  <a:prstClr val="black"/>
                </a:solidFill>
                <a:latin typeface="+mj-lt"/>
              </a:rPr>
              <a:t>Enable Islamic microfinance institutions to maximize the outreach to the target clients by providing advisory services in different areas</a:t>
            </a:r>
          </a:p>
          <a:p>
            <a:pPr marL="171450" indent="-171450" algn="just" fontAlgn="auto">
              <a:spcBef>
                <a:spcPts val="0"/>
              </a:spcBef>
              <a:spcAft>
                <a:spcPts val="0"/>
              </a:spcAft>
              <a:buFont typeface="Arial" panose="020B0604020202020204" pitchFamily="34" charset="0"/>
              <a:buChar char="•"/>
              <a:defRPr/>
            </a:pPr>
            <a:r>
              <a:rPr lang="en-US" sz="1100" dirty="0">
                <a:solidFill>
                  <a:prstClr val="black"/>
                </a:solidFill>
                <a:latin typeface="+mj-lt"/>
              </a:rPr>
              <a:t>Enhance the Islamic Microfinance environment</a:t>
            </a:r>
          </a:p>
        </p:txBody>
      </p:sp>
      <p:sp>
        <p:nvSpPr>
          <p:cNvPr id="29" name="Text Box 2"/>
          <p:cNvSpPr txBox="1">
            <a:spLocks noChangeArrowheads="1"/>
          </p:cNvSpPr>
          <p:nvPr/>
        </p:nvSpPr>
        <p:spPr bwMode="auto">
          <a:xfrm>
            <a:off x="5703565" y="3543708"/>
            <a:ext cx="3912148" cy="351440"/>
          </a:xfrm>
          <a:prstGeom prst="rect">
            <a:avLst/>
          </a:prstGeom>
          <a:solidFill>
            <a:srgbClr val="1B5F2E"/>
          </a:solidFill>
          <a:ln w="12700" algn="ctr">
            <a:noFill/>
            <a:miter lim="800000"/>
            <a:headEnd/>
            <a:tailEnd/>
          </a:ln>
        </p:spPr>
        <p:txBody>
          <a:bodyPr wrap="square" tIns="0" bIns="0" anchor="ctr">
            <a:noAutofit/>
          </a:bodyPr>
          <a:lstStyle>
            <a:defPPr>
              <a:defRPr lang="en-GB"/>
            </a:defPPr>
            <a:lvl1pPr algn="ctr" fontAlgn="auto">
              <a:lnSpc>
                <a:spcPct val="120000"/>
              </a:lnSpc>
              <a:spcBef>
                <a:spcPts val="0"/>
              </a:spcBef>
              <a:spcAft>
                <a:spcPts val="600"/>
              </a:spcAft>
              <a:defRPr sz="1300">
                <a:solidFill>
                  <a:srgbClr val="FFFFFF"/>
                </a:solidFill>
                <a:latin typeface="Arial"/>
                <a:cs typeface="Arial"/>
              </a:defRPr>
            </a:lvl1pPr>
          </a:lstStyle>
          <a:p>
            <a:pPr lvl="0" algn="l" defTabSz="914400"/>
            <a:r>
              <a:rPr lang="en-US" sz="1400" b="1" kern="0" dirty="0">
                <a:latin typeface="+mj-lt"/>
              </a:rPr>
              <a:t>Objectives</a:t>
            </a:r>
          </a:p>
        </p:txBody>
      </p:sp>
      <p:sp>
        <p:nvSpPr>
          <p:cNvPr id="30" name="Text Box 2"/>
          <p:cNvSpPr txBox="1">
            <a:spLocks noChangeArrowheads="1"/>
          </p:cNvSpPr>
          <p:nvPr/>
        </p:nvSpPr>
        <p:spPr bwMode="auto">
          <a:xfrm>
            <a:off x="5252189" y="4923709"/>
            <a:ext cx="432325" cy="351440"/>
          </a:xfrm>
          <a:prstGeom prst="rect">
            <a:avLst/>
          </a:prstGeom>
          <a:gradFill flip="none" rotWithShape="1">
            <a:gsLst>
              <a:gs pos="0">
                <a:srgbClr val="1B5F2E">
                  <a:shade val="30000"/>
                  <a:satMod val="115000"/>
                </a:srgbClr>
              </a:gs>
              <a:gs pos="50000">
                <a:srgbClr val="1B5F2E">
                  <a:shade val="67500"/>
                  <a:satMod val="115000"/>
                </a:srgbClr>
              </a:gs>
              <a:gs pos="100000">
                <a:srgbClr val="1B5F2E">
                  <a:shade val="100000"/>
                  <a:satMod val="115000"/>
                </a:srgbClr>
              </a:gs>
            </a:gsLst>
            <a:lin ang="0" scaled="1"/>
            <a:tileRect/>
          </a:gradFill>
          <a:ln w="3175">
            <a:noFill/>
            <a:prstDash val="solid"/>
            <a:round/>
            <a:headEnd/>
            <a:tailEnd/>
          </a:ln>
        </p:spPr>
        <p:txBody>
          <a:bodyPr vert="horz" wrap="square" lIns="91440" tIns="45720" rIns="182880" bIns="45720" numCol="1" anchor="ctr" anchorCtr="0" compatLnSpc="1">
            <a:prstTxWarp prst="textNoShape">
              <a:avLst/>
            </a:prstTxWarp>
          </a:bodyPr>
          <a:lstStyle>
            <a:defPPr>
              <a:defRPr lang="en-GB"/>
            </a:defPPr>
            <a:lvl1pPr algn="ctr">
              <a:defRPr sz="1200" kern="0">
                <a:solidFill>
                  <a:prstClr val="white"/>
                </a:solidFill>
              </a:defRPr>
            </a:lvl1pPr>
          </a:lstStyle>
          <a:p>
            <a:pPr defTabSz="914400"/>
            <a:endParaRPr lang="en-US" b="1" dirty="0">
              <a:latin typeface="Arial"/>
              <a:cs typeface="Arial"/>
            </a:endParaRPr>
          </a:p>
        </p:txBody>
      </p:sp>
      <p:sp>
        <p:nvSpPr>
          <p:cNvPr id="31" name="Rounded Rectangle 30"/>
          <p:cNvSpPr/>
          <p:nvPr/>
        </p:nvSpPr>
        <p:spPr>
          <a:xfrm>
            <a:off x="5254152" y="5302134"/>
            <a:ext cx="4361561" cy="1014259"/>
          </a:xfrm>
          <a:prstGeom prst="roundRect">
            <a:avLst>
              <a:gd name="adj" fmla="val 0"/>
            </a:avLst>
          </a:prstGeom>
          <a:gradFill flip="none" rotWithShape="1">
            <a:gsLst>
              <a:gs pos="0">
                <a:srgbClr val="E0F1D3"/>
              </a:gs>
              <a:gs pos="100000">
                <a:sysClr val="window" lastClr="FFFFFF"/>
              </a:gs>
            </a:gsLst>
            <a:lin ang="0" scaled="1"/>
            <a:tileRect/>
          </a:gradFill>
          <a:ln>
            <a:noFill/>
          </a:ln>
        </p:spPr>
        <p:txBody>
          <a:bodyPr wrap="square" anchor="t">
            <a:noAutofit/>
          </a:bodyPr>
          <a:lstStyle/>
          <a:p>
            <a:pPr marL="171450" indent="-171450" algn="just" fontAlgn="auto">
              <a:lnSpc>
                <a:spcPct val="90000"/>
              </a:lnSpc>
              <a:spcBef>
                <a:spcPts val="0"/>
              </a:spcBef>
              <a:spcAft>
                <a:spcPts val="100"/>
              </a:spcAft>
              <a:buFont typeface="Arial" panose="020B0604020202020204" pitchFamily="34" charset="0"/>
              <a:buChar char="•"/>
              <a:defRPr/>
            </a:pPr>
            <a:r>
              <a:rPr lang="en-US" sz="1100" dirty="0">
                <a:solidFill>
                  <a:prstClr val="black"/>
                </a:solidFill>
                <a:latin typeface="+mj-lt"/>
              </a:rPr>
              <a:t>Client based in a member country or Muslim populated country</a:t>
            </a:r>
          </a:p>
          <a:p>
            <a:pPr marL="171450" indent="-171450" algn="just" fontAlgn="auto">
              <a:lnSpc>
                <a:spcPct val="90000"/>
              </a:lnSpc>
              <a:spcBef>
                <a:spcPts val="0"/>
              </a:spcBef>
              <a:spcAft>
                <a:spcPts val="100"/>
              </a:spcAft>
              <a:buFont typeface="Arial" panose="020B0604020202020204" pitchFamily="34" charset="0"/>
              <a:buChar char="•"/>
              <a:defRPr/>
            </a:pPr>
            <a:r>
              <a:rPr lang="en-US" sz="1100" dirty="0">
                <a:solidFill>
                  <a:prstClr val="black"/>
                </a:solidFill>
                <a:latin typeface="+mj-lt"/>
              </a:rPr>
              <a:t>Institution share capital owned by the private sector</a:t>
            </a:r>
          </a:p>
          <a:p>
            <a:pPr marL="171450" indent="-171450" algn="just" fontAlgn="auto">
              <a:lnSpc>
                <a:spcPct val="90000"/>
              </a:lnSpc>
              <a:spcBef>
                <a:spcPts val="0"/>
              </a:spcBef>
              <a:spcAft>
                <a:spcPts val="100"/>
              </a:spcAft>
              <a:buFont typeface="Arial" panose="020B0604020202020204" pitchFamily="34" charset="0"/>
              <a:buChar char="•"/>
              <a:defRPr/>
            </a:pPr>
            <a:r>
              <a:rPr lang="en-US" sz="1100" dirty="0">
                <a:solidFill>
                  <a:prstClr val="black"/>
                </a:solidFill>
                <a:latin typeface="+mj-lt"/>
              </a:rPr>
              <a:t>Institutions offering sharia compliant products and services</a:t>
            </a:r>
          </a:p>
          <a:p>
            <a:pPr marL="171450" indent="-171450" algn="just" fontAlgn="auto">
              <a:lnSpc>
                <a:spcPct val="90000"/>
              </a:lnSpc>
              <a:spcBef>
                <a:spcPts val="0"/>
              </a:spcBef>
              <a:spcAft>
                <a:spcPts val="100"/>
              </a:spcAft>
              <a:buFont typeface="Arial" panose="020B0604020202020204" pitchFamily="34" charset="0"/>
              <a:buChar char="•"/>
              <a:defRPr/>
            </a:pPr>
            <a:r>
              <a:rPr lang="en-US" sz="1100" dirty="0">
                <a:solidFill>
                  <a:prstClr val="black"/>
                </a:solidFill>
                <a:latin typeface="+mj-lt"/>
              </a:rPr>
              <a:t>Institutions with healthy balance sheet and proven track record</a:t>
            </a:r>
          </a:p>
          <a:p>
            <a:pPr marL="171450" indent="-171450" algn="just" fontAlgn="auto">
              <a:lnSpc>
                <a:spcPct val="90000"/>
              </a:lnSpc>
              <a:spcBef>
                <a:spcPts val="0"/>
              </a:spcBef>
              <a:spcAft>
                <a:spcPts val="100"/>
              </a:spcAft>
              <a:buFont typeface="Arial" panose="020B0604020202020204" pitchFamily="34" charset="0"/>
              <a:buChar char="•"/>
              <a:defRPr/>
            </a:pPr>
            <a:r>
              <a:rPr lang="en-US" sz="1100" dirty="0">
                <a:solidFill>
                  <a:prstClr val="black"/>
                </a:solidFill>
                <a:latin typeface="+mj-lt"/>
              </a:rPr>
              <a:t>High potential for growth and expansion</a:t>
            </a:r>
          </a:p>
          <a:p>
            <a:pPr marL="171450" indent="-171450" algn="just" fontAlgn="auto">
              <a:lnSpc>
                <a:spcPct val="90000"/>
              </a:lnSpc>
              <a:spcBef>
                <a:spcPts val="0"/>
              </a:spcBef>
              <a:spcAft>
                <a:spcPts val="100"/>
              </a:spcAft>
              <a:buFont typeface="Arial" panose="020B0604020202020204" pitchFamily="34" charset="0"/>
              <a:buChar char="•"/>
              <a:defRPr/>
            </a:pPr>
            <a:r>
              <a:rPr lang="en-US" sz="1100" dirty="0">
                <a:solidFill>
                  <a:prstClr val="black"/>
                </a:solidFill>
                <a:latin typeface="+mj-lt"/>
              </a:rPr>
              <a:t>Has a high social and economic development impacts</a:t>
            </a:r>
          </a:p>
        </p:txBody>
      </p:sp>
      <p:sp>
        <p:nvSpPr>
          <p:cNvPr id="32" name="Text Box 2"/>
          <p:cNvSpPr txBox="1">
            <a:spLocks noChangeArrowheads="1"/>
          </p:cNvSpPr>
          <p:nvPr/>
        </p:nvSpPr>
        <p:spPr bwMode="auto">
          <a:xfrm>
            <a:off x="5703565" y="4923709"/>
            <a:ext cx="3912148" cy="351440"/>
          </a:xfrm>
          <a:prstGeom prst="rect">
            <a:avLst/>
          </a:prstGeom>
          <a:solidFill>
            <a:srgbClr val="1B5F2E"/>
          </a:solidFill>
          <a:ln w="12700" algn="ctr">
            <a:noFill/>
            <a:miter lim="800000"/>
            <a:headEnd/>
            <a:tailEnd/>
          </a:ln>
        </p:spPr>
        <p:txBody>
          <a:bodyPr wrap="square" tIns="0" bIns="0" anchor="ctr">
            <a:noAutofit/>
          </a:bodyPr>
          <a:lstStyle>
            <a:defPPr>
              <a:defRPr lang="en-GB"/>
            </a:defPPr>
            <a:lvl1pPr algn="ctr" fontAlgn="auto">
              <a:lnSpc>
                <a:spcPct val="120000"/>
              </a:lnSpc>
              <a:spcBef>
                <a:spcPts val="0"/>
              </a:spcBef>
              <a:spcAft>
                <a:spcPts val="600"/>
              </a:spcAft>
              <a:defRPr sz="1300">
                <a:solidFill>
                  <a:srgbClr val="FFFFFF"/>
                </a:solidFill>
                <a:latin typeface="Arial"/>
                <a:cs typeface="Arial"/>
              </a:defRPr>
            </a:lvl1pPr>
          </a:lstStyle>
          <a:p>
            <a:pPr lvl="0" algn="l" defTabSz="914400"/>
            <a:r>
              <a:rPr lang="en-US" sz="1400" b="1" kern="0" dirty="0">
                <a:latin typeface="+mj-lt"/>
              </a:rPr>
              <a:t>Eligible Clients </a:t>
            </a:r>
          </a:p>
        </p:txBody>
      </p:sp>
      <p:grpSp>
        <p:nvGrpSpPr>
          <p:cNvPr id="37" name="Group 36"/>
          <p:cNvGrpSpPr/>
          <p:nvPr/>
        </p:nvGrpSpPr>
        <p:grpSpPr>
          <a:xfrm>
            <a:off x="1101901" y="3594256"/>
            <a:ext cx="255774" cy="255773"/>
            <a:chOff x="-452438" y="2125663"/>
            <a:chExt cx="904876" cy="904875"/>
          </a:xfrm>
          <a:solidFill>
            <a:schemeClr val="bg1"/>
          </a:solidFill>
        </p:grpSpPr>
        <p:sp>
          <p:nvSpPr>
            <p:cNvPr id="6" name="Freeform 5"/>
            <p:cNvSpPr>
              <a:spLocks/>
            </p:cNvSpPr>
            <p:nvPr/>
          </p:nvSpPr>
          <p:spPr bwMode="auto">
            <a:xfrm>
              <a:off x="-452438" y="2198688"/>
              <a:ext cx="831851" cy="831850"/>
            </a:xfrm>
            <a:custGeom>
              <a:avLst/>
              <a:gdLst>
                <a:gd name="T0" fmla="*/ 13 w 1571"/>
                <a:gd name="T1" fmla="*/ 641 h 1572"/>
                <a:gd name="T2" fmla="*/ 53 w 1571"/>
                <a:gd name="T3" fmla="*/ 501 h 1572"/>
                <a:gd name="T4" fmla="*/ 118 w 1571"/>
                <a:gd name="T5" fmla="*/ 371 h 1572"/>
                <a:gd name="T6" fmla="*/ 206 w 1571"/>
                <a:gd name="T7" fmla="*/ 255 h 1572"/>
                <a:gd name="T8" fmla="*/ 313 w 1571"/>
                <a:gd name="T9" fmla="*/ 158 h 1572"/>
                <a:gd name="T10" fmla="*/ 436 w 1571"/>
                <a:gd name="T11" fmla="*/ 81 h 1572"/>
                <a:gd name="T12" fmla="*/ 572 w 1571"/>
                <a:gd name="T13" fmla="*/ 29 h 1572"/>
                <a:gd name="T14" fmla="*/ 717 w 1571"/>
                <a:gd name="T15" fmla="*/ 3 h 1572"/>
                <a:gd name="T16" fmla="*/ 924 w 1571"/>
                <a:gd name="T17" fmla="*/ 11 h 1572"/>
                <a:gd name="T18" fmla="*/ 1119 w 1571"/>
                <a:gd name="T19" fmla="*/ 74 h 1572"/>
                <a:gd name="T20" fmla="*/ 1266 w 1571"/>
                <a:gd name="T21" fmla="*/ 164 h 1572"/>
                <a:gd name="T22" fmla="*/ 1129 w 1571"/>
                <a:gd name="T23" fmla="*/ 263 h 1572"/>
                <a:gd name="T24" fmla="*/ 973 w 1571"/>
                <a:gd name="T25" fmla="*/ 188 h 1572"/>
                <a:gd name="T26" fmla="*/ 807 w 1571"/>
                <a:gd name="T27" fmla="*/ 160 h 1572"/>
                <a:gd name="T28" fmla="*/ 632 w 1571"/>
                <a:gd name="T29" fmla="*/ 180 h 1572"/>
                <a:gd name="T30" fmla="*/ 524 w 1571"/>
                <a:gd name="T31" fmla="*/ 217 h 1572"/>
                <a:gd name="T32" fmla="*/ 406 w 1571"/>
                <a:gd name="T33" fmla="*/ 288 h 1572"/>
                <a:gd name="T34" fmla="*/ 306 w 1571"/>
                <a:gd name="T35" fmla="*/ 385 h 1572"/>
                <a:gd name="T36" fmla="*/ 240 w 1571"/>
                <a:gd name="T37" fmla="*/ 479 h 1572"/>
                <a:gd name="T38" fmla="*/ 187 w 1571"/>
                <a:gd name="T39" fmla="*/ 606 h 1572"/>
                <a:gd name="T40" fmla="*/ 163 w 1571"/>
                <a:gd name="T41" fmla="*/ 739 h 1572"/>
                <a:gd name="T42" fmla="*/ 167 w 1571"/>
                <a:gd name="T43" fmla="*/ 874 h 1572"/>
                <a:gd name="T44" fmla="*/ 200 w 1571"/>
                <a:gd name="T45" fmla="*/ 1005 h 1572"/>
                <a:gd name="T46" fmla="*/ 262 w 1571"/>
                <a:gd name="T47" fmla="*/ 1127 h 1572"/>
                <a:gd name="T48" fmla="*/ 351 w 1571"/>
                <a:gd name="T49" fmla="*/ 1235 h 1572"/>
                <a:gd name="T50" fmla="*/ 441 w 1571"/>
                <a:gd name="T51" fmla="*/ 1306 h 1572"/>
                <a:gd name="T52" fmla="*/ 564 w 1571"/>
                <a:gd name="T53" fmla="*/ 1369 h 1572"/>
                <a:gd name="T54" fmla="*/ 696 w 1571"/>
                <a:gd name="T55" fmla="*/ 1404 h 1572"/>
                <a:gd name="T56" fmla="*/ 832 w 1571"/>
                <a:gd name="T57" fmla="*/ 1409 h 1572"/>
                <a:gd name="T58" fmla="*/ 966 w 1571"/>
                <a:gd name="T59" fmla="*/ 1385 h 1572"/>
                <a:gd name="T60" fmla="*/ 1093 w 1571"/>
                <a:gd name="T61" fmla="*/ 1330 h 1572"/>
                <a:gd name="T62" fmla="*/ 1190 w 1571"/>
                <a:gd name="T63" fmla="*/ 1263 h 1572"/>
                <a:gd name="T64" fmla="*/ 1295 w 1571"/>
                <a:gd name="T65" fmla="*/ 1151 h 1572"/>
                <a:gd name="T66" fmla="*/ 1366 w 1571"/>
                <a:gd name="T67" fmla="*/ 1021 h 1572"/>
                <a:gd name="T68" fmla="*/ 1405 w 1571"/>
                <a:gd name="T69" fmla="*/ 872 h 1572"/>
                <a:gd name="T70" fmla="*/ 1411 w 1571"/>
                <a:gd name="T71" fmla="*/ 748 h 1572"/>
                <a:gd name="T72" fmla="*/ 1385 w 1571"/>
                <a:gd name="T73" fmla="*/ 601 h 1572"/>
                <a:gd name="T74" fmla="*/ 1323 w 1571"/>
                <a:gd name="T75" fmla="*/ 464 h 1572"/>
                <a:gd name="T76" fmla="*/ 1402 w 1571"/>
                <a:gd name="T77" fmla="*/ 300 h 1572"/>
                <a:gd name="T78" fmla="*/ 1460 w 1571"/>
                <a:gd name="T79" fmla="*/ 380 h 1572"/>
                <a:gd name="T80" fmla="*/ 1523 w 1571"/>
                <a:gd name="T81" fmla="*/ 508 h 1572"/>
                <a:gd name="T82" fmla="*/ 1560 w 1571"/>
                <a:gd name="T83" fmla="*/ 646 h 1572"/>
                <a:gd name="T84" fmla="*/ 1571 w 1571"/>
                <a:gd name="T85" fmla="*/ 760 h 1572"/>
                <a:gd name="T86" fmla="*/ 1564 w 1571"/>
                <a:gd name="T87" fmla="*/ 895 h 1572"/>
                <a:gd name="T88" fmla="*/ 1537 w 1571"/>
                <a:gd name="T89" fmla="*/ 1020 h 1572"/>
                <a:gd name="T90" fmla="*/ 1492 w 1571"/>
                <a:gd name="T91" fmla="*/ 1136 h 1572"/>
                <a:gd name="T92" fmla="*/ 1427 w 1571"/>
                <a:gd name="T93" fmla="*/ 1241 h 1572"/>
                <a:gd name="T94" fmla="*/ 1344 w 1571"/>
                <a:gd name="T95" fmla="*/ 1338 h 1572"/>
                <a:gd name="T96" fmla="*/ 1241 w 1571"/>
                <a:gd name="T97" fmla="*/ 1425 h 1572"/>
                <a:gd name="T98" fmla="*/ 1156 w 1571"/>
                <a:gd name="T99" fmla="*/ 1481 h 1572"/>
                <a:gd name="T100" fmla="*/ 1044 w 1571"/>
                <a:gd name="T101" fmla="*/ 1530 h 1572"/>
                <a:gd name="T102" fmla="*/ 926 w 1571"/>
                <a:gd name="T103" fmla="*/ 1560 h 1572"/>
                <a:gd name="T104" fmla="*/ 845 w 1571"/>
                <a:gd name="T105" fmla="*/ 1570 h 1572"/>
                <a:gd name="T106" fmla="*/ 720 w 1571"/>
                <a:gd name="T107" fmla="*/ 1569 h 1572"/>
                <a:gd name="T108" fmla="*/ 623 w 1571"/>
                <a:gd name="T109" fmla="*/ 1554 h 1572"/>
                <a:gd name="T110" fmla="*/ 484 w 1571"/>
                <a:gd name="T111" fmla="*/ 1512 h 1572"/>
                <a:gd name="T112" fmla="*/ 357 w 1571"/>
                <a:gd name="T113" fmla="*/ 1445 h 1572"/>
                <a:gd name="T114" fmla="*/ 245 w 1571"/>
                <a:gd name="T115" fmla="*/ 1355 h 1572"/>
                <a:gd name="T116" fmla="*/ 149 w 1571"/>
                <a:gd name="T117" fmla="*/ 1247 h 1572"/>
                <a:gd name="T118" fmla="*/ 76 w 1571"/>
                <a:gd name="T119" fmla="*/ 1123 h 1572"/>
                <a:gd name="T120" fmla="*/ 26 w 1571"/>
                <a:gd name="T121" fmla="*/ 988 h 1572"/>
                <a:gd name="T122" fmla="*/ 0 w 1571"/>
                <a:gd name="T123" fmla="*/ 837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71" h="1572">
                  <a:moveTo>
                    <a:pt x="0" y="734"/>
                  </a:moveTo>
                  <a:lnTo>
                    <a:pt x="0" y="734"/>
                  </a:lnTo>
                  <a:lnTo>
                    <a:pt x="7" y="687"/>
                  </a:lnTo>
                  <a:lnTo>
                    <a:pt x="13" y="641"/>
                  </a:lnTo>
                  <a:lnTo>
                    <a:pt x="13" y="641"/>
                  </a:lnTo>
                  <a:lnTo>
                    <a:pt x="19" y="612"/>
                  </a:lnTo>
                  <a:lnTo>
                    <a:pt x="26" y="583"/>
                  </a:lnTo>
                  <a:lnTo>
                    <a:pt x="35" y="556"/>
                  </a:lnTo>
                  <a:lnTo>
                    <a:pt x="43" y="528"/>
                  </a:lnTo>
                  <a:lnTo>
                    <a:pt x="53" y="501"/>
                  </a:lnTo>
                  <a:lnTo>
                    <a:pt x="65" y="473"/>
                  </a:lnTo>
                  <a:lnTo>
                    <a:pt x="77" y="448"/>
                  </a:lnTo>
                  <a:lnTo>
                    <a:pt x="89" y="421"/>
                  </a:lnTo>
                  <a:lnTo>
                    <a:pt x="104" y="395"/>
                  </a:lnTo>
                  <a:lnTo>
                    <a:pt x="118" y="371"/>
                  </a:lnTo>
                  <a:lnTo>
                    <a:pt x="135" y="346"/>
                  </a:lnTo>
                  <a:lnTo>
                    <a:pt x="151" y="323"/>
                  </a:lnTo>
                  <a:lnTo>
                    <a:pt x="168" y="300"/>
                  </a:lnTo>
                  <a:lnTo>
                    <a:pt x="187" y="277"/>
                  </a:lnTo>
                  <a:lnTo>
                    <a:pt x="206" y="255"/>
                  </a:lnTo>
                  <a:lnTo>
                    <a:pt x="226" y="234"/>
                  </a:lnTo>
                  <a:lnTo>
                    <a:pt x="247" y="214"/>
                  </a:lnTo>
                  <a:lnTo>
                    <a:pt x="268" y="195"/>
                  </a:lnTo>
                  <a:lnTo>
                    <a:pt x="291" y="176"/>
                  </a:lnTo>
                  <a:lnTo>
                    <a:pt x="313" y="158"/>
                  </a:lnTo>
                  <a:lnTo>
                    <a:pt x="336" y="140"/>
                  </a:lnTo>
                  <a:lnTo>
                    <a:pt x="361" y="125"/>
                  </a:lnTo>
                  <a:lnTo>
                    <a:pt x="385" y="109"/>
                  </a:lnTo>
                  <a:lnTo>
                    <a:pt x="411" y="95"/>
                  </a:lnTo>
                  <a:lnTo>
                    <a:pt x="436" y="81"/>
                  </a:lnTo>
                  <a:lnTo>
                    <a:pt x="463" y="69"/>
                  </a:lnTo>
                  <a:lnTo>
                    <a:pt x="490" y="57"/>
                  </a:lnTo>
                  <a:lnTo>
                    <a:pt x="517" y="47"/>
                  </a:lnTo>
                  <a:lnTo>
                    <a:pt x="544" y="38"/>
                  </a:lnTo>
                  <a:lnTo>
                    <a:pt x="572" y="29"/>
                  </a:lnTo>
                  <a:lnTo>
                    <a:pt x="601" y="22"/>
                  </a:lnTo>
                  <a:lnTo>
                    <a:pt x="630" y="16"/>
                  </a:lnTo>
                  <a:lnTo>
                    <a:pt x="630" y="16"/>
                  </a:lnTo>
                  <a:lnTo>
                    <a:pt x="674" y="9"/>
                  </a:lnTo>
                  <a:lnTo>
                    <a:pt x="717" y="3"/>
                  </a:lnTo>
                  <a:lnTo>
                    <a:pt x="759" y="0"/>
                  </a:lnTo>
                  <a:lnTo>
                    <a:pt x="802" y="0"/>
                  </a:lnTo>
                  <a:lnTo>
                    <a:pt x="843" y="1"/>
                  </a:lnTo>
                  <a:lnTo>
                    <a:pt x="884" y="6"/>
                  </a:lnTo>
                  <a:lnTo>
                    <a:pt x="924" y="11"/>
                  </a:lnTo>
                  <a:lnTo>
                    <a:pt x="964" y="19"/>
                  </a:lnTo>
                  <a:lnTo>
                    <a:pt x="1004" y="30"/>
                  </a:lnTo>
                  <a:lnTo>
                    <a:pt x="1043" y="42"/>
                  </a:lnTo>
                  <a:lnTo>
                    <a:pt x="1081" y="57"/>
                  </a:lnTo>
                  <a:lnTo>
                    <a:pt x="1119" y="74"/>
                  </a:lnTo>
                  <a:lnTo>
                    <a:pt x="1157" y="94"/>
                  </a:lnTo>
                  <a:lnTo>
                    <a:pt x="1193" y="115"/>
                  </a:lnTo>
                  <a:lnTo>
                    <a:pt x="1230" y="138"/>
                  </a:lnTo>
                  <a:lnTo>
                    <a:pt x="1266" y="164"/>
                  </a:lnTo>
                  <a:lnTo>
                    <a:pt x="1266" y="164"/>
                  </a:lnTo>
                  <a:lnTo>
                    <a:pt x="1272" y="169"/>
                  </a:lnTo>
                  <a:lnTo>
                    <a:pt x="1272" y="169"/>
                  </a:lnTo>
                  <a:lnTo>
                    <a:pt x="1158" y="283"/>
                  </a:lnTo>
                  <a:lnTo>
                    <a:pt x="1158" y="283"/>
                  </a:lnTo>
                  <a:lnTo>
                    <a:pt x="1129" y="263"/>
                  </a:lnTo>
                  <a:lnTo>
                    <a:pt x="1099" y="244"/>
                  </a:lnTo>
                  <a:lnTo>
                    <a:pt x="1068" y="227"/>
                  </a:lnTo>
                  <a:lnTo>
                    <a:pt x="1036" y="213"/>
                  </a:lnTo>
                  <a:lnTo>
                    <a:pt x="1005" y="199"/>
                  </a:lnTo>
                  <a:lnTo>
                    <a:pt x="973" y="188"/>
                  </a:lnTo>
                  <a:lnTo>
                    <a:pt x="941" y="179"/>
                  </a:lnTo>
                  <a:lnTo>
                    <a:pt x="908" y="171"/>
                  </a:lnTo>
                  <a:lnTo>
                    <a:pt x="875" y="166"/>
                  </a:lnTo>
                  <a:lnTo>
                    <a:pt x="842" y="163"/>
                  </a:lnTo>
                  <a:lnTo>
                    <a:pt x="807" y="160"/>
                  </a:lnTo>
                  <a:lnTo>
                    <a:pt x="774" y="160"/>
                  </a:lnTo>
                  <a:lnTo>
                    <a:pt x="739" y="163"/>
                  </a:lnTo>
                  <a:lnTo>
                    <a:pt x="704" y="166"/>
                  </a:lnTo>
                  <a:lnTo>
                    <a:pt x="668" y="173"/>
                  </a:lnTo>
                  <a:lnTo>
                    <a:pt x="632" y="180"/>
                  </a:lnTo>
                  <a:lnTo>
                    <a:pt x="632" y="180"/>
                  </a:lnTo>
                  <a:lnTo>
                    <a:pt x="605" y="187"/>
                  </a:lnTo>
                  <a:lnTo>
                    <a:pt x="578" y="196"/>
                  </a:lnTo>
                  <a:lnTo>
                    <a:pt x="551" y="206"/>
                  </a:lnTo>
                  <a:lnTo>
                    <a:pt x="524" y="217"/>
                  </a:lnTo>
                  <a:lnTo>
                    <a:pt x="500" y="229"/>
                  </a:lnTo>
                  <a:lnTo>
                    <a:pt x="475" y="242"/>
                  </a:lnTo>
                  <a:lnTo>
                    <a:pt x="452" y="256"/>
                  </a:lnTo>
                  <a:lnTo>
                    <a:pt x="429" y="272"/>
                  </a:lnTo>
                  <a:lnTo>
                    <a:pt x="406" y="288"/>
                  </a:lnTo>
                  <a:lnTo>
                    <a:pt x="385" y="305"/>
                  </a:lnTo>
                  <a:lnTo>
                    <a:pt x="364" y="324"/>
                  </a:lnTo>
                  <a:lnTo>
                    <a:pt x="344" y="343"/>
                  </a:lnTo>
                  <a:lnTo>
                    <a:pt x="325" y="364"/>
                  </a:lnTo>
                  <a:lnTo>
                    <a:pt x="306" y="385"/>
                  </a:lnTo>
                  <a:lnTo>
                    <a:pt x="288" y="408"/>
                  </a:lnTo>
                  <a:lnTo>
                    <a:pt x="271" y="432"/>
                  </a:lnTo>
                  <a:lnTo>
                    <a:pt x="271" y="432"/>
                  </a:lnTo>
                  <a:lnTo>
                    <a:pt x="255" y="455"/>
                  </a:lnTo>
                  <a:lnTo>
                    <a:pt x="240" y="479"/>
                  </a:lnTo>
                  <a:lnTo>
                    <a:pt x="228" y="503"/>
                  </a:lnTo>
                  <a:lnTo>
                    <a:pt x="216" y="528"/>
                  </a:lnTo>
                  <a:lnTo>
                    <a:pt x="205" y="553"/>
                  </a:lnTo>
                  <a:lnTo>
                    <a:pt x="195" y="579"/>
                  </a:lnTo>
                  <a:lnTo>
                    <a:pt x="187" y="606"/>
                  </a:lnTo>
                  <a:lnTo>
                    <a:pt x="179" y="631"/>
                  </a:lnTo>
                  <a:lnTo>
                    <a:pt x="174" y="658"/>
                  </a:lnTo>
                  <a:lnTo>
                    <a:pt x="169" y="685"/>
                  </a:lnTo>
                  <a:lnTo>
                    <a:pt x="165" y="711"/>
                  </a:lnTo>
                  <a:lnTo>
                    <a:pt x="163" y="739"/>
                  </a:lnTo>
                  <a:lnTo>
                    <a:pt x="161" y="766"/>
                  </a:lnTo>
                  <a:lnTo>
                    <a:pt x="161" y="793"/>
                  </a:lnTo>
                  <a:lnTo>
                    <a:pt x="163" y="821"/>
                  </a:lnTo>
                  <a:lnTo>
                    <a:pt x="164" y="847"/>
                  </a:lnTo>
                  <a:lnTo>
                    <a:pt x="167" y="874"/>
                  </a:lnTo>
                  <a:lnTo>
                    <a:pt x="171" y="901"/>
                  </a:lnTo>
                  <a:lnTo>
                    <a:pt x="177" y="927"/>
                  </a:lnTo>
                  <a:lnTo>
                    <a:pt x="184" y="953"/>
                  </a:lnTo>
                  <a:lnTo>
                    <a:pt x="191" y="980"/>
                  </a:lnTo>
                  <a:lnTo>
                    <a:pt x="200" y="1005"/>
                  </a:lnTo>
                  <a:lnTo>
                    <a:pt x="210" y="1031"/>
                  </a:lnTo>
                  <a:lnTo>
                    <a:pt x="222" y="1055"/>
                  </a:lnTo>
                  <a:lnTo>
                    <a:pt x="234" y="1080"/>
                  </a:lnTo>
                  <a:lnTo>
                    <a:pt x="247" y="1103"/>
                  </a:lnTo>
                  <a:lnTo>
                    <a:pt x="262" y="1127"/>
                  </a:lnTo>
                  <a:lnTo>
                    <a:pt x="277" y="1150"/>
                  </a:lnTo>
                  <a:lnTo>
                    <a:pt x="294" y="1172"/>
                  </a:lnTo>
                  <a:lnTo>
                    <a:pt x="312" y="1193"/>
                  </a:lnTo>
                  <a:lnTo>
                    <a:pt x="331" y="1215"/>
                  </a:lnTo>
                  <a:lnTo>
                    <a:pt x="351" y="1235"/>
                  </a:lnTo>
                  <a:lnTo>
                    <a:pt x="351" y="1235"/>
                  </a:lnTo>
                  <a:lnTo>
                    <a:pt x="372" y="1254"/>
                  </a:lnTo>
                  <a:lnTo>
                    <a:pt x="394" y="1273"/>
                  </a:lnTo>
                  <a:lnTo>
                    <a:pt x="417" y="1290"/>
                  </a:lnTo>
                  <a:lnTo>
                    <a:pt x="441" y="1306"/>
                  </a:lnTo>
                  <a:lnTo>
                    <a:pt x="464" y="1322"/>
                  </a:lnTo>
                  <a:lnTo>
                    <a:pt x="489" y="1335"/>
                  </a:lnTo>
                  <a:lnTo>
                    <a:pt x="513" y="1348"/>
                  </a:lnTo>
                  <a:lnTo>
                    <a:pt x="539" y="1359"/>
                  </a:lnTo>
                  <a:lnTo>
                    <a:pt x="564" y="1369"/>
                  </a:lnTo>
                  <a:lnTo>
                    <a:pt x="590" y="1379"/>
                  </a:lnTo>
                  <a:lnTo>
                    <a:pt x="617" y="1387"/>
                  </a:lnTo>
                  <a:lnTo>
                    <a:pt x="642" y="1394"/>
                  </a:lnTo>
                  <a:lnTo>
                    <a:pt x="669" y="1399"/>
                  </a:lnTo>
                  <a:lnTo>
                    <a:pt x="696" y="1404"/>
                  </a:lnTo>
                  <a:lnTo>
                    <a:pt x="724" y="1408"/>
                  </a:lnTo>
                  <a:lnTo>
                    <a:pt x="750" y="1411"/>
                  </a:lnTo>
                  <a:lnTo>
                    <a:pt x="777" y="1411"/>
                  </a:lnTo>
                  <a:lnTo>
                    <a:pt x="805" y="1411"/>
                  </a:lnTo>
                  <a:lnTo>
                    <a:pt x="832" y="1409"/>
                  </a:lnTo>
                  <a:lnTo>
                    <a:pt x="859" y="1407"/>
                  </a:lnTo>
                  <a:lnTo>
                    <a:pt x="886" y="1403"/>
                  </a:lnTo>
                  <a:lnTo>
                    <a:pt x="913" y="1398"/>
                  </a:lnTo>
                  <a:lnTo>
                    <a:pt x="940" y="1393"/>
                  </a:lnTo>
                  <a:lnTo>
                    <a:pt x="966" y="1385"/>
                  </a:lnTo>
                  <a:lnTo>
                    <a:pt x="992" y="1376"/>
                  </a:lnTo>
                  <a:lnTo>
                    <a:pt x="1018" y="1367"/>
                  </a:lnTo>
                  <a:lnTo>
                    <a:pt x="1043" y="1356"/>
                  </a:lnTo>
                  <a:lnTo>
                    <a:pt x="1069" y="1344"/>
                  </a:lnTo>
                  <a:lnTo>
                    <a:pt x="1093" y="1330"/>
                  </a:lnTo>
                  <a:lnTo>
                    <a:pt x="1118" y="1316"/>
                  </a:lnTo>
                  <a:lnTo>
                    <a:pt x="1141" y="1299"/>
                  </a:lnTo>
                  <a:lnTo>
                    <a:pt x="1164" y="1283"/>
                  </a:lnTo>
                  <a:lnTo>
                    <a:pt x="1164" y="1283"/>
                  </a:lnTo>
                  <a:lnTo>
                    <a:pt x="1190" y="1263"/>
                  </a:lnTo>
                  <a:lnTo>
                    <a:pt x="1213" y="1242"/>
                  </a:lnTo>
                  <a:lnTo>
                    <a:pt x="1236" y="1220"/>
                  </a:lnTo>
                  <a:lnTo>
                    <a:pt x="1257" y="1198"/>
                  </a:lnTo>
                  <a:lnTo>
                    <a:pt x="1276" y="1176"/>
                  </a:lnTo>
                  <a:lnTo>
                    <a:pt x="1295" y="1151"/>
                  </a:lnTo>
                  <a:lnTo>
                    <a:pt x="1311" y="1127"/>
                  </a:lnTo>
                  <a:lnTo>
                    <a:pt x="1327" y="1101"/>
                  </a:lnTo>
                  <a:lnTo>
                    <a:pt x="1342" y="1075"/>
                  </a:lnTo>
                  <a:lnTo>
                    <a:pt x="1355" y="1049"/>
                  </a:lnTo>
                  <a:lnTo>
                    <a:pt x="1366" y="1021"/>
                  </a:lnTo>
                  <a:lnTo>
                    <a:pt x="1377" y="993"/>
                  </a:lnTo>
                  <a:lnTo>
                    <a:pt x="1386" y="963"/>
                  </a:lnTo>
                  <a:lnTo>
                    <a:pt x="1394" y="934"/>
                  </a:lnTo>
                  <a:lnTo>
                    <a:pt x="1401" y="903"/>
                  </a:lnTo>
                  <a:lnTo>
                    <a:pt x="1405" y="872"/>
                  </a:lnTo>
                  <a:lnTo>
                    <a:pt x="1405" y="872"/>
                  </a:lnTo>
                  <a:lnTo>
                    <a:pt x="1408" y="841"/>
                  </a:lnTo>
                  <a:lnTo>
                    <a:pt x="1411" y="809"/>
                  </a:lnTo>
                  <a:lnTo>
                    <a:pt x="1412" y="778"/>
                  </a:lnTo>
                  <a:lnTo>
                    <a:pt x="1411" y="748"/>
                  </a:lnTo>
                  <a:lnTo>
                    <a:pt x="1408" y="718"/>
                  </a:lnTo>
                  <a:lnTo>
                    <a:pt x="1405" y="688"/>
                  </a:lnTo>
                  <a:lnTo>
                    <a:pt x="1399" y="659"/>
                  </a:lnTo>
                  <a:lnTo>
                    <a:pt x="1393" y="630"/>
                  </a:lnTo>
                  <a:lnTo>
                    <a:pt x="1385" y="601"/>
                  </a:lnTo>
                  <a:lnTo>
                    <a:pt x="1375" y="573"/>
                  </a:lnTo>
                  <a:lnTo>
                    <a:pt x="1364" y="546"/>
                  </a:lnTo>
                  <a:lnTo>
                    <a:pt x="1352" y="519"/>
                  </a:lnTo>
                  <a:lnTo>
                    <a:pt x="1338" y="491"/>
                  </a:lnTo>
                  <a:lnTo>
                    <a:pt x="1323" y="464"/>
                  </a:lnTo>
                  <a:lnTo>
                    <a:pt x="1306" y="439"/>
                  </a:lnTo>
                  <a:lnTo>
                    <a:pt x="1288" y="413"/>
                  </a:lnTo>
                  <a:lnTo>
                    <a:pt x="1288" y="413"/>
                  </a:lnTo>
                  <a:lnTo>
                    <a:pt x="1402" y="300"/>
                  </a:lnTo>
                  <a:lnTo>
                    <a:pt x="1402" y="300"/>
                  </a:lnTo>
                  <a:lnTo>
                    <a:pt x="1409" y="307"/>
                  </a:lnTo>
                  <a:lnTo>
                    <a:pt x="1409" y="307"/>
                  </a:lnTo>
                  <a:lnTo>
                    <a:pt x="1427" y="331"/>
                  </a:lnTo>
                  <a:lnTo>
                    <a:pt x="1444" y="355"/>
                  </a:lnTo>
                  <a:lnTo>
                    <a:pt x="1460" y="380"/>
                  </a:lnTo>
                  <a:lnTo>
                    <a:pt x="1474" y="404"/>
                  </a:lnTo>
                  <a:lnTo>
                    <a:pt x="1487" y="430"/>
                  </a:lnTo>
                  <a:lnTo>
                    <a:pt x="1501" y="455"/>
                  </a:lnTo>
                  <a:lnTo>
                    <a:pt x="1512" y="482"/>
                  </a:lnTo>
                  <a:lnTo>
                    <a:pt x="1523" y="508"/>
                  </a:lnTo>
                  <a:lnTo>
                    <a:pt x="1532" y="534"/>
                  </a:lnTo>
                  <a:lnTo>
                    <a:pt x="1541" y="562"/>
                  </a:lnTo>
                  <a:lnTo>
                    <a:pt x="1549" y="589"/>
                  </a:lnTo>
                  <a:lnTo>
                    <a:pt x="1555" y="618"/>
                  </a:lnTo>
                  <a:lnTo>
                    <a:pt x="1560" y="646"/>
                  </a:lnTo>
                  <a:lnTo>
                    <a:pt x="1564" y="675"/>
                  </a:lnTo>
                  <a:lnTo>
                    <a:pt x="1568" y="704"/>
                  </a:lnTo>
                  <a:lnTo>
                    <a:pt x="1570" y="733"/>
                  </a:lnTo>
                  <a:lnTo>
                    <a:pt x="1570" y="733"/>
                  </a:lnTo>
                  <a:lnTo>
                    <a:pt x="1571" y="760"/>
                  </a:lnTo>
                  <a:lnTo>
                    <a:pt x="1571" y="788"/>
                  </a:lnTo>
                  <a:lnTo>
                    <a:pt x="1570" y="816"/>
                  </a:lnTo>
                  <a:lnTo>
                    <a:pt x="1569" y="843"/>
                  </a:lnTo>
                  <a:lnTo>
                    <a:pt x="1566" y="870"/>
                  </a:lnTo>
                  <a:lnTo>
                    <a:pt x="1564" y="895"/>
                  </a:lnTo>
                  <a:lnTo>
                    <a:pt x="1560" y="921"/>
                  </a:lnTo>
                  <a:lnTo>
                    <a:pt x="1555" y="946"/>
                  </a:lnTo>
                  <a:lnTo>
                    <a:pt x="1551" y="972"/>
                  </a:lnTo>
                  <a:lnTo>
                    <a:pt x="1544" y="996"/>
                  </a:lnTo>
                  <a:lnTo>
                    <a:pt x="1537" y="1020"/>
                  </a:lnTo>
                  <a:lnTo>
                    <a:pt x="1530" y="1044"/>
                  </a:lnTo>
                  <a:lnTo>
                    <a:pt x="1522" y="1068"/>
                  </a:lnTo>
                  <a:lnTo>
                    <a:pt x="1513" y="1091"/>
                  </a:lnTo>
                  <a:lnTo>
                    <a:pt x="1503" y="1113"/>
                  </a:lnTo>
                  <a:lnTo>
                    <a:pt x="1492" y="1136"/>
                  </a:lnTo>
                  <a:lnTo>
                    <a:pt x="1481" y="1158"/>
                  </a:lnTo>
                  <a:lnTo>
                    <a:pt x="1468" y="1179"/>
                  </a:lnTo>
                  <a:lnTo>
                    <a:pt x="1456" y="1200"/>
                  </a:lnTo>
                  <a:lnTo>
                    <a:pt x="1442" y="1221"/>
                  </a:lnTo>
                  <a:lnTo>
                    <a:pt x="1427" y="1241"/>
                  </a:lnTo>
                  <a:lnTo>
                    <a:pt x="1413" y="1261"/>
                  </a:lnTo>
                  <a:lnTo>
                    <a:pt x="1396" y="1281"/>
                  </a:lnTo>
                  <a:lnTo>
                    <a:pt x="1379" y="1300"/>
                  </a:lnTo>
                  <a:lnTo>
                    <a:pt x="1363" y="1319"/>
                  </a:lnTo>
                  <a:lnTo>
                    <a:pt x="1344" y="1338"/>
                  </a:lnTo>
                  <a:lnTo>
                    <a:pt x="1325" y="1356"/>
                  </a:lnTo>
                  <a:lnTo>
                    <a:pt x="1305" y="1374"/>
                  </a:lnTo>
                  <a:lnTo>
                    <a:pt x="1285" y="1392"/>
                  </a:lnTo>
                  <a:lnTo>
                    <a:pt x="1264" y="1408"/>
                  </a:lnTo>
                  <a:lnTo>
                    <a:pt x="1241" y="1425"/>
                  </a:lnTo>
                  <a:lnTo>
                    <a:pt x="1219" y="1442"/>
                  </a:lnTo>
                  <a:lnTo>
                    <a:pt x="1219" y="1442"/>
                  </a:lnTo>
                  <a:lnTo>
                    <a:pt x="1198" y="1455"/>
                  </a:lnTo>
                  <a:lnTo>
                    <a:pt x="1177" y="1468"/>
                  </a:lnTo>
                  <a:lnTo>
                    <a:pt x="1156" y="1481"/>
                  </a:lnTo>
                  <a:lnTo>
                    <a:pt x="1134" y="1492"/>
                  </a:lnTo>
                  <a:lnTo>
                    <a:pt x="1112" y="1502"/>
                  </a:lnTo>
                  <a:lnTo>
                    <a:pt x="1090" y="1512"/>
                  </a:lnTo>
                  <a:lnTo>
                    <a:pt x="1068" y="1521"/>
                  </a:lnTo>
                  <a:lnTo>
                    <a:pt x="1044" y="1530"/>
                  </a:lnTo>
                  <a:lnTo>
                    <a:pt x="1022" y="1536"/>
                  </a:lnTo>
                  <a:lnTo>
                    <a:pt x="999" y="1543"/>
                  </a:lnTo>
                  <a:lnTo>
                    <a:pt x="974" y="1550"/>
                  </a:lnTo>
                  <a:lnTo>
                    <a:pt x="951" y="1555"/>
                  </a:lnTo>
                  <a:lnTo>
                    <a:pt x="926" y="1560"/>
                  </a:lnTo>
                  <a:lnTo>
                    <a:pt x="902" y="1563"/>
                  </a:lnTo>
                  <a:lnTo>
                    <a:pt x="877" y="1566"/>
                  </a:lnTo>
                  <a:lnTo>
                    <a:pt x="853" y="1569"/>
                  </a:lnTo>
                  <a:lnTo>
                    <a:pt x="853" y="1569"/>
                  </a:lnTo>
                  <a:lnTo>
                    <a:pt x="845" y="1570"/>
                  </a:lnTo>
                  <a:lnTo>
                    <a:pt x="838" y="1572"/>
                  </a:lnTo>
                  <a:lnTo>
                    <a:pt x="838" y="1572"/>
                  </a:lnTo>
                  <a:lnTo>
                    <a:pt x="735" y="1572"/>
                  </a:lnTo>
                  <a:lnTo>
                    <a:pt x="735" y="1572"/>
                  </a:lnTo>
                  <a:lnTo>
                    <a:pt x="720" y="1569"/>
                  </a:lnTo>
                  <a:lnTo>
                    <a:pt x="720" y="1569"/>
                  </a:lnTo>
                  <a:lnTo>
                    <a:pt x="671" y="1562"/>
                  </a:lnTo>
                  <a:lnTo>
                    <a:pt x="647" y="1559"/>
                  </a:lnTo>
                  <a:lnTo>
                    <a:pt x="623" y="1554"/>
                  </a:lnTo>
                  <a:lnTo>
                    <a:pt x="623" y="1554"/>
                  </a:lnTo>
                  <a:lnTo>
                    <a:pt x="594" y="1549"/>
                  </a:lnTo>
                  <a:lnTo>
                    <a:pt x="567" y="1541"/>
                  </a:lnTo>
                  <a:lnTo>
                    <a:pt x="539" y="1532"/>
                  </a:lnTo>
                  <a:lnTo>
                    <a:pt x="511" y="1523"/>
                  </a:lnTo>
                  <a:lnTo>
                    <a:pt x="484" y="1512"/>
                  </a:lnTo>
                  <a:lnTo>
                    <a:pt x="459" y="1501"/>
                  </a:lnTo>
                  <a:lnTo>
                    <a:pt x="432" y="1489"/>
                  </a:lnTo>
                  <a:lnTo>
                    <a:pt x="406" y="1474"/>
                  </a:lnTo>
                  <a:lnTo>
                    <a:pt x="382" y="1460"/>
                  </a:lnTo>
                  <a:lnTo>
                    <a:pt x="357" y="1445"/>
                  </a:lnTo>
                  <a:lnTo>
                    <a:pt x="334" y="1428"/>
                  </a:lnTo>
                  <a:lnTo>
                    <a:pt x="311" y="1412"/>
                  </a:lnTo>
                  <a:lnTo>
                    <a:pt x="287" y="1393"/>
                  </a:lnTo>
                  <a:lnTo>
                    <a:pt x="266" y="1375"/>
                  </a:lnTo>
                  <a:lnTo>
                    <a:pt x="245" y="1355"/>
                  </a:lnTo>
                  <a:lnTo>
                    <a:pt x="224" y="1335"/>
                  </a:lnTo>
                  <a:lnTo>
                    <a:pt x="204" y="1314"/>
                  </a:lnTo>
                  <a:lnTo>
                    <a:pt x="185" y="1291"/>
                  </a:lnTo>
                  <a:lnTo>
                    <a:pt x="167" y="1269"/>
                  </a:lnTo>
                  <a:lnTo>
                    <a:pt x="149" y="1247"/>
                  </a:lnTo>
                  <a:lnTo>
                    <a:pt x="132" y="1224"/>
                  </a:lnTo>
                  <a:lnTo>
                    <a:pt x="117" y="1199"/>
                  </a:lnTo>
                  <a:lnTo>
                    <a:pt x="102" y="1175"/>
                  </a:lnTo>
                  <a:lnTo>
                    <a:pt x="89" y="1149"/>
                  </a:lnTo>
                  <a:lnTo>
                    <a:pt x="76" y="1123"/>
                  </a:lnTo>
                  <a:lnTo>
                    <a:pt x="63" y="1097"/>
                  </a:lnTo>
                  <a:lnTo>
                    <a:pt x="52" y="1070"/>
                  </a:lnTo>
                  <a:lnTo>
                    <a:pt x="42" y="1043"/>
                  </a:lnTo>
                  <a:lnTo>
                    <a:pt x="33" y="1015"/>
                  </a:lnTo>
                  <a:lnTo>
                    <a:pt x="26" y="988"/>
                  </a:lnTo>
                  <a:lnTo>
                    <a:pt x="19" y="959"/>
                  </a:lnTo>
                  <a:lnTo>
                    <a:pt x="13" y="931"/>
                  </a:lnTo>
                  <a:lnTo>
                    <a:pt x="13" y="931"/>
                  </a:lnTo>
                  <a:lnTo>
                    <a:pt x="7" y="884"/>
                  </a:lnTo>
                  <a:lnTo>
                    <a:pt x="0" y="837"/>
                  </a:lnTo>
                  <a:lnTo>
                    <a:pt x="0" y="837"/>
                  </a:lnTo>
                  <a:lnTo>
                    <a:pt x="0" y="734"/>
                  </a:lnTo>
                  <a:lnTo>
                    <a:pt x="0" y="7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55563" y="2125663"/>
              <a:ext cx="508001" cy="508000"/>
            </a:xfrm>
            <a:custGeom>
              <a:avLst/>
              <a:gdLst>
                <a:gd name="T0" fmla="*/ 959 w 959"/>
                <a:gd name="T1" fmla="*/ 217 h 959"/>
                <a:gd name="T2" fmla="*/ 947 w 959"/>
                <a:gd name="T3" fmla="*/ 227 h 959"/>
                <a:gd name="T4" fmla="*/ 818 w 959"/>
                <a:gd name="T5" fmla="*/ 361 h 959"/>
                <a:gd name="T6" fmla="*/ 811 w 959"/>
                <a:gd name="T7" fmla="*/ 366 h 959"/>
                <a:gd name="T8" fmla="*/ 796 w 959"/>
                <a:gd name="T9" fmla="*/ 373 h 959"/>
                <a:gd name="T10" fmla="*/ 788 w 959"/>
                <a:gd name="T11" fmla="*/ 374 h 959"/>
                <a:gd name="T12" fmla="*/ 654 w 959"/>
                <a:gd name="T13" fmla="*/ 374 h 959"/>
                <a:gd name="T14" fmla="*/ 645 w 959"/>
                <a:gd name="T15" fmla="*/ 374 h 959"/>
                <a:gd name="T16" fmla="*/ 632 w 959"/>
                <a:gd name="T17" fmla="*/ 381 h 959"/>
                <a:gd name="T18" fmla="*/ 625 w 959"/>
                <a:gd name="T19" fmla="*/ 386 h 959"/>
                <a:gd name="T20" fmla="*/ 67 w 959"/>
                <a:gd name="T21" fmla="*/ 940 h 959"/>
                <a:gd name="T22" fmla="*/ 55 w 959"/>
                <a:gd name="T23" fmla="*/ 951 h 959"/>
                <a:gd name="T24" fmla="*/ 49 w 959"/>
                <a:gd name="T25" fmla="*/ 954 h 959"/>
                <a:gd name="T26" fmla="*/ 38 w 959"/>
                <a:gd name="T27" fmla="*/ 959 h 959"/>
                <a:gd name="T28" fmla="*/ 27 w 959"/>
                <a:gd name="T29" fmla="*/ 957 h 959"/>
                <a:gd name="T30" fmla="*/ 16 w 959"/>
                <a:gd name="T31" fmla="*/ 952 h 959"/>
                <a:gd name="T32" fmla="*/ 12 w 959"/>
                <a:gd name="T33" fmla="*/ 947 h 959"/>
                <a:gd name="T34" fmla="*/ 4 w 959"/>
                <a:gd name="T35" fmla="*/ 937 h 959"/>
                <a:gd name="T36" fmla="*/ 0 w 959"/>
                <a:gd name="T37" fmla="*/ 926 h 959"/>
                <a:gd name="T38" fmla="*/ 2 w 959"/>
                <a:gd name="T39" fmla="*/ 914 h 959"/>
                <a:gd name="T40" fmla="*/ 8 w 959"/>
                <a:gd name="T41" fmla="*/ 904 h 959"/>
                <a:gd name="T42" fmla="*/ 14 w 959"/>
                <a:gd name="T43" fmla="*/ 896 h 959"/>
                <a:gd name="T44" fmla="*/ 21 w 959"/>
                <a:gd name="T45" fmla="*/ 891 h 959"/>
                <a:gd name="T46" fmla="*/ 579 w 959"/>
                <a:gd name="T47" fmla="*/ 335 h 959"/>
                <a:gd name="T48" fmla="*/ 589 w 959"/>
                <a:gd name="T49" fmla="*/ 321 h 959"/>
                <a:gd name="T50" fmla="*/ 593 w 959"/>
                <a:gd name="T51" fmla="*/ 303 h 959"/>
                <a:gd name="T52" fmla="*/ 592 w 959"/>
                <a:gd name="T53" fmla="*/ 237 h 959"/>
                <a:gd name="T54" fmla="*/ 593 w 959"/>
                <a:gd name="T55" fmla="*/ 171 h 959"/>
                <a:gd name="T56" fmla="*/ 596 w 959"/>
                <a:gd name="T57" fmla="*/ 157 h 959"/>
                <a:gd name="T58" fmla="*/ 604 w 959"/>
                <a:gd name="T59" fmla="*/ 144 h 959"/>
                <a:gd name="T60" fmla="*/ 667 w 959"/>
                <a:gd name="T61" fmla="*/ 78 h 959"/>
                <a:gd name="T62" fmla="*/ 732 w 959"/>
                <a:gd name="T63" fmla="*/ 12 h 959"/>
                <a:gd name="T64" fmla="*/ 742 w 959"/>
                <a:gd name="T65" fmla="*/ 0 h 959"/>
                <a:gd name="T66" fmla="*/ 759 w 959"/>
                <a:gd name="T67" fmla="*/ 0 h 959"/>
                <a:gd name="T68" fmla="*/ 762 w 959"/>
                <a:gd name="T69" fmla="*/ 12 h 959"/>
                <a:gd name="T70" fmla="*/ 765 w 959"/>
                <a:gd name="T71" fmla="*/ 24 h 959"/>
                <a:gd name="T72" fmla="*/ 765 w 959"/>
                <a:gd name="T73" fmla="*/ 50 h 959"/>
                <a:gd name="T74" fmla="*/ 765 w 959"/>
                <a:gd name="T75" fmla="*/ 75 h 959"/>
                <a:gd name="T76" fmla="*/ 765 w 959"/>
                <a:gd name="T77" fmla="*/ 141 h 959"/>
                <a:gd name="T78" fmla="*/ 786 w 959"/>
                <a:gd name="T79" fmla="*/ 130 h 959"/>
                <a:gd name="T80" fmla="*/ 801 w 959"/>
                <a:gd name="T81" fmla="*/ 125 h 959"/>
                <a:gd name="T82" fmla="*/ 813 w 959"/>
                <a:gd name="T83" fmla="*/ 127 h 959"/>
                <a:gd name="T84" fmla="*/ 824 w 959"/>
                <a:gd name="T85" fmla="*/ 135 h 959"/>
                <a:gd name="T86" fmla="*/ 830 w 959"/>
                <a:gd name="T87" fmla="*/ 141 h 959"/>
                <a:gd name="T88" fmla="*/ 834 w 959"/>
                <a:gd name="T89" fmla="*/ 153 h 959"/>
                <a:gd name="T90" fmla="*/ 833 w 959"/>
                <a:gd name="T91" fmla="*/ 166 h 959"/>
                <a:gd name="T92" fmla="*/ 824 w 959"/>
                <a:gd name="T93" fmla="*/ 183 h 959"/>
                <a:gd name="T94" fmla="*/ 818 w 959"/>
                <a:gd name="T95" fmla="*/ 193 h 959"/>
                <a:gd name="T96" fmla="*/ 834 w 959"/>
                <a:gd name="T97" fmla="*/ 194 h 959"/>
                <a:gd name="T98" fmla="*/ 933 w 959"/>
                <a:gd name="T99" fmla="*/ 194 h 959"/>
                <a:gd name="T100" fmla="*/ 940 w 959"/>
                <a:gd name="T101" fmla="*/ 195 h 959"/>
                <a:gd name="T102" fmla="*/ 959 w 959"/>
                <a:gd name="T103" fmla="*/ 204 h 959"/>
                <a:gd name="T104" fmla="*/ 959 w 959"/>
                <a:gd name="T105" fmla="*/ 217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9" h="959">
                  <a:moveTo>
                    <a:pt x="959" y="217"/>
                  </a:moveTo>
                  <a:lnTo>
                    <a:pt x="959" y="217"/>
                  </a:lnTo>
                  <a:lnTo>
                    <a:pt x="952" y="222"/>
                  </a:lnTo>
                  <a:lnTo>
                    <a:pt x="947" y="227"/>
                  </a:lnTo>
                  <a:lnTo>
                    <a:pt x="947" y="227"/>
                  </a:lnTo>
                  <a:lnTo>
                    <a:pt x="818" y="361"/>
                  </a:lnTo>
                  <a:lnTo>
                    <a:pt x="818" y="361"/>
                  </a:lnTo>
                  <a:lnTo>
                    <a:pt x="811" y="366"/>
                  </a:lnTo>
                  <a:lnTo>
                    <a:pt x="804" y="371"/>
                  </a:lnTo>
                  <a:lnTo>
                    <a:pt x="796" y="373"/>
                  </a:lnTo>
                  <a:lnTo>
                    <a:pt x="788" y="374"/>
                  </a:lnTo>
                  <a:lnTo>
                    <a:pt x="788" y="374"/>
                  </a:lnTo>
                  <a:lnTo>
                    <a:pt x="721" y="374"/>
                  </a:lnTo>
                  <a:lnTo>
                    <a:pt x="654" y="374"/>
                  </a:lnTo>
                  <a:lnTo>
                    <a:pt x="654" y="374"/>
                  </a:lnTo>
                  <a:lnTo>
                    <a:pt x="645" y="374"/>
                  </a:lnTo>
                  <a:lnTo>
                    <a:pt x="638" y="376"/>
                  </a:lnTo>
                  <a:lnTo>
                    <a:pt x="632" y="381"/>
                  </a:lnTo>
                  <a:lnTo>
                    <a:pt x="625" y="386"/>
                  </a:lnTo>
                  <a:lnTo>
                    <a:pt x="625" y="386"/>
                  </a:lnTo>
                  <a:lnTo>
                    <a:pt x="67" y="940"/>
                  </a:lnTo>
                  <a:lnTo>
                    <a:pt x="67" y="940"/>
                  </a:lnTo>
                  <a:lnTo>
                    <a:pt x="62" y="946"/>
                  </a:lnTo>
                  <a:lnTo>
                    <a:pt x="55" y="951"/>
                  </a:lnTo>
                  <a:lnTo>
                    <a:pt x="55" y="951"/>
                  </a:lnTo>
                  <a:lnTo>
                    <a:pt x="49" y="954"/>
                  </a:lnTo>
                  <a:lnTo>
                    <a:pt x="44" y="956"/>
                  </a:lnTo>
                  <a:lnTo>
                    <a:pt x="38" y="959"/>
                  </a:lnTo>
                  <a:lnTo>
                    <a:pt x="33" y="959"/>
                  </a:lnTo>
                  <a:lnTo>
                    <a:pt x="27" y="957"/>
                  </a:lnTo>
                  <a:lnTo>
                    <a:pt x="22" y="955"/>
                  </a:lnTo>
                  <a:lnTo>
                    <a:pt x="16" y="952"/>
                  </a:lnTo>
                  <a:lnTo>
                    <a:pt x="12" y="947"/>
                  </a:lnTo>
                  <a:lnTo>
                    <a:pt x="12" y="947"/>
                  </a:lnTo>
                  <a:lnTo>
                    <a:pt x="7" y="942"/>
                  </a:lnTo>
                  <a:lnTo>
                    <a:pt x="4" y="937"/>
                  </a:lnTo>
                  <a:lnTo>
                    <a:pt x="2" y="932"/>
                  </a:lnTo>
                  <a:lnTo>
                    <a:pt x="0" y="926"/>
                  </a:lnTo>
                  <a:lnTo>
                    <a:pt x="0" y="920"/>
                  </a:lnTo>
                  <a:lnTo>
                    <a:pt x="2" y="914"/>
                  </a:lnTo>
                  <a:lnTo>
                    <a:pt x="4" y="908"/>
                  </a:lnTo>
                  <a:lnTo>
                    <a:pt x="8" y="904"/>
                  </a:lnTo>
                  <a:lnTo>
                    <a:pt x="8" y="904"/>
                  </a:lnTo>
                  <a:lnTo>
                    <a:pt x="14" y="896"/>
                  </a:lnTo>
                  <a:lnTo>
                    <a:pt x="21" y="891"/>
                  </a:lnTo>
                  <a:lnTo>
                    <a:pt x="21" y="891"/>
                  </a:lnTo>
                  <a:lnTo>
                    <a:pt x="579" y="335"/>
                  </a:lnTo>
                  <a:lnTo>
                    <a:pt x="579" y="335"/>
                  </a:lnTo>
                  <a:lnTo>
                    <a:pt x="585" y="327"/>
                  </a:lnTo>
                  <a:lnTo>
                    <a:pt x="589" y="321"/>
                  </a:lnTo>
                  <a:lnTo>
                    <a:pt x="592" y="312"/>
                  </a:lnTo>
                  <a:lnTo>
                    <a:pt x="593" y="303"/>
                  </a:lnTo>
                  <a:lnTo>
                    <a:pt x="593" y="303"/>
                  </a:lnTo>
                  <a:lnTo>
                    <a:pt x="592" y="237"/>
                  </a:lnTo>
                  <a:lnTo>
                    <a:pt x="593" y="171"/>
                  </a:lnTo>
                  <a:lnTo>
                    <a:pt x="593" y="171"/>
                  </a:lnTo>
                  <a:lnTo>
                    <a:pt x="594" y="164"/>
                  </a:lnTo>
                  <a:lnTo>
                    <a:pt x="596" y="157"/>
                  </a:lnTo>
                  <a:lnTo>
                    <a:pt x="599" y="149"/>
                  </a:lnTo>
                  <a:lnTo>
                    <a:pt x="604" y="144"/>
                  </a:lnTo>
                  <a:lnTo>
                    <a:pt x="604" y="144"/>
                  </a:lnTo>
                  <a:lnTo>
                    <a:pt x="667" y="78"/>
                  </a:lnTo>
                  <a:lnTo>
                    <a:pt x="732" y="12"/>
                  </a:lnTo>
                  <a:lnTo>
                    <a:pt x="732" y="12"/>
                  </a:lnTo>
                  <a:lnTo>
                    <a:pt x="737" y="7"/>
                  </a:lnTo>
                  <a:lnTo>
                    <a:pt x="742" y="0"/>
                  </a:lnTo>
                  <a:lnTo>
                    <a:pt x="742" y="0"/>
                  </a:lnTo>
                  <a:lnTo>
                    <a:pt x="759" y="0"/>
                  </a:lnTo>
                  <a:lnTo>
                    <a:pt x="759" y="0"/>
                  </a:lnTo>
                  <a:lnTo>
                    <a:pt x="762" y="12"/>
                  </a:lnTo>
                  <a:lnTo>
                    <a:pt x="764" y="19"/>
                  </a:lnTo>
                  <a:lnTo>
                    <a:pt x="765" y="24"/>
                  </a:lnTo>
                  <a:lnTo>
                    <a:pt x="765" y="24"/>
                  </a:lnTo>
                  <a:lnTo>
                    <a:pt x="765" y="50"/>
                  </a:lnTo>
                  <a:lnTo>
                    <a:pt x="765" y="75"/>
                  </a:lnTo>
                  <a:lnTo>
                    <a:pt x="765" y="75"/>
                  </a:lnTo>
                  <a:lnTo>
                    <a:pt x="765" y="141"/>
                  </a:lnTo>
                  <a:lnTo>
                    <a:pt x="765" y="141"/>
                  </a:lnTo>
                  <a:lnTo>
                    <a:pt x="776" y="135"/>
                  </a:lnTo>
                  <a:lnTo>
                    <a:pt x="786" y="130"/>
                  </a:lnTo>
                  <a:lnTo>
                    <a:pt x="794" y="127"/>
                  </a:lnTo>
                  <a:lnTo>
                    <a:pt x="801" y="125"/>
                  </a:lnTo>
                  <a:lnTo>
                    <a:pt x="808" y="125"/>
                  </a:lnTo>
                  <a:lnTo>
                    <a:pt x="813" y="127"/>
                  </a:lnTo>
                  <a:lnTo>
                    <a:pt x="819" y="130"/>
                  </a:lnTo>
                  <a:lnTo>
                    <a:pt x="824" y="135"/>
                  </a:lnTo>
                  <a:lnTo>
                    <a:pt x="824" y="135"/>
                  </a:lnTo>
                  <a:lnTo>
                    <a:pt x="830" y="141"/>
                  </a:lnTo>
                  <a:lnTo>
                    <a:pt x="833" y="147"/>
                  </a:lnTo>
                  <a:lnTo>
                    <a:pt x="834" y="153"/>
                  </a:lnTo>
                  <a:lnTo>
                    <a:pt x="834" y="158"/>
                  </a:lnTo>
                  <a:lnTo>
                    <a:pt x="833" y="166"/>
                  </a:lnTo>
                  <a:lnTo>
                    <a:pt x="830" y="174"/>
                  </a:lnTo>
                  <a:lnTo>
                    <a:pt x="824" y="183"/>
                  </a:lnTo>
                  <a:lnTo>
                    <a:pt x="818" y="193"/>
                  </a:lnTo>
                  <a:lnTo>
                    <a:pt x="818" y="193"/>
                  </a:lnTo>
                  <a:lnTo>
                    <a:pt x="834" y="194"/>
                  </a:lnTo>
                  <a:lnTo>
                    <a:pt x="834" y="194"/>
                  </a:lnTo>
                  <a:lnTo>
                    <a:pt x="884" y="194"/>
                  </a:lnTo>
                  <a:lnTo>
                    <a:pt x="933" y="194"/>
                  </a:lnTo>
                  <a:lnTo>
                    <a:pt x="933" y="194"/>
                  </a:lnTo>
                  <a:lnTo>
                    <a:pt x="940" y="195"/>
                  </a:lnTo>
                  <a:lnTo>
                    <a:pt x="947" y="198"/>
                  </a:lnTo>
                  <a:lnTo>
                    <a:pt x="959" y="204"/>
                  </a:lnTo>
                  <a:lnTo>
                    <a:pt x="959" y="204"/>
                  </a:lnTo>
                  <a:lnTo>
                    <a:pt x="959" y="217"/>
                  </a:lnTo>
                  <a:lnTo>
                    <a:pt x="959"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p:cNvSpPr>
            <p:nvPr/>
          </p:nvSpPr>
          <p:spPr bwMode="auto">
            <a:xfrm>
              <a:off x="-293688" y="2357438"/>
              <a:ext cx="514351" cy="512763"/>
            </a:xfrm>
            <a:custGeom>
              <a:avLst/>
              <a:gdLst>
                <a:gd name="T0" fmla="*/ 640 w 970"/>
                <a:gd name="T1" fmla="*/ 200 h 969"/>
                <a:gd name="T2" fmla="*/ 561 w 970"/>
                <a:gd name="T3" fmla="*/ 170 h 969"/>
                <a:gd name="T4" fmla="*/ 475 w 970"/>
                <a:gd name="T5" fmla="*/ 161 h 969"/>
                <a:gd name="T6" fmla="*/ 394 w 970"/>
                <a:gd name="T7" fmla="*/ 174 h 969"/>
                <a:gd name="T8" fmla="*/ 297 w 970"/>
                <a:gd name="T9" fmla="*/ 221 h 969"/>
                <a:gd name="T10" fmla="*/ 220 w 970"/>
                <a:gd name="T11" fmla="*/ 298 h 969"/>
                <a:gd name="T12" fmla="*/ 173 w 970"/>
                <a:gd name="T13" fmla="*/ 396 h 969"/>
                <a:gd name="T14" fmla="*/ 162 w 970"/>
                <a:gd name="T15" fmla="*/ 456 h 969"/>
                <a:gd name="T16" fmla="*/ 163 w 970"/>
                <a:gd name="T17" fmla="*/ 520 h 969"/>
                <a:gd name="T18" fmla="*/ 175 w 970"/>
                <a:gd name="T19" fmla="*/ 581 h 969"/>
                <a:gd name="T20" fmla="*/ 199 w 970"/>
                <a:gd name="T21" fmla="*/ 638 h 969"/>
                <a:gd name="T22" fmla="*/ 232 w 970"/>
                <a:gd name="T23" fmla="*/ 688 h 969"/>
                <a:gd name="T24" fmla="*/ 275 w 970"/>
                <a:gd name="T25" fmla="*/ 731 h 969"/>
                <a:gd name="T26" fmla="*/ 326 w 970"/>
                <a:gd name="T27" fmla="*/ 767 h 969"/>
                <a:gd name="T28" fmla="*/ 385 w 970"/>
                <a:gd name="T29" fmla="*/ 792 h 969"/>
                <a:gd name="T30" fmla="*/ 434 w 970"/>
                <a:gd name="T31" fmla="*/ 805 h 969"/>
                <a:gd name="T32" fmla="*/ 501 w 970"/>
                <a:gd name="T33" fmla="*/ 809 h 969"/>
                <a:gd name="T34" fmla="*/ 566 w 970"/>
                <a:gd name="T35" fmla="*/ 799 h 969"/>
                <a:gd name="T36" fmla="*/ 627 w 970"/>
                <a:gd name="T37" fmla="*/ 776 h 969"/>
                <a:gd name="T38" fmla="*/ 682 w 970"/>
                <a:gd name="T39" fmla="*/ 742 h 969"/>
                <a:gd name="T40" fmla="*/ 730 w 970"/>
                <a:gd name="T41" fmla="*/ 697 h 969"/>
                <a:gd name="T42" fmla="*/ 768 w 970"/>
                <a:gd name="T43" fmla="*/ 643 h 969"/>
                <a:gd name="T44" fmla="*/ 794 w 970"/>
                <a:gd name="T45" fmla="*/ 582 h 969"/>
                <a:gd name="T46" fmla="*/ 806 w 970"/>
                <a:gd name="T47" fmla="*/ 532 h 969"/>
                <a:gd name="T48" fmla="*/ 806 w 970"/>
                <a:gd name="T49" fmla="*/ 434 h 969"/>
                <a:gd name="T50" fmla="*/ 776 w 970"/>
                <a:gd name="T51" fmla="*/ 341 h 969"/>
                <a:gd name="T52" fmla="*/ 772 w 970"/>
                <a:gd name="T53" fmla="*/ 327 h 969"/>
                <a:gd name="T54" fmla="*/ 832 w 970"/>
                <a:gd name="T55" fmla="*/ 265 h 969"/>
                <a:gd name="T56" fmla="*/ 905 w 970"/>
                <a:gd name="T57" fmla="*/ 243 h 969"/>
                <a:gd name="T58" fmla="*/ 938 w 970"/>
                <a:gd name="T59" fmla="*/ 312 h 969"/>
                <a:gd name="T60" fmla="*/ 960 w 970"/>
                <a:gd name="T61" fmla="*/ 388 h 969"/>
                <a:gd name="T62" fmla="*/ 969 w 970"/>
                <a:gd name="T63" fmla="*/ 469 h 969"/>
                <a:gd name="T64" fmla="*/ 965 w 970"/>
                <a:gd name="T65" fmla="*/ 554 h 969"/>
                <a:gd name="T66" fmla="*/ 946 w 970"/>
                <a:gd name="T67" fmla="*/ 638 h 969"/>
                <a:gd name="T68" fmla="*/ 910 w 970"/>
                <a:gd name="T69" fmla="*/ 719 h 969"/>
                <a:gd name="T70" fmla="*/ 857 w 970"/>
                <a:gd name="T71" fmla="*/ 796 h 969"/>
                <a:gd name="T72" fmla="*/ 806 w 970"/>
                <a:gd name="T73" fmla="*/ 848 h 969"/>
                <a:gd name="T74" fmla="*/ 729 w 970"/>
                <a:gd name="T75" fmla="*/ 904 h 969"/>
                <a:gd name="T76" fmla="*/ 645 w 970"/>
                <a:gd name="T77" fmla="*/ 943 h 969"/>
                <a:gd name="T78" fmla="*/ 556 w 970"/>
                <a:gd name="T79" fmla="*/ 964 h 969"/>
                <a:gd name="T80" fmla="*/ 465 w 970"/>
                <a:gd name="T81" fmla="*/ 969 h 969"/>
                <a:gd name="T82" fmla="*/ 375 w 970"/>
                <a:gd name="T83" fmla="*/ 957 h 969"/>
                <a:gd name="T84" fmla="*/ 287 w 970"/>
                <a:gd name="T85" fmla="*/ 928 h 969"/>
                <a:gd name="T86" fmla="*/ 207 w 970"/>
                <a:gd name="T87" fmla="*/ 882 h 969"/>
                <a:gd name="T88" fmla="*/ 152 w 970"/>
                <a:gd name="T89" fmla="*/ 837 h 969"/>
                <a:gd name="T90" fmla="*/ 88 w 970"/>
                <a:gd name="T91" fmla="*/ 762 h 969"/>
                <a:gd name="T92" fmla="*/ 42 w 970"/>
                <a:gd name="T93" fmla="*/ 679 h 969"/>
                <a:gd name="T94" fmla="*/ 12 w 970"/>
                <a:gd name="T95" fmla="*/ 591 h 969"/>
                <a:gd name="T96" fmla="*/ 1 w 970"/>
                <a:gd name="T97" fmla="*/ 499 h 969"/>
                <a:gd name="T98" fmla="*/ 6 w 970"/>
                <a:gd name="T99" fmla="*/ 407 h 969"/>
                <a:gd name="T100" fmla="*/ 29 w 970"/>
                <a:gd name="T101" fmla="*/ 318 h 969"/>
                <a:gd name="T102" fmla="*/ 70 w 970"/>
                <a:gd name="T103" fmla="*/ 233 h 969"/>
                <a:gd name="T104" fmla="*/ 129 w 970"/>
                <a:gd name="T105" fmla="*/ 157 h 969"/>
                <a:gd name="T106" fmla="*/ 182 w 970"/>
                <a:gd name="T107" fmla="*/ 107 h 969"/>
                <a:gd name="T108" fmla="*/ 260 w 970"/>
                <a:gd name="T109" fmla="*/ 55 h 969"/>
                <a:gd name="T110" fmla="*/ 342 w 970"/>
                <a:gd name="T111" fmla="*/ 21 h 969"/>
                <a:gd name="T112" fmla="*/ 427 w 970"/>
                <a:gd name="T113" fmla="*/ 3 h 969"/>
                <a:gd name="T114" fmla="*/ 512 w 970"/>
                <a:gd name="T115" fmla="*/ 1 h 969"/>
                <a:gd name="T116" fmla="*/ 593 w 970"/>
                <a:gd name="T117" fmla="*/ 12 h 969"/>
                <a:gd name="T118" fmla="*/ 671 w 970"/>
                <a:gd name="T119" fmla="*/ 36 h 969"/>
                <a:gd name="T120" fmla="*/ 740 w 970"/>
                <a:gd name="T121" fmla="*/ 7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70" h="969">
                  <a:moveTo>
                    <a:pt x="756" y="84"/>
                  </a:moveTo>
                  <a:lnTo>
                    <a:pt x="756" y="84"/>
                  </a:lnTo>
                  <a:lnTo>
                    <a:pt x="640" y="200"/>
                  </a:lnTo>
                  <a:lnTo>
                    <a:pt x="640" y="200"/>
                  </a:lnTo>
                  <a:lnTo>
                    <a:pt x="621" y="190"/>
                  </a:lnTo>
                  <a:lnTo>
                    <a:pt x="601" y="182"/>
                  </a:lnTo>
                  <a:lnTo>
                    <a:pt x="581" y="176"/>
                  </a:lnTo>
                  <a:lnTo>
                    <a:pt x="561" y="170"/>
                  </a:lnTo>
                  <a:lnTo>
                    <a:pt x="540" y="166"/>
                  </a:lnTo>
                  <a:lnTo>
                    <a:pt x="518" y="163"/>
                  </a:lnTo>
                  <a:lnTo>
                    <a:pt x="497" y="161"/>
                  </a:lnTo>
                  <a:lnTo>
                    <a:pt x="475" y="161"/>
                  </a:lnTo>
                  <a:lnTo>
                    <a:pt x="475" y="161"/>
                  </a:lnTo>
                  <a:lnTo>
                    <a:pt x="447" y="163"/>
                  </a:lnTo>
                  <a:lnTo>
                    <a:pt x="420" y="168"/>
                  </a:lnTo>
                  <a:lnTo>
                    <a:pt x="394" y="174"/>
                  </a:lnTo>
                  <a:lnTo>
                    <a:pt x="368" y="182"/>
                  </a:lnTo>
                  <a:lnTo>
                    <a:pt x="342" y="193"/>
                  </a:lnTo>
                  <a:lnTo>
                    <a:pt x="319" y="207"/>
                  </a:lnTo>
                  <a:lnTo>
                    <a:pt x="297" y="221"/>
                  </a:lnTo>
                  <a:lnTo>
                    <a:pt x="275" y="238"/>
                  </a:lnTo>
                  <a:lnTo>
                    <a:pt x="255" y="257"/>
                  </a:lnTo>
                  <a:lnTo>
                    <a:pt x="237" y="277"/>
                  </a:lnTo>
                  <a:lnTo>
                    <a:pt x="220" y="298"/>
                  </a:lnTo>
                  <a:lnTo>
                    <a:pt x="206" y="320"/>
                  </a:lnTo>
                  <a:lnTo>
                    <a:pt x="192" y="345"/>
                  </a:lnTo>
                  <a:lnTo>
                    <a:pt x="181" y="370"/>
                  </a:lnTo>
                  <a:lnTo>
                    <a:pt x="173" y="396"/>
                  </a:lnTo>
                  <a:lnTo>
                    <a:pt x="167" y="423"/>
                  </a:lnTo>
                  <a:lnTo>
                    <a:pt x="167" y="423"/>
                  </a:lnTo>
                  <a:lnTo>
                    <a:pt x="164" y="439"/>
                  </a:lnTo>
                  <a:lnTo>
                    <a:pt x="162" y="456"/>
                  </a:lnTo>
                  <a:lnTo>
                    <a:pt x="161" y="472"/>
                  </a:lnTo>
                  <a:lnTo>
                    <a:pt x="161" y="488"/>
                  </a:lnTo>
                  <a:lnTo>
                    <a:pt x="162" y="504"/>
                  </a:lnTo>
                  <a:lnTo>
                    <a:pt x="163" y="520"/>
                  </a:lnTo>
                  <a:lnTo>
                    <a:pt x="165" y="535"/>
                  </a:lnTo>
                  <a:lnTo>
                    <a:pt x="168" y="551"/>
                  </a:lnTo>
                  <a:lnTo>
                    <a:pt x="171" y="566"/>
                  </a:lnTo>
                  <a:lnTo>
                    <a:pt x="175" y="581"/>
                  </a:lnTo>
                  <a:lnTo>
                    <a:pt x="180" y="595"/>
                  </a:lnTo>
                  <a:lnTo>
                    <a:pt x="186" y="610"/>
                  </a:lnTo>
                  <a:lnTo>
                    <a:pt x="192" y="623"/>
                  </a:lnTo>
                  <a:lnTo>
                    <a:pt x="199" y="638"/>
                  </a:lnTo>
                  <a:lnTo>
                    <a:pt x="207" y="650"/>
                  </a:lnTo>
                  <a:lnTo>
                    <a:pt x="214" y="663"/>
                  </a:lnTo>
                  <a:lnTo>
                    <a:pt x="223" y="675"/>
                  </a:lnTo>
                  <a:lnTo>
                    <a:pt x="232" y="688"/>
                  </a:lnTo>
                  <a:lnTo>
                    <a:pt x="242" y="699"/>
                  </a:lnTo>
                  <a:lnTo>
                    <a:pt x="252" y="711"/>
                  </a:lnTo>
                  <a:lnTo>
                    <a:pt x="263" y="721"/>
                  </a:lnTo>
                  <a:lnTo>
                    <a:pt x="275" y="731"/>
                  </a:lnTo>
                  <a:lnTo>
                    <a:pt x="287" y="741"/>
                  </a:lnTo>
                  <a:lnTo>
                    <a:pt x="299" y="750"/>
                  </a:lnTo>
                  <a:lnTo>
                    <a:pt x="312" y="759"/>
                  </a:lnTo>
                  <a:lnTo>
                    <a:pt x="326" y="767"/>
                  </a:lnTo>
                  <a:lnTo>
                    <a:pt x="340" y="774"/>
                  </a:lnTo>
                  <a:lnTo>
                    <a:pt x="355" y="781"/>
                  </a:lnTo>
                  <a:lnTo>
                    <a:pt x="369" y="787"/>
                  </a:lnTo>
                  <a:lnTo>
                    <a:pt x="385" y="792"/>
                  </a:lnTo>
                  <a:lnTo>
                    <a:pt x="400" y="797"/>
                  </a:lnTo>
                  <a:lnTo>
                    <a:pt x="417" y="801"/>
                  </a:lnTo>
                  <a:lnTo>
                    <a:pt x="417" y="801"/>
                  </a:lnTo>
                  <a:lnTo>
                    <a:pt x="434" y="805"/>
                  </a:lnTo>
                  <a:lnTo>
                    <a:pt x="450" y="807"/>
                  </a:lnTo>
                  <a:lnTo>
                    <a:pt x="467" y="809"/>
                  </a:lnTo>
                  <a:lnTo>
                    <a:pt x="484" y="809"/>
                  </a:lnTo>
                  <a:lnTo>
                    <a:pt x="501" y="809"/>
                  </a:lnTo>
                  <a:lnTo>
                    <a:pt x="517" y="808"/>
                  </a:lnTo>
                  <a:lnTo>
                    <a:pt x="534" y="806"/>
                  </a:lnTo>
                  <a:lnTo>
                    <a:pt x="550" y="802"/>
                  </a:lnTo>
                  <a:lnTo>
                    <a:pt x="566" y="799"/>
                  </a:lnTo>
                  <a:lnTo>
                    <a:pt x="582" y="795"/>
                  </a:lnTo>
                  <a:lnTo>
                    <a:pt x="597" y="789"/>
                  </a:lnTo>
                  <a:lnTo>
                    <a:pt x="612" y="783"/>
                  </a:lnTo>
                  <a:lnTo>
                    <a:pt x="627" y="776"/>
                  </a:lnTo>
                  <a:lnTo>
                    <a:pt x="642" y="769"/>
                  </a:lnTo>
                  <a:lnTo>
                    <a:pt x="655" y="760"/>
                  </a:lnTo>
                  <a:lnTo>
                    <a:pt x="669" y="751"/>
                  </a:lnTo>
                  <a:lnTo>
                    <a:pt x="682" y="742"/>
                  </a:lnTo>
                  <a:lnTo>
                    <a:pt x="695" y="731"/>
                  </a:lnTo>
                  <a:lnTo>
                    <a:pt x="708" y="721"/>
                  </a:lnTo>
                  <a:lnTo>
                    <a:pt x="719" y="709"/>
                  </a:lnTo>
                  <a:lnTo>
                    <a:pt x="730" y="697"/>
                  </a:lnTo>
                  <a:lnTo>
                    <a:pt x="740" y="684"/>
                  </a:lnTo>
                  <a:lnTo>
                    <a:pt x="750" y="671"/>
                  </a:lnTo>
                  <a:lnTo>
                    <a:pt x="759" y="658"/>
                  </a:lnTo>
                  <a:lnTo>
                    <a:pt x="768" y="643"/>
                  </a:lnTo>
                  <a:lnTo>
                    <a:pt x="776" y="629"/>
                  </a:lnTo>
                  <a:lnTo>
                    <a:pt x="782" y="614"/>
                  </a:lnTo>
                  <a:lnTo>
                    <a:pt x="789" y="599"/>
                  </a:lnTo>
                  <a:lnTo>
                    <a:pt x="794" y="582"/>
                  </a:lnTo>
                  <a:lnTo>
                    <a:pt x="799" y="566"/>
                  </a:lnTo>
                  <a:lnTo>
                    <a:pt x="802" y="550"/>
                  </a:lnTo>
                  <a:lnTo>
                    <a:pt x="806" y="532"/>
                  </a:lnTo>
                  <a:lnTo>
                    <a:pt x="806" y="532"/>
                  </a:lnTo>
                  <a:lnTo>
                    <a:pt x="808" y="507"/>
                  </a:lnTo>
                  <a:lnTo>
                    <a:pt x="809" y="483"/>
                  </a:lnTo>
                  <a:lnTo>
                    <a:pt x="808" y="458"/>
                  </a:lnTo>
                  <a:lnTo>
                    <a:pt x="806" y="434"/>
                  </a:lnTo>
                  <a:lnTo>
                    <a:pt x="801" y="410"/>
                  </a:lnTo>
                  <a:lnTo>
                    <a:pt x="794" y="387"/>
                  </a:lnTo>
                  <a:lnTo>
                    <a:pt x="786" y="364"/>
                  </a:lnTo>
                  <a:lnTo>
                    <a:pt x="776" y="341"/>
                  </a:lnTo>
                  <a:lnTo>
                    <a:pt x="776" y="341"/>
                  </a:lnTo>
                  <a:lnTo>
                    <a:pt x="772" y="334"/>
                  </a:lnTo>
                  <a:lnTo>
                    <a:pt x="772" y="330"/>
                  </a:lnTo>
                  <a:lnTo>
                    <a:pt x="772" y="327"/>
                  </a:lnTo>
                  <a:lnTo>
                    <a:pt x="774" y="321"/>
                  </a:lnTo>
                  <a:lnTo>
                    <a:pt x="780" y="316"/>
                  </a:lnTo>
                  <a:lnTo>
                    <a:pt x="780" y="316"/>
                  </a:lnTo>
                  <a:lnTo>
                    <a:pt x="832" y="265"/>
                  </a:lnTo>
                  <a:lnTo>
                    <a:pt x="884" y="212"/>
                  </a:lnTo>
                  <a:lnTo>
                    <a:pt x="884" y="212"/>
                  </a:lnTo>
                  <a:lnTo>
                    <a:pt x="895" y="227"/>
                  </a:lnTo>
                  <a:lnTo>
                    <a:pt x="905" y="243"/>
                  </a:lnTo>
                  <a:lnTo>
                    <a:pt x="914" y="259"/>
                  </a:lnTo>
                  <a:lnTo>
                    <a:pt x="922" y="277"/>
                  </a:lnTo>
                  <a:lnTo>
                    <a:pt x="931" y="294"/>
                  </a:lnTo>
                  <a:lnTo>
                    <a:pt x="938" y="312"/>
                  </a:lnTo>
                  <a:lnTo>
                    <a:pt x="945" y="330"/>
                  </a:lnTo>
                  <a:lnTo>
                    <a:pt x="951" y="349"/>
                  </a:lnTo>
                  <a:lnTo>
                    <a:pt x="956" y="369"/>
                  </a:lnTo>
                  <a:lnTo>
                    <a:pt x="960" y="388"/>
                  </a:lnTo>
                  <a:lnTo>
                    <a:pt x="964" y="408"/>
                  </a:lnTo>
                  <a:lnTo>
                    <a:pt x="967" y="428"/>
                  </a:lnTo>
                  <a:lnTo>
                    <a:pt x="968" y="449"/>
                  </a:lnTo>
                  <a:lnTo>
                    <a:pt x="969" y="469"/>
                  </a:lnTo>
                  <a:lnTo>
                    <a:pt x="970" y="491"/>
                  </a:lnTo>
                  <a:lnTo>
                    <a:pt x="969" y="512"/>
                  </a:lnTo>
                  <a:lnTo>
                    <a:pt x="968" y="533"/>
                  </a:lnTo>
                  <a:lnTo>
                    <a:pt x="965" y="554"/>
                  </a:lnTo>
                  <a:lnTo>
                    <a:pt x="961" y="574"/>
                  </a:lnTo>
                  <a:lnTo>
                    <a:pt x="957" y="595"/>
                  </a:lnTo>
                  <a:lnTo>
                    <a:pt x="951" y="616"/>
                  </a:lnTo>
                  <a:lnTo>
                    <a:pt x="946" y="638"/>
                  </a:lnTo>
                  <a:lnTo>
                    <a:pt x="938" y="658"/>
                  </a:lnTo>
                  <a:lnTo>
                    <a:pt x="930" y="679"/>
                  </a:lnTo>
                  <a:lnTo>
                    <a:pt x="920" y="699"/>
                  </a:lnTo>
                  <a:lnTo>
                    <a:pt x="910" y="719"/>
                  </a:lnTo>
                  <a:lnTo>
                    <a:pt x="898" y="739"/>
                  </a:lnTo>
                  <a:lnTo>
                    <a:pt x="886" y="758"/>
                  </a:lnTo>
                  <a:lnTo>
                    <a:pt x="872" y="778"/>
                  </a:lnTo>
                  <a:lnTo>
                    <a:pt x="857" y="796"/>
                  </a:lnTo>
                  <a:lnTo>
                    <a:pt x="841" y="815"/>
                  </a:lnTo>
                  <a:lnTo>
                    <a:pt x="823" y="832"/>
                  </a:lnTo>
                  <a:lnTo>
                    <a:pt x="823" y="832"/>
                  </a:lnTo>
                  <a:lnTo>
                    <a:pt x="806" y="848"/>
                  </a:lnTo>
                  <a:lnTo>
                    <a:pt x="788" y="864"/>
                  </a:lnTo>
                  <a:lnTo>
                    <a:pt x="769" y="878"/>
                  </a:lnTo>
                  <a:lnTo>
                    <a:pt x="749" y="891"/>
                  </a:lnTo>
                  <a:lnTo>
                    <a:pt x="729" y="904"/>
                  </a:lnTo>
                  <a:lnTo>
                    <a:pt x="709" y="915"/>
                  </a:lnTo>
                  <a:lnTo>
                    <a:pt x="688" y="925"/>
                  </a:lnTo>
                  <a:lnTo>
                    <a:pt x="666" y="935"/>
                  </a:lnTo>
                  <a:lnTo>
                    <a:pt x="645" y="943"/>
                  </a:lnTo>
                  <a:lnTo>
                    <a:pt x="623" y="949"/>
                  </a:lnTo>
                  <a:lnTo>
                    <a:pt x="601" y="956"/>
                  </a:lnTo>
                  <a:lnTo>
                    <a:pt x="578" y="960"/>
                  </a:lnTo>
                  <a:lnTo>
                    <a:pt x="556" y="964"/>
                  </a:lnTo>
                  <a:lnTo>
                    <a:pt x="533" y="967"/>
                  </a:lnTo>
                  <a:lnTo>
                    <a:pt x="511" y="969"/>
                  </a:lnTo>
                  <a:lnTo>
                    <a:pt x="487" y="969"/>
                  </a:lnTo>
                  <a:lnTo>
                    <a:pt x="465" y="969"/>
                  </a:lnTo>
                  <a:lnTo>
                    <a:pt x="442" y="968"/>
                  </a:lnTo>
                  <a:lnTo>
                    <a:pt x="419" y="965"/>
                  </a:lnTo>
                  <a:lnTo>
                    <a:pt x="397" y="962"/>
                  </a:lnTo>
                  <a:lnTo>
                    <a:pt x="375" y="957"/>
                  </a:lnTo>
                  <a:lnTo>
                    <a:pt x="352" y="951"/>
                  </a:lnTo>
                  <a:lnTo>
                    <a:pt x="330" y="945"/>
                  </a:lnTo>
                  <a:lnTo>
                    <a:pt x="309" y="937"/>
                  </a:lnTo>
                  <a:lnTo>
                    <a:pt x="287" y="928"/>
                  </a:lnTo>
                  <a:lnTo>
                    <a:pt x="267" y="918"/>
                  </a:lnTo>
                  <a:lnTo>
                    <a:pt x="246" y="907"/>
                  </a:lnTo>
                  <a:lnTo>
                    <a:pt x="226" y="896"/>
                  </a:lnTo>
                  <a:lnTo>
                    <a:pt x="207" y="882"/>
                  </a:lnTo>
                  <a:lnTo>
                    <a:pt x="188" y="868"/>
                  </a:lnTo>
                  <a:lnTo>
                    <a:pt x="170" y="854"/>
                  </a:lnTo>
                  <a:lnTo>
                    <a:pt x="152" y="837"/>
                  </a:lnTo>
                  <a:lnTo>
                    <a:pt x="152" y="837"/>
                  </a:lnTo>
                  <a:lnTo>
                    <a:pt x="134" y="819"/>
                  </a:lnTo>
                  <a:lnTo>
                    <a:pt x="118" y="800"/>
                  </a:lnTo>
                  <a:lnTo>
                    <a:pt x="102" y="781"/>
                  </a:lnTo>
                  <a:lnTo>
                    <a:pt x="88" y="762"/>
                  </a:lnTo>
                  <a:lnTo>
                    <a:pt x="75" y="742"/>
                  </a:lnTo>
                  <a:lnTo>
                    <a:pt x="63" y="721"/>
                  </a:lnTo>
                  <a:lnTo>
                    <a:pt x="52" y="700"/>
                  </a:lnTo>
                  <a:lnTo>
                    <a:pt x="42" y="679"/>
                  </a:lnTo>
                  <a:lnTo>
                    <a:pt x="33" y="658"/>
                  </a:lnTo>
                  <a:lnTo>
                    <a:pt x="24" y="635"/>
                  </a:lnTo>
                  <a:lnTo>
                    <a:pt x="17" y="613"/>
                  </a:lnTo>
                  <a:lnTo>
                    <a:pt x="12" y="591"/>
                  </a:lnTo>
                  <a:lnTo>
                    <a:pt x="7" y="567"/>
                  </a:lnTo>
                  <a:lnTo>
                    <a:pt x="4" y="545"/>
                  </a:lnTo>
                  <a:lnTo>
                    <a:pt x="2" y="522"/>
                  </a:lnTo>
                  <a:lnTo>
                    <a:pt x="1" y="499"/>
                  </a:lnTo>
                  <a:lnTo>
                    <a:pt x="0" y="476"/>
                  </a:lnTo>
                  <a:lnTo>
                    <a:pt x="1" y="454"/>
                  </a:lnTo>
                  <a:lnTo>
                    <a:pt x="3" y="430"/>
                  </a:lnTo>
                  <a:lnTo>
                    <a:pt x="6" y="407"/>
                  </a:lnTo>
                  <a:lnTo>
                    <a:pt x="10" y="385"/>
                  </a:lnTo>
                  <a:lnTo>
                    <a:pt x="15" y="363"/>
                  </a:lnTo>
                  <a:lnTo>
                    <a:pt x="22" y="340"/>
                  </a:lnTo>
                  <a:lnTo>
                    <a:pt x="29" y="318"/>
                  </a:lnTo>
                  <a:lnTo>
                    <a:pt x="37" y="297"/>
                  </a:lnTo>
                  <a:lnTo>
                    <a:pt x="47" y="275"/>
                  </a:lnTo>
                  <a:lnTo>
                    <a:pt x="59" y="255"/>
                  </a:lnTo>
                  <a:lnTo>
                    <a:pt x="70" y="233"/>
                  </a:lnTo>
                  <a:lnTo>
                    <a:pt x="83" y="213"/>
                  </a:lnTo>
                  <a:lnTo>
                    <a:pt x="98" y="193"/>
                  </a:lnTo>
                  <a:lnTo>
                    <a:pt x="112" y="174"/>
                  </a:lnTo>
                  <a:lnTo>
                    <a:pt x="129" y="157"/>
                  </a:lnTo>
                  <a:lnTo>
                    <a:pt x="129" y="157"/>
                  </a:lnTo>
                  <a:lnTo>
                    <a:pt x="145" y="139"/>
                  </a:lnTo>
                  <a:lnTo>
                    <a:pt x="163" y="122"/>
                  </a:lnTo>
                  <a:lnTo>
                    <a:pt x="182" y="107"/>
                  </a:lnTo>
                  <a:lnTo>
                    <a:pt x="201" y="92"/>
                  </a:lnTo>
                  <a:lnTo>
                    <a:pt x="220" y="79"/>
                  </a:lnTo>
                  <a:lnTo>
                    <a:pt x="240" y="66"/>
                  </a:lnTo>
                  <a:lnTo>
                    <a:pt x="260" y="55"/>
                  </a:lnTo>
                  <a:lnTo>
                    <a:pt x="280" y="45"/>
                  </a:lnTo>
                  <a:lnTo>
                    <a:pt x="300" y="36"/>
                  </a:lnTo>
                  <a:lnTo>
                    <a:pt x="321" y="29"/>
                  </a:lnTo>
                  <a:lnTo>
                    <a:pt x="342" y="21"/>
                  </a:lnTo>
                  <a:lnTo>
                    <a:pt x="363" y="15"/>
                  </a:lnTo>
                  <a:lnTo>
                    <a:pt x="384" y="11"/>
                  </a:lnTo>
                  <a:lnTo>
                    <a:pt x="406" y="6"/>
                  </a:lnTo>
                  <a:lnTo>
                    <a:pt x="427" y="3"/>
                  </a:lnTo>
                  <a:lnTo>
                    <a:pt x="448" y="1"/>
                  </a:lnTo>
                  <a:lnTo>
                    <a:pt x="469" y="0"/>
                  </a:lnTo>
                  <a:lnTo>
                    <a:pt x="491" y="0"/>
                  </a:lnTo>
                  <a:lnTo>
                    <a:pt x="512" y="1"/>
                  </a:lnTo>
                  <a:lnTo>
                    <a:pt x="532" y="2"/>
                  </a:lnTo>
                  <a:lnTo>
                    <a:pt x="553" y="4"/>
                  </a:lnTo>
                  <a:lnTo>
                    <a:pt x="573" y="7"/>
                  </a:lnTo>
                  <a:lnTo>
                    <a:pt x="593" y="12"/>
                  </a:lnTo>
                  <a:lnTo>
                    <a:pt x="613" y="16"/>
                  </a:lnTo>
                  <a:lnTo>
                    <a:pt x="633" y="22"/>
                  </a:lnTo>
                  <a:lnTo>
                    <a:pt x="652" y="29"/>
                  </a:lnTo>
                  <a:lnTo>
                    <a:pt x="671" y="36"/>
                  </a:lnTo>
                  <a:lnTo>
                    <a:pt x="689" y="44"/>
                  </a:lnTo>
                  <a:lnTo>
                    <a:pt x="707" y="53"/>
                  </a:lnTo>
                  <a:lnTo>
                    <a:pt x="723" y="63"/>
                  </a:lnTo>
                  <a:lnTo>
                    <a:pt x="740" y="73"/>
                  </a:lnTo>
                  <a:lnTo>
                    <a:pt x="756" y="84"/>
                  </a:lnTo>
                  <a:lnTo>
                    <a:pt x="756"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p:cNvSpPr>
            <p:nvPr/>
          </p:nvSpPr>
          <p:spPr bwMode="auto">
            <a:xfrm>
              <a:off x="-131763" y="2519363"/>
              <a:ext cx="190500" cy="190500"/>
            </a:xfrm>
            <a:custGeom>
              <a:avLst/>
              <a:gdLst>
                <a:gd name="T0" fmla="*/ 227 w 361"/>
                <a:gd name="T1" fmla="*/ 7 h 361"/>
                <a:gd name="T2" fmla="*/ 117 w 361"/>
                <a:gd name="T3" fmla="*/ 119 h 361"/>
                <a:gd name="T4" fmla="*/ 105 w 361"/>
                <a:gd name="T5" fmla="*/ 132 h 361"/>
                <a:gd name="T6" fmla="*/ 98 w 361"/>
                <a:gd name="T7" fmla="*/ 147 h 361"/>
                <a:gd name="T8" fmla="*/ 93 w 361"/>
                <a:gd name="T9" fmla="*/ 162 h 361"/>
                <a:gd name="T10" fmla="*/ 91 w 361"/>
                <a:gd name="T11" fmla="*/ 179 h 361"/>
                <a:gd name="T12" fmla="*/ 92 w 361"/>
                <a:gd name="T13" fmla="*/ 194 h 361"/>
                <a:gd name="T14" fmla="*/ 96 w 361"/>
                <a:gd name="T15" fmla="*/ 211 h 361"/>
                <a:gd name="T16" fmla="*/ 103 w 361"/>
                <a:gd name="T17" fmla="*/ 226 h 361"/>
                <a:gd name="T18" fmla="*/ 113 w 361"/>
                <a:gd name="T19" fmla="*/ 240 h 361"/>
                <a:gd name="T20" fmla="*/ 120 w 361"/>
                <a:gd name="T21" fmla="*/ 247 h 361"/>
                <a:gd name="T22" fmla="*/ 134 w 361"/>
                <a:gd name="T23" fmla="*/ 258 h 361"/>
                <a:gd name="T24" fmla="*/ 151 w 361"/>
                <a:gd name="T25" fmla="*/ 265 h 361"/>
                <a:gd name="T26" fmla="*/ 168 w 361"/>
                <a:gd name="T27" fmla="*/ 269 h 361"/>
                <a:gd name="T28" fmla="*/ 186 w 361"/>
                <a:gd name="T29" fmla="*/ 270 h 361"/>
                <a:gd name="T30" fmla="*/ 202 w 361"/>
                <a:gd name="T31" fmla="*/ 267 h 361"/>
                <a:gd name="T32" fmla="*/ 220 w 361"/>
                <a:gd name="T33" fmla="*/ 260 h 361"/>
                <a:gd name="T34" fmla="*/ 236 w 361"/>
                <a:gd name="T35" fmla="*/ 250 h 361"/>
                <a:gd name="T36" fmla="*/ 242 w 361"/>
                <a:gd name="T37" fmla="*/ 244 h 361"/>
                <a:gd name="T38" fmla="*/ 340 w 361"/>
                <a:gd name="T39" fmla="*/ 147 h 361"/>
                <a:gd name="T40" fmla="*/ 353 w 361"/>
                <a:gd name="T41" fmla="*/ 135 h 361"/>
                <a:gd name="T42" fmla="*/ 356 w 361"/>
                <a:gd name="T43" fmla="*/ 145 h 361"/>
                <a:gd name="T44" fmla="*/ 360 w 361"/>
                <a:gd name="T45" fmla="*/ 169 h 361"/>
                <a:gd name="T46" fmla="*/ 360 w 361"/>
                <a:gd name="T47" fmla="*/ 194 h 361"/>
                <a:gd name="T48" fmla="*/ 356 w 361"/>
                <a:gd name="T49" fmla="*/ 221 h 361"/>
                <a:gd name="T50" fmla="*/ 348 w 361"/>
                <a:gd name="T51" fmla="*/ 247 h 361"/>
                <a:gd name="T52" fmla="*/ 336 w 361"/>
                <a:gd name="T53" fmla="*/ 272 h 361"/>
                <a:gd name="T54" fmla="*/ 319 w 361"/>
                <a:gd name="T55" fmla="*/ 296 h 361"/>
                <a:gd name="T56" fmla="*/ 298 w 361"/>
                <a:gd name="T57" fmla="*/ 318 h 361"/>
                <a:gd name="T58" fmla="*/ 286 w 361"/>
                <a:gd name="T59" fmla="*/ 327 h 361"/>
                <a:gd name="T60" fmla="*/ 260 w 361"/>
                <a:gd name="T61" fmla="*/ 342 h 361"/>
                <a:gd name="T62" fmla="*/ 231 w 361"/>
                <a:gd name="T63" fmla="*/ 354 h 361"/>
                <a:gd name="T64" fmla="*/ 202 w 361"/>
                <a:gd name="T65" fmla="*/ 360 h 361"/>
                <a:gd name="T66" fmla="*/ 172 w 361"/>
                <a:gd name="T67" fmla="*/ 361 h 361"/>
                <a:gd name="T68" fmla="*/ 142 w 361"/>
                <a:gd name="T69" fmla="*/ 358 h 361"/>
                <a:gd name="T70" fmla="*/ 114 w 361"/>
                <a:gd name="T71" fmla="*/ 349 h 361"/>
                <a:gd name="T72" fmla="*/ 88 w 361"/>
                <a:gd name="T73" fmla="*/ 336 h 361"/>
                <a:gd name="T74" fmla="*/ 62 w 361"/>
                <a:gd name="T75" fmla="*/ 318 h 361"/>
                <a:gd name="T76" fmla="*/ 51 w 361"/>
                <a:gd name="T77" fmla="*/ 307 h 361"/>
                <a:gd name="T78" fmla="*/ 31 w 361"/>
                <a:gd name="T79" fmla="*/ 282 h 361"/>
                <a:gd name="T80" fmla="*/ 16 w 361"/>
                <a:gd name="T81" fmla="*/ 256 h 361"/>
                <a:gd name="T82" fmla="*/ 5 w 361"/>
                <a:gd name="T83" fmla="*/ 228 h 361"/>
                <a:gd name="T84" fmla="*/ 0 w 361"/>
                <a:gd name="T85" fmla="*/ 198 h 361"/>
                <a:gd name="T86" fmla="*/ 0 w 361"/>
                <a:gd name="T87" fmla="*/ 168 h 361"/>
                <a:gd name="T88" fmla="*/ 4 w 361"/>
                <a:gd name="T89" fmla="*/ 138 h 361"/>
                <a:gd name="T90" fmla="*/ 14 w 361"/>
                <a:gd name="T91" fmla="*/ 109 h 361"/>
                <a:gd name="T92" fmla="*/ 21 w 361"/>
                <a:gd name="T93" fmla="*/ 95 h 361"/>
                <a:gd name="T94" fmla="*/ 39 w 361"/>
                <a:gd name="T95" fmla="*/ 69 h 361"/>
                <a:gd name="T96" fmla="*/ 59 w 361"/>
                <a:gd name="T97" fmla="*/ 46 h 361"/>
                <a:gd name="T98" fmla="*/ 83 w 361"/>
                <a:gd name="T99" fmla="*/ 29 h 361"/>
                <a:gd name="T100" fmla="*/ 109 w 361"/>
                <a:gd name="T101" fmla="*/ 14 h 361"/>
                <a:gd name="T102" fmla="*/ 138 w 361"/>
                <a:gd name="T103" fmla="*/ 5 h 361"/>
                <a:gd name="T104" fmla="*/ 167 w 361"/>
                <a:gd name="T105" fmla="*/ 1 h 361"/>
                <a:gd name="T106" fmla="*/ 197 w 361"/>
                <a:gd name="T107" fmla="*/ 1 h 361"/>
                <a:gd name="T108" fmla="*/ 227 w 361"/>
                <a:gd name="T109" fmla="*/ 7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1" h="361">
                  <a:moveTo>
                    <a:pt x="227" y="7"/>
                  </a:moveTo>
                  <a:lnTo>
                    <a:pt x="227" y="7"/>
                  </a:lnTo>
                  <a:lnTo>
                    <a:pt x="117" y="119"/>
                  </a:lnTo>
                  <a:lnTo>
                    <a:pt x="117" y="119"/>
                  </a:lnTo>
                  <a:lnTo>
                    <a:pt x="111" y="125"/>
                  </a:lnTo>
                  <a:lnTo>
                    <a:pt x="105" y="132"/>
                  </a:lnTo>
                  <a:lnTo>
                    <a:pt x="101" y="139"/>
                  </a:lnTo>
                  <a:lnTo>
                    <a:pt x="98" y="147"/>
                  </a:lnTo>
                  <a:lnTo>
                    <a:pt x="95" y="154"/>
                  </a:lnTo>
                  <a:lnTo>
                    <a:pt x="93" y="162"/>
                  </a:lnTo>
                  <a:lnTo>
                    <a:pt x="92" y="170"/>
                  </a:lnTo>
                  <a:lnTo>
                    <a:pt x="91" y="179"/>
                  </a:lnTo>
                  <a:lnTo>
                    <a:pt x="91" y="187"/>
                  </a:lnTo>
                  <a:lnTo>
                    <a:pt x="92" y="194"/>
                  </a:lnTo>
                  <a:lnTo>
                    <a:pt x="93" y="203"/>
                  </a:lnTo>
                  <a:lnTo>
                    <a:pt x="96" y="211"/>
                  </a:lnTo>
                  <a:lnTo>
                    <a:pt x="99" y="218"/>
                  </a:lnTo>
                  <a:lnTo>
                    <a:pt x="103" y="226"/>
                  </a:lnTo>
                  <a:lnTo>
                    <a:pt x="108" y="232"/>
                  </a:lnTo>
                  <a:lnTo>
                    <a:pt x="113" y="240"/>
                  </a:lnTo>
                  <a:lnTo>
                    <a:pt x="113" y="240"/>
                  </a:lnTo>
                  <a:lnTo>
                    <a:pt x="120" y="247"/>
                  </a:lnTo>
                  <a:lnTo>
                    <a:pt x="127" y="252"/>
                  </a:lnTo>
                  <a:lnTo>
                    <a:pt x="134" y="258"/>
                  </a:lnTo>
                  <a:lnTo>
                    <a:pt x="142" y="261"/>
                  </a:lnTo>
                  <a:lnTo>
                    <a:pt x="151" y="265"/>
                  </a:lnTo>
                  <a:lnTo>
                    <a:pt x="159" y="268"/>
                  </a:lnTo>
                  <a:lnTo>
                    <a:pt x="168" y="269"/>
                  </a:lnTo>
                  <a:lnTo>
                    <a:pt x="177" y="270"/>
                  </a:lnTo>
                  <a:lnTo>
                    <a:pt x="186" y="270"/>
                  </a:lnTo>
                  <a:lnTo>
                    <a:pt x="194" y="269"/>
                  </a:lnTo>
                  <a:lnTo>
                    <a:pt x="202" y="267"/>
                  </a:lnTo>
                  <a:lnTo>
                    <a:pt x="211" y="265"/>
                  </a:lnTo>
                  <a:lnTo>
                    <a:pt x="220" y="260"/>
                  </a:lnTo>
                  <a:lnTo>
                    <a:pt x="228" y="256"/>
                  </a:lnTo>
                  <a:lnTo>
                    <a:pt x="236" y="250"/>
                  </a:lnTo>
                  <a:lnTo>
                    <a:pt x="242" y="244"/>
                  </a:lnTo>
                  <a:lnTo>
                    <a:pt x="242" y="244"/>
                  </a:lnTo>
                  <a:lnTo>
                    <a:pt x="291" y="195"/>
                  </a:lnTo>
                  <a:lnTo>
                    <a:pt x="340" y="147"/>
                  </a:lnTo>
                  <a:lnTo>
                    <a:pt x="340" y="147"/>
                  </a:lnTo>
                  <a:lnTo>
                    <a:pt x="353" y="135"/>
                  </a:lnTo>
                  <a:lnTo>
                    <a:pt x="353" y="135"/>
                  </a:lnTo>
                  <a:lnTo>
                    <a:pt x="356" y="145"/>
                  </a:lnTo>
                  <a:lnTo>
                    <a:pt x="359" y="158"/>
                  </a:lnTo>
                  <a:lnTo>
                    <a:pt x="360" y="169"/>
                  </a:lnTo>
                  <a:lnTo>
                    <a:pt x="361" y="182"/>
                  </a:lnTo>
                  <a:lnTo>
                    <a:pt x="360" y="194"/>
                  </a:lnTo>
                  <a:lnTo>
                    <a:pt x="359" y="208"/>
                  </a:lnTo>
                  <a:lnTo>
                    <a:pt x="356" y="221"/>
                  </a:lnTo>
                  <a:lnTo>
                    <a:pt x="353" y="233"/>
                  </a:lnTo>
                  <a:lnTo>
                    <a:pt x="348" y="247"/>
                  </a:lnTo>
                  <a:lnTo>
                    <a:pt x="343" y="260"/>
                  </a:lnTo>
                  <a:lnTo>
                    <a:pt x="336" y="272"/>
                  </a:lnTo>
                  <a:lnTo>
                    <a:pt x="328" y="285"/>
                  </a:lnTo>
                  <a:lnTo>
                    <a:pt x="319" y="296"/>
                  </a:lnTo>
                  <a:lnTo>
                    <a:pt x="309" y="307"/>
                  </a:lnTo>
                  <a:lnTo>
                    <a:pt x="298" y="318"/>
                  </a:lnTo>
                  <a:lnTo>
                    <a:pt x="286" y="327"/>
                  </a:lnTo>
                  <a:lnTo>
                    <a:pt x="286" y="327"/>
                  </a:lnTo>
                  <a:lnTo>
                    <a:pt x="273" y="336"/>
                  </a:lnTo>
                  <a:lnTo>
                    <a:pt x="260" y="342"/>
                  </a:lnTo>
                  <a:lnTo>
                    <a:pt x="246" y="349"/>
                  </a:lnTo>
                  <a:lnTo>
                    <a:pt x="231" y="354"/>
                  </a:lnTo>
                  <a:lnTo>
                    <a:pt x="217" y="358"/>
                  </a:lnTo>
                  <a:lnTo>
                    <a:pt x="202" y="360"/>
                  </a:lnTo>
                  <a:lnTo>
                    <a:pt x="187" y="361"/>
                  </a:lnTo>
                  <a:lnTo>
                    <a:pt x="172" y="361"/>
                  </a:lnTo>
                  <a:lnTo>
                    <a:pt x="158" y="360"/>
                  </a:lnTo>
                  <a:lnTo>
                    <a:pt x="142" y="358"/>
                  </a:lnTo>
                  <a:lnTo>
                    <a:pt x="128" y="354"/>
                  </a:lnTo>
                  <a:lnTo>
                    <a:pt x="114" y="349"/>
                  </a:lnTo>
                  <a:lnTo>
                    <a:pt x="100" y="344"/>
                  </a:lnTo>
                  <a:lnTo>
                    <a:pt x="88" y="336"/>
                  </a:lnTo>
                  <a:lnTo>
                    <a:pt x="74" y="328"/>
                  </a:lnTo>
                  <a:lnTo>
                    <a:pt x="62" y="318"/>
                  </a:lnTo>
                  <a:lnTo>
                    <a:pt x="62" y="318"/>
                  </a:lnTo>
                  <a:lnTo>
                    <a:pt x="51" y="307"/>
                  </a:lnTo>
                  <a:lnTo>
                    <a:pt x="40" y="295"/>
                  </a:lnTo>
                  <a:lnTo>
                    <a:pt x="31" y="282"/>
                  </a:lnTo>
                  <a:lnTo>
                    <a:pt x="23" y="269"/>
                  </a:lnTo>
                  <a:lnTo>
                    <a:pt x="16" y="256"/>
                  </a:lnTo>
                  <a:lnTo>
                    <a:pt x="10" y="242"/>
                  </a:lnTo>
                  <a:lnTo>
                    <a:pt x="5" y="228"/>
                  </a:lnTo>
                  <a:lnTo>
                    <a:pt x="2" y="213"/>
                  </a:lnTo>
                  <a:lnTo>
                    <a:pt x="0" y="198"/>
                  </a:lnTo>
                  <a:lnTo>
                    <a:pt x="0" y="183"/>
                  </a:lnTo>
                  <a:lnTo>
                    <a:pt x="0" y="168"/>
                  </a:lnTo>
                  <a:lnTo>
                    <a:pt x="1" y="153"/>
                  </a:lnTo>
                  <a:lnTo>
                    <a:pt x="4" y="138"/>
                  </a:lnTo>
                  <a:lnTo>
                    <a:pt x="9" y="123"/>
                  </a:lnTo>
                  <a:lnTo>
                    <a:pt x="14" y="109"/>
                  </a:lnTo>
                  <a:lnTo>
                    <a:pt x="21" y="95"/>
                  </a:lnTo>
                  <a:lnTo>
                    <a:pt x="21" y="95"/>
                  </a:lnTo>
                  <a:lnTo>
                    <a:pt x="29" y="82"/>
                  </a:lnTo>
                  <a:lnTo>
                    <a:pt x="39" y="69"/>
                  </a:lnTo>
                  <a:lnTo>
                    <a:pt x="49" y="57"/>
                  </a:lnTo>
                  <a:lnTo>
                    <a:pt x="59" y="46"/>
                  </a:lnTo>
                  <a:lnTo>
                    <a:pt x="71" y="37"/>
                  </a:lnTo>
                  <a:lnTo>
                    <a:pt x="83" y="29"/>
                  </a:lnTo>
                  <a:lnTo>
                    <a:pt x="95" y="21"/>
                  </a:lnTo>
                  <a:lnTo>
                    <a:pt x="109" y="14"/>
                  </a:lnTo>
                  <a:lnTo>
                    <a:pt x="123" y="10"/>
                  </a:lnTo>
                  <a:lnTo>
                    <a:pt x="138" y="5"/>
                  </a:lnTo>
                  <a:lnTo>
                    <a:pt x="152" y="2"/>
                  </a:lnTo>
                  <a:lnTo>
                    <a:pt x="167" y="1"/>
                  </a:lnTo>
                  <a:lnTo>
                    <a:pt x="182" y="0"/>
                  </a:lnTo>
                  <a:lnTo>
                    <a:pt x="197" y="1"/>
                  </a:lnTo>
                  <a:lnTo>
                    <a:pt x="212" y="3"/>
                  </a:lnTo>
                  <a:lnTo>
                    <a:pt x="227" y="7"/>
                  </a:lnTo>
                  <a:lnTo>
                    <a:pt x="22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44"/>
          <p:cNvGrpSpPr/>
          <p:nvPr/>
        </p:nvGrpSpPr>
        <p:grpSpPr>
          <a:xfrm>
            <a:off x="5322676" y="3568902"/>
            <a:ext cx="306422" cy="292269"/>
            <a:chOff x="-153988" y="2087563"/>
            <a:chExt cx="790576" cy="754062"/>
          </a:xfrm>
          <a:solidFill>
            <a:schemeClr val="bg1"/>
          </a:solidFill>
        </p:grpSpPr>
        <p:sp>
          <p:nvSpPr>
            <p:cNvPr id="41" name="Freeform 14"/>
            <p:cNvSpPr>
              <a:spLocks noEditPoints="1"/>
            </p:cNvSpPr>
            <p:nvPr/>
          </p:nvSpPr>
          <p:spPr bwMode="auto">
            <a:xfrm>
              <a:off x="1587" y="2087563"/>
              <a:ext cx="479426" cy="479425"/>
            </a:xfrm>
            <a:custGeom>
              <a:avLst/>
              <a:gdLst>
                <a:gd name="T0" fmla="*/ 530 w 904"/>
                <a:gd name="T1" fmla="*/ 889 h 906"/>
                <a:gd name="T2" fmla="*/ 463 w 904"/>
                <a:gd name="T3" fmla="*/ 906 h 906"/>
                <a:gd name="T4" fmla="*/ 382 w 904"/>
                <a:gd name="T5" fmla="*/ 895 h 906"/>
                <a:gd name="T6" fmla="*/ 369 w 904"/>
                <a:gd name="T7" fmla="*/ 829 h 906"/>
                <a:gd name="T8" fmla="*/ 348 w 904"/>
                <a:gd name="T9" fmla="*/ 802 h 906"/>
                <a:gd name="T10" fmla="*/ 258 w 904"/>
                <a:gd name="T11" fmla="*/ 771 h 906"/>
                <a:gd name="T12" fmla="*/ 209 w 904"/>
                <a:gd name="T13" fmla="*/ 813 h 906"/>
                <a:gd name="T14" fmla="*/ 165 w 904"/>
                <a:gd name="T15" fmla="*/ 801 h 906"/>
                <a:gd name="T16" fmla="*/ 97 w 904"/>
                <a:gd name="T17" fmla="*/ 728 h 906"/>
                <a:gd name="T18" fmla="*/ 102 w 904"/>
                <a:gd name="T19" fmla="*/ 685 h 906"/>
                <a:gd name="T20" fmla="*/ 136 w 904"/>
                <a:gd name="T21" fmla="*/ 636 h 906"/>
                <a:gd name="T22" fmla="*/ 95 w 904"/>
                <a:gd name="T23" fmla="*/ 542 h 906"/>
                <a:gd name="T24" fmla="*/ 33 w 904"/>
                <a:gd name="T25" fmla="*/ 536 h 906"/>
                <a:gd name="T26" fmla="*/ 7 w 904"/>
                <a:gd name="T27" fmla="*/ 511 h 906"/>
                <a:gd name="T28" fmla="*/ 7 w 904"/>
                <a:gd name="T29" fmla="*/ 393 h 906"/>
                <a:gd name="T30" fmla="*/ 32 w 904"/>
                <a:gd name="T31" fmla="*/ 370 h 906"/>
                <a:gd name="T32" fmla="*/ 94 w 904"/>
                <a:gd name="T33" fmla="*/ 365 h 906"/>
                <a:gd name="T34" fmla="*/ 136 w 904"/>
                <a:gd name="T35" fmla="*/ 271 h 906"/>
                <a:gd name="T36" fmla="*/ 103 w 904"/>
                <a:gd name="T37" fmla="*/ 222 h 906"/>
                <a:gd name="T38" fmla="*/ 94 w 904"/>
                <a:gd name="T39" fmla="*/ 183 h 906"/>
                <a:gd name="T40" fmla="*/ 154 w 904"/>
                <a:gd name="T41" fmla="*/ 114 h 906"/>
                <a:gd name="T42" fmla="*/ 206 w 904"/>
                <a:gd name="T43" fmla="*/ 92 h 906"/>
                <a:gd name="T44" fmla="*/ 255 w 904"/>
                <a:gd name="T45" fmla="*/ 134 h 906"/>
                <a:gd name="T46" fmla="*/ 350 w 904"/>
                <a:gd name="T47" fmla="*/ 104 h 906"/>
                <a:gd name="T48" fmla="*/ 368 w 904"/>
                <a:gd name="T49" fmla="*/ 78 h 906"/>
                <a:gd name="T50" fmla="*/ 382 w 904"/>
                <a:gd name="T51" fmla="*/ 11 h 906"/>
                <a:gd name="T52" fmla="*/ 467 w 904"/>
                <a:gd name="T53" fmla="*/ 0 h 906"/>
                <a:gd name="T54" fmla="*/ 530 w 904"/>
                <a:gd name="T55" fmla="*/ 18 h 906"/>
                <a:gd name="T56" fmla="*/ 536 w 904"/>
                <a:gd name="T57" fmla="*/ 82 h 906"/>
                <a:gd name="T58" fmla="*/ 591 w 904"/>
                <a:gd name="T59" fmla="*/ 119 h 906"/>
                <a:gd name="T60" fmla="*/ 654 w 904"/>
                <a:gd name="T61" fmla="*/ 131 h 906"/>
                <a:gd name="T62" fmla="*/ 706 w 904"/>
                <a:gd name="T63" fmla="*/ 91 h 906"/>
                <a:gd name="T64" fmla="*/ 762 w 904"/>
                <a:gd name="T65" fmla="*/ 123 h 906"/>
                <a:gd name="T66" fmla="*/ 813 w 904"/>
                <a:gd name="T67" fmla="*/ 190 h 906"/>
                <a:gd name="T68" fmla="*/ 775 w 904"/>
                <a:gd name="T69" fmla="*/ 248 h 906"/>
                <a:gd name="T70" fmla="*/ 771 w 904"/>
                <a:gd name="T71" fmla="*/ 279 h 906"/>
                <a:gd name="T72" fmla="*/ 810 w 904"/>
                <a:gd name="T73" fmla="*/ 365 h 906"/>
                <a:gd name="T74" fmla="*/ 872 w 904"/>
                <a:gd name="T75" fmla="*/ 370 h 906"/>
                <a:gd name="T76" fmla="*/ 898 w 904"/>
                <a:gd name="T77" fmla="*/ 394 h 906"/>
                <a:gd name="T78" fmla="*/ 897 w 904"/>
                <a:gd name="T79" fmla="*/ 513 h 906"/>
                <a:gd name="T80" fmla="*/ 873 w 904"/>
                <a:gd name="T81" fmla="*/ 536 h 906"/>
                <a:gd name="T82" fmla="*/ 810 w 904"/>
                <a:gd name="T83" fmla="*/ 542 h 906"/>
                <a:gd name="T84" fmla="*/ 768 w 904"/>
                <a:gd name="T85" fmla="*/ 636 h 906"/>
                <a:gd name="T86" fmla="*/ 803 w 904"/>
                <a:gd name="T87" fmla="*/ 686 h 906"/>
                <a:gd name="T88" fmla="*/ 808 w 904"/>
                <a:gd name="T89" fmla="*/ 727 h 906"/>
                <a:gd name="T90" fmla="*/ 738 w 904"/>
                <a:gd name="T91" fmla="*/ 802 h 906"/>
                <a:gd name="T92" fmla="*/ 694 w 904"/>
                <a:gd name="T93" fmla="*/ 813 h 906"/>
                <a:gd name="T94" fmla="*/ 642 w 904"/>
                <a:gd name="T95" fmla="*/ 770 h 906"/>
                <a:gd name="T96" fmla="*/ 547 w 904"/>
                <a:gd name="T97" fmla="*/ 806 h 906"/>
                <a:gd name="T98" fmla="*/ 536 w 904"/>
                <a:gd name="T99" fmla="*/ 848 h 906"/>
                <a:gd name="T100" fmla="*/ 678 w 904"/>
                <a:gd name="T101" fmla="*/ 382 h 906"/>
                <a:gd name="T102" fmla="*/ 564 w 904"/>
                <a:gd name="T103" fmla="*/ 243 h 906"/>
                <a:gd name="T104" fmla="*/ 402 w 904"/>
                <a:gd name="T105" fmla="*/ 220 h 906"/>
                <a:gd name="T106" fmla="*/ 255 w 904"/>
                <a:gd name="T107" fmla="*/ 321 h 906"/>
                <a:gd name="T108" fmla="*/ 216 w 904"/>
                <a:gd name="T109" fmla="*/ 479 h 906"/>
                <a:gd name="T110" fmla="*/ 302 w 904"/>
                <a:gd name="T111" fmla="*/ 638 h 906"/>
                <a:gd name="T112" fmla="*/ 455 w 904"/>
                <a:gd name="T113" fmla="*/ 692 h 906"/>
                <a:gd name="T114" fmla="*/ 621 w 904"/>
                <a:gd name="T115" fmla="*/ 621 h 906"/>
                <a:gd name="T116" fmla="*/ 690 w 904"/>
                <a:gd name="T117" fmla="*/ 453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4" h="906">
                  <a:moveTo>
                    <a:pt x="536" y="848"/>
                  </a:moveTo>
                  <a:lnTo>
                    <a:pt x="536" y="848"/>
                  </a:lnTo>
                  <a:lnTo>
                    <a:pt x="536" y="861"/>
                  </a:lnTo>
                  <a:lnTo>
                    <a:pt x="536" y="861"/>
                  </a:lnTo>
                  <a:lnTo>
                    <a:pt x="535" y="871"/>
                  </a:lnTo>
                  <a:lnTo>
                    <a:pt x="534" y="877"/>
                  </a:lnTo>
                  <a:lnTo>
                    <a:pt x="532" y="883"/>
                  </a:lnTo>
                  <a:lnTo>
                    <a:pt x="530" y="889"/>
                  </a:lnTo>
                  <a:lnTo>
                    <a:pt x="526" y="893"/>
                  </a:lnTo>
                  <a:lnTo>
                    <a:pt x="520" y="896"/>
                  </a:lnTo>
                  <a:lnTo>
                    <a:pt x="513" y="899"/>
                  </a:lnTo>
                  <a:lnTo>
                    <a:pt x="505" y="901"/>
                  </a:lnTo>
                  <a:lnTo>
                    <a:pt x="505" y="901"/>
                  </a:lnTo>
                  <a:lnTo>
                    <a:pt x="491" y="903"/>
                  </a:lnTo>
                  <a:lnTo>
                    <a:pt x="477" y="905"/>
                  </a:lnTo>
                  <a:lnTo>
                    <a:pt x="463" y="906"/>
                  </a:lnTo>
                  <a:lnTo>
                    <a:pt x="450" y="906"/>
                  </a:lnTo>
                  <a:lnTo>
                    <a:pt x="435" y="906"/>
                  </a:lnTo>
                  <a:lnTo>
                    <a:pt x="422" y="904"/>
                  </a:lnTo>
                  <a:lnTo>
                    <a:pt x="407" y="902"/>
                  </a:lnTo>
                  <a:lnTo>
                    <a:pt x="394" y="899"/>
                  </a:lnTo>
                  <a:lnTo>
                    <a:pt x="394" y="899"/>
                  </a:lnTo>
                  <a:lnTo>
                    <a:pt x="388" y="898"/>
                  </a:lnTo>
                  <a:lnTo>
                    <a:pt x="382" y="895"/>
                  </a:lnTo>
                  <a:lnTo>
                    <a:pt x="378" y="892"/>
                  </a:lnTo>
                  <a:lnTo>
                    <a:pt x="375" y="889"/>
                  </a:lnTo>
                  <a:lnTo>
                    <a:pt x="372" y="883"/>
                  </a:lnTo>
                  <a:lnTo>
                    <a:pt x="370" y="879"/>
                  </a:lnTo>
                  <a:lnTo>
                    <a:pt x="369" y="873"/>
                  </a:lnTo>
                  <a:lnTo>
                    <a:pt x="369" y="867"/>
                  </a:lnTo>
                  <a:lnTo>
                    <a:pt x="369" y="867"/>
                  </a:lnTo>
                  <a:lnTo>
                    <a:pt x="369" y="829"/>
                  </a:lnTo>
                  <a:lnTo>
                    <a:pt x="369" y="829"/>
                  </a:lnTo>
                  <a:lnTo>
                    <a:pt x="368" y="824"/>
                  </a:lnTo>
                  <a:lnTo>
                    <a:pt x="367" y="820"/>
                  </a:lnTo>
                  <a:lnTo>
                    <a:pt x="366" y="816"/>
                  </a:lnTo>
                  <a:lnTo>
                    <a:pt x="364" y="813"/>
                  </a:lnTo>
                  <a:lnTo>
                    <a:pt x="361" y="809"/>
                  </a:lnTo>
                  <a:lnTo>
                    <a:pt x="357" y="806"/>
                  </a:lnTo>
                  <a:lnTo>
                    <a:pt x="348" y="802"/>
                  </a:lnTo>
                  <a:lnTo>
                    <a:pt x="348" y="802"/>
                  </a:lnTo>
                  <a:lnTo>
                    <a:pt x="314" y="788"/>
                  </a:lnTo>
                  <a:lnTo>
                    <a:pt x="280" y="773"/>
                  </a:lnTo>
                  <a:lnTo>
                    <a:pt x="280" y="773"/>
                  </a:lnTo>
                  <a:lnTo>
                    <a:pt x="270" y="770"/>
                  </a:lnTo>
                  <a:lnTo>
                    <a:pt x="266" y="770"/>
                  </a:lnTo>
                  <a:lnTo>
                    <a:pt x="262" y="770"/>
                  </a:lnTo>
                  <a:lnTo>
                    <a:pt x="258" y="771"/>
                  </a:lnTo>
                  <a:lnTo>
                    <a:pt x="255" y="772"/>
                  </a:lnTo>
                  <a:lnTo>
                    <a:pt x="250" y="775"/>
                  </a:lnTo>
                  <a:lnTo>
                    <a:pt x="247" y="778"/>
                  </a:lnTo>
                  <a:lnTo>
                    <a:pt x="247" y="778"/>
                  </a:lnTo>
                  <a:lnTo>
                    <a:pt x="219" y="805"/>
                  </a:lnTo>
                  <a:lnTo>
                    <a:pt x="219" y="805"/>
                  </a:lnTo>
                  <a:lnTo>
                    <a:pt x="214" y="809"/>
                  </a:lnTo>
                  <a:lnTo>
                    <a:pt x="209" y="813"/>
                  </a:lnTo>
                  <a:lnTo>
                    <a:pt x="204" y="815"/>
                  </a:lnTo>
                  <a:lnTo>
                    <a:pt x="200" y="816"/>
                  </a:lnTo>
                  <a:lnTo>
                    <a:pt x="193" y="816"/>
                  </a:lnTo>
                  <a:lnTo>
                    <a:pt x="188" y="815"/>
                  </a:lnTo>
                  <a:lnTo>
                    <a:pt x="183" y="813"/>
                  </a:lnTo>
                  <a:lnTo>
                    <a:pt x="177" y="809"/>
                  </a:lnTo>
                  <a:lnTo>
                    <a:pt x="177" y="809"/>
                  </a:lnTo>
                  <a:lnTo>
                    <a:pt x="165" y="801"/>
                  </a:lnTo>
                  <a:lnTo>
                    <a:pt x="154" y="793"/>
                  </a:lnTo>
                  <a:lnTo>
                    <a:pt x="142" y="783"/>
                  </a:lnTo>
                  <a:lnTo>
                    <a:pt x="132" y="773"/>
                  </a:lnTo>
                  <a:lnTo>
                    <a:pt x="123" y="763"/>
                  </a:lnTo>
                  <a:lnTo>
                    <a:pt x="113" y="752"/>
                  </a:lnTo>
                  <a:lnTo>
                    <a:pt x="105" y="740"/>
                  </a:lnTo>
                  <a:lnTo>
                    <a:pt x="97" y="728"/>
                  </a:lnTo>
                  <a:lnTo>
                    <a:pt x="97" y="728"/>
                  </a:lnTo>
                  <a:lnTo>
                    <a:pt x="94" y="722"/>
                  </a:lnTo>
                  <a:lnTo>
                    <a:pt x="91" y="717"/>
                  </a:lnTo>
                  <a:lnTo>
                    <a:pt x="90" y="711"/>
                  </a:lnTo>
                  <a:lnTo>
                    <a:pt x="90" y="706"/>
                  </a:lnTo>
                  <a:lnTo>
                    <a:pt x="91" y="701"/>
                  </a:lnTo>
                  <a:lnTo>
                    <a:pt x="95" y="696"/>
                  </a:lnTo>
                  <a:lnTo>
                    <a:pt x="98" y="691"/>
                  </a:lnTo>
                  <a:lnTo>
                    <a:pt x="102" y="685"/>
                  </a:lnTo>
                  <a:lnTo>
                    <a:pt x="102" y="685"/>
                  </a:lnTo>
                  <a:lnTo>
                    <a:pt x="129" y="657"/>
                  </a:lnTo>
                  <a:lnTo>
                    <a:pt x="129" y="657"/>
                  </a:lnTo>
                  <a:lnTo>
                    <a:pt x="134" y="651"/>
                  </a:lnTo>
                  <a:lnTo>
                    <a:pt x="136" y="648"/>
                  </a:lnTo>
                  <a:lnTo>
                    <a:pt x="137" y="644"/>
                  </a:lnTo>
                  <a:lnTo>
                    <a:pt x="137" y="640"/>
                  </a:lnTo>
                  <a:lnTo>
                    <a:pt x="136" y="636"/>
                  </a:lnTo>
                  <a:lnTo>
                    <a:pt x="134" y="628"/>
                  </a:lnTo>
                  <a:lnTo>
                    <a:pt x="134" y="628"/>
                  </a:lnTo>
                  <a:lnTo>
                    <a:pt x="118" y="592"/>
                  </a:lnTo>
                  <a:lnTo>
                    <a:pt x="104" y="556"/>
                  </a:lnTo>
                  <a:lnTo>
                    <a:pt x="104" y="556"/>
                  </a:lnTo>
                  <a:lnTo>
                    <a:pt x="100" y="548"/>
                  </a:lnTo>
                  <a:lnTo>
                    <a:pt x="98" y="545"/>
                  </a:lnTo>
                  <a:lnTo>
                    <a:pt x="95" y="542"/>
                  </a:lnTo>
                  <a:lnTo>
                    <a:pt x="91" y="540"/>
                  </a:lnTo>
                  <a:lnTo>
                    <a:pt x="87" y="539"/>
                  </a:lnTo>
                  <a:lnTo>
                    <a:pt x="83" y="538"/>
                  </a:lnTo>
                  <a:lnTo>
                    <a:pt x="79" y="538"/>
                  </a:lnTo>
                  <a:lnTo>
                    <a:pt x="79" y="538"/>
                  </a:lnTo>
                  <a:lnTo>
                    <a:pt x="40" y="538"/>
                  </a:lnTo>
                  <a:lnTo>
                    <a:pt x="40" y="538"/>
                  </a:lnTo>
                  <a:lnTo>
                    <a:pt x="33" y="536"/>
                  </a:lnTo>
                  <a:lnTo>
                    <a:pt x="27" y="535"/>
                  </a:lnTo>
                  <a:lnTo>
                    <a:pt x="23" y="533"/>
                  </a:lnTo>
                  <a:lnTo>
                    <a:pt x="18" y="531"/>
                  </a:lnTo>
                  <a:lnTo>
                    <a:pt x="15" y="527"/>
                  </a:lnTo>
                  <a:lnTo>
                    <a:pt x="11" y="523"/>
                  </a:lnTo>
                  <a:lnTo>
                    <a:pt x="8" y="518"/>
                  </a:lnTo>
                  <a:lnTo>
                    <a:pt x="7" y="511"/>
                  </a:lnTo>
                  <a:lnTo>
                    <a:pt x="7" y="511"/>
                  </a:lnTo>
                  <a:lnTo>
                    <a:pt x="4" y="497"/>
                  </a:lnTo>
                  <a:lnTo>
                    <a:pt x="2" y="482"/>
                  </a:lnTo>
                  <a:lnTo>
                    <a:pt x="0" y="468"/>
                  </a:lnTo>
                  <a:lnTo>
                    <a:pt x="0" y="452"/>
                  </a:lnTo>
                  <a:lnTo>
                    <a:pt x="1" y="438"/>
                  </a:lnTo>
                  <a:lnTo>
                    <a:pt x="2" y="423"/>
                  </a:lnTo>
                  <a:lnTo>
                    <a:pt x="4" y="407"/>
                  </a:lnTo>
                  <a:lnTo>
                    <a:pt x="7" y="393"/>
                  </a:lnTo>
                  <a:lnTo>
                    <a:pt x="7" y="393"/>
                  </a:lnTo>
                  <a:lnTo>
                    <a:pt x="9" y="388"/>
                  </a:lnTo>
                  <a:lnTo>
                    <a:pt x="11" y="382"/>
                  </a:lnTo>
                  <a:lnTo>
                    <a:pt x="15" y="379"/>
                  </a:lnTo>
                  <a:lnTo>
                    <a:pt x="19" y="375"/>
                  </a:lnTo>
                  <a:lnTo>
                    <a:pt x="23" y="373"/>
                  </a:lnTo>
                  <a:lnTo>
                    <a:pt x="27" y="371"/>
                  </a:lnTo>
                  <a:lnTo>
                    <a:pt x="32" y="370"/>
                  </a:lnTo>
                  <a:lnTo>
                    <a:pt x="39" y="369"/>
                  </a:lnTo>
                  <a:lnTo>
                    <a:pt x="39" y="369"/>
                  </a:lnTo>
                  <a:lnTo>
                    <a:pt x="77" y="369"/>
                  </a:lnTo>
                  <a:lnTo>
                    <a:pt x="77" y="369"/>
                  </a:lnTo>
                  <a:lnTo>
                    <a:pt x="82" y="369"/>
                  </a:lnTo>
                  <a:lnTo>
                    <a:pt x="86" y="368"/>
                  </a:lnTo>
                  <a:lnTo>
                    <a:pt x="90" y="367"/>
                  </a:lnTo>
                  <a:lnTo>
                    <a:pt x="94" y="365"/>
                  </a:lnTo>
                  <a:lnTo>
                    <a:pt x="97" y="361"/>
                  </a:lnTo>
                  <a:lnTo>
                    <a:pt x="100" y="358"/>
                  </a:lnTo>
                  <a:lnTo>
                    <a:pt x="104" y="350"/>
                  </a:lnTo>
                  <a:lnTo>
                    <a:pt x="104" y="350"/>
                  </a:lnTo>
                  <a:lnTo>
                    <a:pt x="118" y="315"/>
                  </a:lnTo>
                  <a:lnTo>
                    <a:pt x="133" y="279"/>
                  </a:lnTo>
                  <a:lnTo>
                    <a:pt x="133" y="279"/>
                  </a:lnTo>
                  <a:lnTo>
                    <a:pt x="136" y="271"/>
                  </a:lnTo>
                  <a:lnTo>
                    <a:pt x="137" y="267"/>
                  </a:lnTo>
                  <a:lnTo>
                    <a:pt x="136" y="263"/>
                  </a:lnTo>
                  <a:lnTo>
                    <a:pt x="136" y="259"/>
                  </a:lnTo>
                  <a:lnTo>
                    <a:pt x="134" y="255"/>
                  </a:lnTo>
                  <a:lnTo>
                    <a:pt x="132" y="252"/>
                  </a:lnTo>
                  <a:lnTo>
                    <a:pt x="129" y="248"/>
                  </a:lnTo>
                  <a:lnTo>
                    <a:pt x="129" y="248"/>
                  </a:lnTo>
                  <a:lnTo>
                    <a:pt x="103" y="222"/>
                  </a:lnTo>
                  <a:lnTo>
                    <a:pt x="103" y="222"/>
                  </a:lnTo>
                  <a:lnTo>
                    <a:pt x="98" y="217"/>
                  </a:lnTo>
                  <a:lnTo>
                    <a:pt x="95" y="210"/>
                  </a:lnTo>
                  <a:lnTo>
                    <a:pt x="91" y="205"/>
                  </a:lnTo>
                  <a:lnTo>
                    <a:pt x="90" y="200"/>
                  </a:lnTo>
                  <a:lnTo>
                    <a:pt x="90" y="195"/>
                  </a:lnTo>
                  <a:lnTo>
                    <a:pt x="91" y="189"/>
                  </a:lnTo>
                  <a:lnTo>
                    <a:pt x="94" y="183"/>
                  </a:lnTo>
                  <a:lnTo>
                    <a:pt x="98" y="177"/>
                  </a:lnTo>
                  <a:lnTo>
                    <a:pt x="98" y="177"/>
                  </a:lnTo>
                  <a:lnTo>
                    <a:pt x="105" y="165"/>
                  </a:lnTo>
                  <a:lnTo>
                    <a:pt x="113" y="153"/>
                  </a:lnTo>
                  <a:lnTo>
                    <a:pt x="123" y="143"/>
                  </a:lnTo>
                  <a:lnTo>
                    <a:pt x="133" y="132"/>
                  </a:lnTo>
                  <a:lnTo>
                    <a:pt x="143" y="123"/>
                  </a:lnTo>
                  <a:lnTo>
                    <a:pt x="154" y="114"/>
                  </a:lnTo>
                  <a:lnTo>
                    <a:pt x="165" y="105"/>
                  </a:lnTo>
                  <a:lnTo>
                    <a:pt x="178" y="97"/>
                  </a:lnTo>
                  <a:lnTo>
                    <a:pt x="178" y="97"/>
                  </a:lnTo>
                  <a:lnTo>
                    <a:pt x="183" y="94"/>
                  </a:lnTo>
                  <a:lnTo>
                    <a:pt x="189" y="92"/>
                  </a:lnTo>
                  <a:lnTo>
                    <a:pt x="194" y="91"/>
                  </a:lnTo>
                  <a:lnTo>
                    <a:pt x="201" y="91"/>
                  </a:lnTo>
                  <a:lnTo>
                    <a:pt x="206" y="92"/>
                  </a:lnTo>
                  <a:lnTo>
                    <a:pt x="211" y="94"/>
                  </a:lnTo>
                  <a:lnTo>
                    <a:pt x="216" y="98"/>
                  </a:lnTo>
                  <a:lnTo>
                    <a:pt x="221" y="102"/>
                  </a:lnTo>
                  <a:lnTo>
                    <a:pt x="221" y="102"/>
                  </a:lnTo>
                  <a:lnTo>
                    <a:pt x="247" y="128"/>
                  </a:lnTo>
                  <a:lnTo>
                    <a:pt x="247" y="128"/>
                  </a:lnTo>
                  <a:lnTo>
                    <a:pt x="250" y="131"/>
                  </a:lnTo>
                  <a:lnTo>
                    <a:pt x="255" y="134"/>
                  </a:lnTo>
                  <a:lnTo>
                    <a:pt x="258" y="135"/>
                  </a:lnTo>
                  <a:lnTo>
                    <a:pt x="262" y="136"/>
                  </a:lnTo>
                  <a:lnTo>
                    <a:pt x="266" y="136"/>
                  </a:lnTo>
                  <a:lnTo>
                    <a:pt x="270" y="136"/>
                  </a:lnTo>
                  <a:lnTo>
                    <a:pt x="278" y="133"/>
                  </a:lnTo>
                  <a:lnTo>
                    <a:pt x="278" y="133"/>
                  </a:lnTo>
                  <a:lnTo>
                    <a:pt x="314" y="119"/>
                  </a:lnTo>
                  <a:lnTo>
                    <a:pt x="350" y="104"/>
                  </a:lnTo>
                  <a:lnTo>
                    <a:pt x="350" y="104"/>
                  </a:lnTo>
                  <a:lnTo>
                    <a:pt x="358" y="100"/>
                  </a:lnTo>
                  <a:lnTo>
                    <a:pt x="362" y="97"/>
                  </a:lnTo>
                  <a:lnTo>
                    <a:pt x="364" y="94"/>
                  </a:lnTo>
                  <a:lnTo>
                    <a:pt x="366" y="91"/>
                  </a:lnTo>
                  <a:lnTo>
                    <a:pt x="367" y="86"/>
                  </a:lnTo>
                  <a:lnTo>
                    <a:pt x="368" y="78"/>
                  </a:lnTo>
                  <a:lnTo>
                    <a:pt x="368" y="78"/>
                  </a:lnTo>
                  <a:lnTo>
                    <a:pt x="369" y="38"/>
                  </a:lnTo>
                  <a:lnTo>
                    <a:pt x="369" y="38"/>
                  </a:lnTo>
                  <a:lnTo>
                    <a:pt x="369" y="31"/>
                  </a:lnTo>
                  <a:lnTo>
                    <a:pt x="370" y="26"/>
                  </a:lnTo>
                  <a:lnTo>
                    <a:pt x="372" y="22"/>
                  </a:lnTo>
                  <a:lnTo>
                    <a:pt x="375" y="18"/>
                  </a:lnTo>
                  <a:lnTo>
                    <a:pt x="378" y="14"/>
                  </a:lnTo>
                  <a:lnTo>
                    <a:pt x="382" y="11"/>
                  </a:lnTo>
                  <a:lnTo>
                    <a:pt x="388" y="8"/>
                  </a:lnTo>
                  <a:lnTo>
                    <a:pt x="393" y="7"/>
                  </a:lnTo>
                  <a:lnTo>
                    <a:pt x="393" y="7"/>
                  </a:lnTo>
                  <a:lnTo>
                    <a:pt x="407" y="4"/>
                  </a:lnTo>
                  <a:lnTo>
                    <a:pt x="422" y="2"/>
                  </a:lnTo>
                  <a:lnTo>
                    <a:pt x="437" y="0"/>
                  </a:lnTo>
                  <a:lnTo>
                    <a:pt x="452" y="0"/>
                  </a:lnTo>
                  <a:lnTo>
                    <a:pt x="467" y="0"/>
                  </a:lnTo>
                  <a:lnTo>
                    <a:pt x="482" y="2"/>
                  </a:lnTo>
                  <a:lnTo>
                    <a:pt x="497" y="4"/>
                  </a:lnTo>
                  <a:lnTo>
                    <a:pt x="511" y="7"/>
                  </a:lnTo>
                  <a:lnTo>
                    <a:pt x="511" y="7"/>
                  </a:lnTo>
                  <a:lnTo>
                    <a:pt x="517" y="9"/>
                  </a:lnTo>
                  <a:lnTo>
                    <a:pt x="522" y="11"/>
                  </a:lnTo>
                  <a:lnTo>
                    <a:pt x="526" y="15"/>
                  </a:lnTo>
                  <a:lnTo>
                    <a:pt x="530" y="18"/>
                  </a:lnTo>
                  <a:lnTo>
                    <a:pt x="532" y="23"/>
                  </a:lnTo>
                  <a:lnTo>
                    <a:pt x="534" y="27"/>
                  </a:lnTo>
                  <a:lnTo>
                    <a:pt x="535" y="32"/>
                  </a:lnTo>
                  <a:lnTo>
                    <a:pt x="536" y="39"/>
                  </a:lnTo>
                  <a:lnTo>
                    <a:pt x="536" y="39"/>
                  </a:lnTo>
                  <a:lnTo>
                    <a:pt x="536" y="78"/>
                  </a:lnTo>
                  <a:lnTo>
                    <a:pt x="536" y="78"/>
                  </a:lnTo>
                  <a:lnTo>
                    <a:pt x="536" y="82"/>
                  </a:lnTo>
                  <a:lnTo>
                    <a:pt x="537" y="88"/>
                  </a:lnTo>
                  <a:lnTo>
                    <a:pt x="539" y="91"/>
                  </a:lnTo>
                  <a:lnTo>
                    <a:pt x="541" y="95"/>
                  </a:lnTo>
                  <a:lnTo>
                    <a:pt x="543" y="98"/>
                  </a:lnTo>
                  <a:lnTo>
                    <a:pt x="548" y="100"/>
                  </a:lnTo>
                  <a:lnTo>
                    <a:pt x="556" y="104"/>
                  </a:lnTo>
                  <a:lnTo>
                    <a:pt x="556" y="104"/>
                  </a:lnTo>
                  <a:lnTo>
                    <a:pt x="591" y="119"/>
                  </a:lnTo>
                  <a:lnTo>
                    <a:pt x="626" y="133"/>
                  </a:lnTo>
                  <a:lnTo>
                    <a:pt x="626" y="133"/>
                  </a:lnTo>
                  <a:lnTo>
                    <a:pt x="635" y="136"/>
                  </a:lnTo>
                  <a:lnTo>
                    <a:pt x="639" y="136"/>
                  </a:lnTo>
                  <a:lnTo>
                    <a:pt x="642" y="136"/>
                  </a:lnTo>
                  <a:lnTo>
                    <a:pt x="646" y="135"/>
                  </a:lnTo>
                  <a:lnTo>
                    <a:pt x="650" y="134"/>
                  </a:lnTo>
                  <a:lnTo>
                    <a:pt x="654" y="131"/>
                  </a:lnTo>
                  <a:lnTo>
                    <a:pt x="657" y="128"/>
                  </a:lnTo>
                  <a:lnTo>
                    <a:pt x="657" y="128"/>
                  </a:lnTo>
                  <a:lnTo>
                    <a:pt x="685" y="101"/>
                  </a:lnTo>
                  <a:lnTo>
                    <a:pt x="685" y="101"/>
                  </a:lnTo>
                  <a:lnTo>
                    <a:pt x="690" y="97"/>
                  </a:lnTo>
                  <a:lnTo>
                    <a:pt x="695" y="94"/>
                  </a:lnTo>
                  <a:lnTo>
                    <a:pt x="700" y="92"/>
                  </a:lnTo>
                  <a:lnTo>
                    <a:pt x="706" y="91"/>
                  </a:lnTo>
                  <a:lnTo>
                    <a:pt x="711" y="91"/>
                  </a:lnTo>
                  <a:lnTo>
                    <a:pt x="716" y="92"/>
                  </a:lnTo>
                  <a:lnTo>
                    <a:pt x="721" y="94"/>
                  </a:lnTo>
                  <a:lnTo>
                    <a:pt x="727" y="97"/>
                  </a:lnTo>
                  <a:lnTo>
                    <a:pt x="727" y="97"/>
                  </a:lnTo>
                  <a:lnTo>
                    <a:pt x="739" y="105"/>
                  </a:lnTo>
                  <a:lnTo>
                    <a:pt x="751" y="114"/>
                  </a:lnTo>
                  <a:lnTo>
                    <a:pt x="762" y="123"/>
                  </a:lnTo>
                  <a:lnTo>
                    <a:pt x="772" y="132"/>
                  </a:lnTo>
                  <a:lnTo>
                    <a:pt x="781" y="143"/>
                  </a:lnTo>
                  <a:lnTo>
                    <a:pt x="791" y="154"/>
                  </a:lnTo>
                  <a:lnTo>
                    <a:pt x="799" y="166"/>
                  </a:lnTo>
                  <a:lnTo>
                    <a:pt x="807" y="178"/>
                  </a:lnTo>
                  <a:lnTo>
                    <a:pt x="807" y="178"/>
                  </a:lnTo>
                  <a:lnTo>
                    <a:pt x="810" y="184"/>
                  </a:lnTo>
                  <a:lnTo>
                    <a:pt x="813" y="190"/>
                  </a:lnTo>
                  <a:lnTo>
                    <a:pt x="814" y="195"/>
                  </a:lnTo>
                  <a:lnTo>
                    <a:pt x="814" y="200"/>
                  </a:lnTo>
                  <a:lnTo>
                    <a:pt x="813" y="205"/>
                  </a:lnTo>
                  <a:lnTo>
                    <a:pt x="810" y="210"/>
                  </a:lnTo>
                  <a:lnTo>
                    <a:pt x="807" y="216"/>
                  </a:lnTo>
                  <a:lnTo>
                    <a:pt x="803" y="221"/>
                  </a:lnTo>
                  <a:lnTo>
                    <a:pt x="803" y="221"/>
                  </a:lnTo>
                  <a:lnTo>
                    <a:pt x="775" y="248"/>
                  </a:lnTo>
                  <a:lnTo>
                    <a:pt x="775" y="248"/>
                  </a:lnTo>
                  <a:lnTo>
                    <a:pt x="772" y="252"/>
                  </a:lnTo>
                  <a:lnTo>
                    <a:pt x="770" y="255"/>
                  </a:lnTo>
                  <a:lnTo>
                    <a:pt x="769" y="259"/>
                  </a:lnTo>
                  <a:lnTo>
                    <a:pt x="768" y="263"/>
                  </a:lnTo>
                  <a:lnTo>
                    <a:pt x="768" y="267"/>
                  </a:lnTo>
                  <a:lnTo>
                    <a:pt x="768" y="271"/>
                  </a:lnTo>
                  <a:lnTo>
                    <a:pt x="771" y="279"/>
                  </a:lnTo>
                  <a:lnTo>
                    <a:pt x="771" y="279"/>
                  </a:lnTo>
                  <a:lnTo>
                    <a:pt x="786" y="314"/>
                  </a:lnTo>
                  <a:lnTo>
                    <a:pt x="799" y="348"/>
                  </a:lnTo>
                  <a:lnTo>
                    <a:pt x="799" y="348"/>
                  </a:lnTo>
                  <a:lnTo>
                    <a:pt x="802" y="353"/>
                  </a:lnTo>
                  <a:lnTo>
                    <a:pt x="804" y="357"/>
                  </a:lnTo>
                  <a:lnTo>
                    <a:pt x="807" y="361"/>
                  </a:lnTo>
                  <a:lnTo>
                    <a:pt x="810" y="365"/>
                  </a:lnTo>
                  <a:lnTo>
                    <a:pt x="815" y="367"/>
                  </a:lnTo>
                  <a:lnTo>
                    <a:pt x="819" y="368"/>
                  </a:lnTo>
                  <a:lnTo>
                    <a:pt x="823" y="369"/>
                  </a:lnTo>
                  <a:lnTo>
                    <a:pt x="828" y="369"/>
                  </a:lnTo>
                  <a:lnTo>
                    <a:pt x="828" y="369"/>
                  </a:lnTo>
                  <a:lnTo>
                    <a:pt x="865" y="370"/>
                  </a:lnTo>
                  <a:lnTo>
                    <a:pt x="865" y="370"/>
                  </a:lnTo>
                  <a:lnTo>
                    <a:pt x="872" y="370"/>
                  </a:lnTo>
                  <a:lnTo>
                    <a:pt x="878" y="371"/>
                  </a:lnTo>
                  <a:lnTo>
                    <a:pt x="882" y="373"/>
                  </a:lnTo>
                  <a:lnTo>
                    <a:pt x="886" y="376"/>
                  </a:lnTo>
                  <a:lnTo>
                    <a:pt x="890" y="379"/>
                  </a:lnTo>
                  <a:lnTo>
                    <a:pt x="894" y="383"/>
                  </a:lnTo>
                  <a:lnTo>
                    <a:pt x="896" y="389"/>
                  </a:lnTo>
                  <a:lnTo>
                    <a:pt x="898" y="394"/>
                  </a:lnTo>
                  <a:lnTo>
                    <a:pt x="898" y="394"/>
                  </a:lnTo>
                  <a:lnTo>
                    <a:pt x="901" y="408"/>
                  </a:lnTo>
                  <a:lnTo>
                    <a:pt x="903" y="424"/>
                  </a:lnTo>
                  <a:lnTo>
                    <a:pt x="904" y="439"/>
                  </a:lnTo>
                  <a:lnTo>
                    <a:pt x="904" y="453"/>
                  </a:lnTo>
                  <a:lnTo>
                    <a:pt x="904" y="469"/>
                  </a:lnTo>
                  <a:lnTo>
                    <a:pt x="902" y="483"/>
                  </a:lnTo>
                  <a:lnTo>
                    <a:pt x="900" y="498"/>
                  </a:lnTo>
                  <a:lnTo>
                    <a:pt x="897" y="513"/>
                  </a:lnTo>
                  <a:lnTo>
                    <a:pt x="897" y="513"/>
                  </a:lnTo>
                  <a:lnTo>
                    <a:pt x="896" y="519"/>
                  </a:lnTo>
                  <a:lnTo>
                    <a:pt x="893" y="523"/>
                  </a:lnTo>
                  <a:lnTo>
                    <a:pt x="889" y="527"/>
                  </a:lnTo>
                  <a:lnTo>
                    <a:pt x="886" y="530"/>
                  </a:lnTo>
                  <a:lnTo>
                    <a:pt x="882" y="533"/>
                  </a:lnTo>
                  <a:lnTo>
                    <a:pt x="878" y="535"/>
                  </a:lnTo>
                  <a:lnTo>
                    <a:pt x="873" y="536"/>
                  </a:lnTo>
                  <a:lnTo>
                    <a:pt x="867" y="538"/>
                  </a:lnTo>
                  <a:lnTo>
                    <a:pt x="867" y="538"/>
                  </a:lnTo>
                  <a:lnTo>
                    <a:pt x="826" y="538"/>
                  </a:lnTo>
                  <a:lnTo>
                    <a:pt x="826" y="538"/>
                  </a:lnTo>
                  <a:lnTo>
                    <a:pt x="822" y="538"/>
                  </a:lnTo>
                  <a:lnTo>
                    <a:pt x="817" y="539"/>
                  </a:lnTo>
                  <a:lnTo>
                    <a:pt x="814" y="540"/>
                  </a:lnTo>
                  <a:lnTo>
                    <a:pt x="810" y="542"/>
                  </a:lnTo>
                  <a:lnTo>
                    <a:pt x="807" y="545"/>
                  </a:lnTo>
                  <a:lnTo>
                    <a:pt x="804" y="548"/>
                  </a:lnTo>
                  <a:lnTo>
                    <a:pt x="800" y="555"/>
                  </a:lnTo>
                  <a:lnTo>
                    <a:pt x="800" y="555"/>
                  </a:lnTo>
                  <a:lnTo>
                    <a:pt x="786" y="592"/>
                  </a:lnTo>
                  <a:lnTo>
                    <a:pt x="771" y="627"/>
                  </a:lnTo>
                  <a:lnTo>
                    <a:pt x="771" y="627"/>
                  </a:lnTo>
                  <a:lnTo>
                    <a:pt x="768" y="636"/>
                  </a:lnTo>
                  <a:lnTo>
                    <a:pt x="768" y="641"/>
                  </a:lnTo>
                  <a:lnTo>
                    <a:pt x="768" y="644"/>
                  </a:lnTo>
                  <a:lnTo>
                    <a:pt x="769" y="648"/>
                  </a:lnTo>
                  <a:lnTo>
                    <a:pt x="771" y="652"/>
                  </a:lnTo>
                  <a:lnTo>
                    <a:pt x="776" y="658"/>
                  </a:lnTo>
                  <a:lnTo>
                    <a:pt x="776" y="658"/>
                  </a:lnTo>
                  <a:lnTo>
                    <a:pt x="803" y="686"/>
                  </a:lnTo>
                  <a:lnTo>
                    <a:pt x="803" y="686"/>
                  </a:lnTo>
                  <a:lnTo>
                    <a:pt x="807" y="692"/>
                  </a:lnTo>
                  <a:lnTo>
                    <a:pt x="810" y="696"/>
                  </a:lnTo>
                  <a:lnTo>
                    <a:pt x="813" y="701"/>
                  </a:lnTo>
                  <a:lnTo>
                    <a:pt x="814" y="706"/>
                  </a:lnTo>
                  <a:lnTo>
                    <a:pt x="814" y="711"/>
                  </a:lnTo>
                  <a:lnTo>
                    <a:pt x="814" y="717"/>
                  </a:lnTo>
                  <a:lnTo>
                    <a:pt x="811" y="722"/>
                  </a:lnTo>
                  <a:lnTo>
                    <a:pt x="808" y="727"/>
                  </a:lnTo>
                  <a:lnTo>
                    <a:pt x="808" y="727"/>
                  </a:lnTo>
                  <a:lnTo>
                    <a:pt x="800" y="740"/>
                  </a:lnTo>
                  <a:lnTo>
                    <a:pt x="791" y="752"/>
                  </a:lnTo>
                  <a:lnTo>
                    <a:pt x="781" y="764"/>
                  </a:lnTo>
                  <a:lnTo>
                    <a:pt x="772" y="774"/>
                  </a:lnTo>
                  <a:lnTo>
                    <a:pt x="761" y="784"/>
                  </a:lnTo>
                  <a:lnTo>
                    <a:pt x="749" y="794"/>
                  </a:lnTo>
                  <a:lnTo>
                    <a:pt x="738" y="802"/>
                  </a:lnTo>
                  <a:lnTo>
                    <a:pt x="725" y="810"/>
                  </a:lnTo>
                  <a:lnTo>
                    <a:pt x="725" y="810"/>
                  </a:lnTo>
                  <a:lnTo>
                    <a:pt x="719" y="814"/>
                  </a:lnTo>
                  <a:lnTo>
                    <a:pt x="714" y="815"/>
                  </a:lnTo>
                  <a:lnTo>
                    <a:pt x="709" y="816"/>
                  </a:lnTo>
                  <a:lnTo>
                    <a:pt x="703" y="816"/>
                  </a:lnTo>
                  <a:lnTo>
                    <a:pt x="698" y="815"/>
                  </a:lnTo>
                  <a:lnTo>
                    <a:pt x="694" y="813"/>
                  </a:lnTo>
                  <a:lnTo>
                    <a:pt x="689" y="809"/>
                  </a:lnTo>
                  <a:lnTo>
                    <a:pt x="684" y="804"/>
                  </a:lnTo>
                  <a:lnTo>
                    <a:pt x="684" y="804"/>
                  </a:lnTo>
                  <a:lnTo>
                    <a:pt x="657" y="777"/>
                  </a:lnTo>
                  <a:lnTo>
                    <a:pt x="657" y="777"/>
                  </a:lnTo>
                  <a:lnTo>
                    <a:pt x="649" y="772"/>
                  </a:lnTo>
                  <a:lnTo>
                    <a:pt x="646" y="770"/>
                  </a:lnTo>
                  <a:lnTo>
                    <a:pt x="642" y="770"/>
                  </a:lnTo>
                  <a:lnTo>
                    <a:pt x="639" y="769"/>
                  </a:lnTo>
                  <a:lnTo>
                    <a:pt x="635" y="770"/>
                  </a:lnTo>
                  <a:lnTo>
                    <a:pt x="627" y="772"/>
                  </a:lnTo>
                  <a:lnTo>
                    <a:pt x="627" y="772"/>
                  </a:lnTo>
                  <a:lnTo>
                    <a:pt x="591" y="788"/>
                  </a:lnTo>
                  <a:lnTo>
                    <a:pt x="555" y="802"/>
                  </a:lnTo>
                  <a:lnTo>
                    <a:pt x="555" y="802"/>
                  </a:lnTo>
                  <a:lnTo>
                    <a:pt x="547" y="806"/>
                  </a:lnTo>
                  <a:lnTo>
                    <a:pt x="543" y="809"/>
                  </a:lnTo>
                  <a:lnTo>
                    <a:pt x="540" y="813"/>
                  </a:lnTo>
                  <a:lnTo>
                    <a:pt x="538" y="816"/>
                  </a:lnTo>
                  <a:lnTo>
                    <a:pt x="537" y="820"/>
                  </a:lnTo>
                  <a:lnTo>
                    <a:pt x="536" y="824"/>
                  </a:lnTo>
                  <a:lnTo>
                    <a:pt x="536" y="829"/>
                  </a:lnTo>
                  <a:lnTo>
                    <a:pt x="536" y="829"/>
                  </a:lnTo>
                  <a:lnTo>
                    <a:pt x="536" y="848"/>
                  </a:lnTo>
                  <a:lnTo>
                    <a:pt x="536" y="848"/>
                  </a:lnTo>
                  <a:lnTo>
                    <a:pt x="536" y="848"/>
                  </a:lnTo>
                  <a:lnTo>
                    <a:pt x="536" y="848"/>
                  </a:lnTo>
                  <a:close/>
                  <a:moveTo>
                    <a:pt x="690" y="453"/>
                  </a:moveTo>
                  <a:lnTo>
                    <a:pt x="690" y="453"/>
                  </a:lnTo>
                  <a:lnTo>
                    <a:pt x="689" y="429"/>
                  </a:lnTo>
                  <a:lnTo>
                    <a:pt x="685" y="405"/>
                  </a:lnTo>
                  <a:lnTo>
                    <a:pt x="678" y="382"/>
                  </a:lnTo>
                  <a:lnTo>
                    <a:pt x="671" y="359"/>
                  </a:lnTo>
                  <a:lnTo>
                    <a:pt x="661" y="339"/>
                  </a:lnTo>
                  <a:lnTo>
                    <a:pt x="648" y="319"/>
                  </a:lnTo>
                  <a:lnTo>
                    <a:pt x="635" y="301"/>
                  </a:lnTo>
                  <a:lnTo>
                    <a:pt x="619" y="284"/>
                  </a:lnTo>
                  <a:lnTo>
                    <a:pt x="603" y="269"/>
                  </a:lnTo>
                  <a:lnTo>
                    <a:pt x="584" y="255"/>
                  </a:lnTo>
                  <a:lnTo>
                    <a:pt x="564" y="243"/>
                  </a:lnTo>
                  <a:lnTo>
                    <a:pt x="543" y="233"/>
                  </a:lnTo>
                  <a:lnTo>
                    <a:pt x="522" y="225"/>
                  </a:lnTo>
                  <a:lnTo>
                    <a:pt x="498" y="220"/>
                  </a:lnTo>
                  <a:lnTo>
                    <a:pt x="474" y="217"/>
                  </a:lnTo>
                  <a:lnTo>
                    <a:pt x="450" y="215"/>
                  </a:lnTo>
                  <a:lnTo>
                    <a:pt x="450" y="215"/>
                  </a:lnTo>
                  <a:lnTo>
                    <a:pt x="425" y="217"/>
                  </a:lnTo>
                  <a:lnTo>
                    <a:pt x="402" y="220"/>
                  </a:lnTo>
                  <a:lnTo>
                    <a:pt x="379" y="226"/>
                  </a:lnTo>
                  <a:lnTo>
                    <a:pt x="358" y="234"/>
                  </a:lnTo>
                  <a:lnTo>
                    <a:pt x="338" y="245"/>
                  </a:lnTo>
                  <a:lnTo>
                    <a:pt x="318" y="256"/>
                  </a:lnTo>
                  <a:lnTo>
                    <a:pt x="300" y="270"/>
                  </a:lnTo>
                  <a:lnTo>
                    <a:pt x="284" y="285"/>
                  </a:lnTo>
                  <a:lnTo>
                    <a:pt x="268" y="303"/>
                  </a:lnTo>
                  <a:lnTo>
                    <a:pt x="255" y="321"/>
                  </a:lnTo>
                  <a:lnTo>
                    <a:pt x="243" y="341"/>
                  </a:lnTo>
                  <a:lnTo>
                    <a:pt x="233" y="361"/>
                  </a:lnTo>
                  <a:lnTo>
                    <a:pt x="226" y="383"/>
                  </a:lnTo>
                  <a:lnTo>
                    <a:pt x="219" y="406"/>
                  </a:lnTo>
                  <a:lnTo>
                    <a:pt x="216" y="430"/>
                  </a:lnTo>
                  <a:lnTo>
                    <a:pt x="215" y="454"/>
                  </a:lnTo>
                  <a:lnTo>
                    <a:pt x="215" y="454"/>
                  </a:lnTo>
                  <a:lnTo>
                    <a:pt x="216" y="479"/>
                  </a:lnTo>
                  <a:lnTo>
                    <a:pt x="219" y="502"/>
                  </a:lnTo>
                  <a:lnTo>
                    <a:pt x="226" y="525"/>
                  </a:lnTo>
                  <a:lnTo>
                    <a:pt x="234" y="547"/>
                  </a:lnTo>
                  <a:lnTo>
                    <a:pt x="244" y="568"/>
                  </a:lnTo>
                  <a:lnTo>
                    <a:pt x="256" y="588"/>
                  </a:lnTo>
                  <a:lnTo>
                    <a:pt x="270" y="606"/>
                  </a:lnTo>
                  <a:lnTo>
                    <a:pt x="285" y="623"/>
                  </a:lnTo>
                  <a:lnTo>
                    <a:pt x="302" y="638"/>
                  </a:lnTo>
                  <a:lnTo>
                    <a:pt x="321" y="651"/>
                  </a:lnTo>
                  <a:lnTo>
                    <a:pt x="341" y="664"/>
                  </a:lnTo>
                  <a:lnTo>
                    <a:pt x="362" y="673"/>
                  </a:lnTo>
                  <a:lnTo>
                    <a:pt x="383" y="681"/>
                  </a:lnTo>
                  <a:lnTo>
                    <a:pt x="406" y="686"/>
                  </a:lnTo>
                  <a:lnTo>
                    <a:pt x="430" y="691"/>
                  </a:lnTo>
                  <a:lnTo>
                    <a:pt x="455" y="692"/>
                  </a:lnTo>
                  <a:lnTo>
                    <a:pt x="455" y="692"/>
                  </a:lnTo>
                  <a:lnTo>
                    <a:pt x="479" y="690"/>
                  </a:lnTo>
                  <a:lnTo>
                    <a:pt x="502" y="686"/>
                  </a:lnTo>
                  <a:lnTo>
                    <a:pt x="525" y="680"/>
                  </a:lnTo>
                  <a:lnTo>
                    <a:pt x="547" y="672"/>
                  </a:lnTo>
                  <a:lnTo>
                    <a:pt x="566" y="663"/>
                  </a:lnTo>
                  <a:lnTo>
                    <a:pt x="586" y="650"/>
                  </a:lnTo>
                  <a:lnTo>
                    <a:pt x="604" y="636"/>
                  </a:lnTo>
                  <a:lnTo>
                    <a:pt x="621" y="621"/>
                  </a:lnTo>
                  <a:lnTo>
                    <a:pt x="636" y="604"/>
                  </a:lnTo>
                  <a:lnTo>
                    <a:pt x="649" y="585"/>
                  </a:lnTo>
                  <a:lnTo>
                    <a:pt x="662" y="566"/>
                  </a:lnTo>
                  <a:lnTo>
                    <a:pt x="671" y="546"/>
                  </a:lnTo>
                  <a:lnTo>
                    <a:pt x="680" y="524"/>
                  </a:lnTo>
                  <a:lnTo>
                    <a:pt x="685" y="501"/>
                  </a:lnTo>
                  <a:lnTo>
                    <a:pt x="689" y="478"/>
                  </a:lnTo>
                  <a:lnTo>
                    <a:pt x="690" y="453"/>
                  </a:lnTo>
                  <a:lnTo>
                    <a:pt x="690" y="4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
            <p:cNvSpPr>
              <a:spLocks/>
            </p:cNvSpPr>
            <p:nvPr/>
          </p:nvSpPr>
          <p:spPr bwMode="auto">
            <a:xfrm>
              <a:off x="-153988" y="2403475"/>
              <a:ext cx="369888" cy="438150"/>
            </a:xfrm>
            <a:custGeom>
              <a:avLst/>
              <a:gdLst>
                <a:gd name="T0" fmla="*/ 301 w 700"/>
                <a:gd name="T1" fmla="*/ 310 h 827"/>
                <a:gd name="T2" fmla="*/ 267 w 700"/>
                <a:gd name="T3" fmla="*/ 273 h 827"/>
                <a:gd name="T4" fmla="*/ 226 w 700"/>
                <a:gd name="T5" fmla="*/ 232 h 827"/>
                <a:gd name="T6" fmla="*/ 209 w 700"/>
                <a:gd name="T7" fmla="*/ 192 h 827"/>
                <a:gd name="T8" fmla="*/ 211 w 700"/>
                <a:gd name="T9" fmla="*/ 155 h 827"/>
                <a:gd name="T10" fmla="*/ 229 w 700"/>
                <a:gd name="T11" fmla="*/ 130 h 827"/>
                <a:gd name="T12" fmla="*/ 247 w 700"/>
                <a:gd name="T13" fmla="*/ 123 h 827"/>
                <a:gd name="T14" fmla="*/ 271 w 700"/>
                <a:gd name="T15" fmla="*/ 127 h 827"/>
                <a:gd name="T16" fmla="*/ 306 w 700"/>
                <a:gd name="T17" fmla="*/ 148 h 827"/>
                <a:gd name="T18" fmla="*/ 364 w 700"/>
                <a:gd name="T19" fmla="*/ 204 h 827"/>
                <a:gd name="T20" fmla="*/ 421 w 700"/>
                <a:gd name="T21" fmla="*/ 255 h 827"/>
                <a:gd name="T22" fmla="*/ 486 w 700"/>
                <a:gd name="T23" fmla="*/ 297 h 827"/>
                <a:gd name="T24" fmla="*/ 569 w 700"/>
                <a:gd name="T25" fmla="*/ 347 h 827"/>
                <a:gd name="T26" fmla="*/ 606 w 700"/>
                <a:gd name="T27" fmla="*/ 374 h 827"/>
                <a:gd name="T28" fmla="*/ 643 w 700"/>
                <a:gd name="T29" fmla="*/ 416 h 827"/>
                <a:gd name="T30" fmla="*/ 671 w 700"/>
                <a:gd name="T31" fmla="*/ 466 h 827"/>
                <a:gd name="T32" fmla="*/ 689 w 700"/>
                <a:gd name="T33" fmla="*/ 521 h 827"/>
                <a:gd name="T34" fmla="*/ 698 w 700"/>
                <a:gd name="T35" fmla="*/ 599 h 827"/>
                <a:gd name="T36" fmla="*/ 697 w 700"/>
                <a:gd name="T37" fmla="*/ 723 h 827"/>
                <a:gd name="T38" fmla="*/ 685 w 700"/>
                <a:gd name="T39" fmla="*/ 812 h 827"/>
                <a:gd name="T40" fmla="*/ 677 w 700"/>
                <a:gd name="T41" fmla="*/ 826 h 827"/>
                <a:gd name="T42" fmla="*/ 639 w 700"/>
                <a:gd name="T43" fmla="*/ 827 h 827"/>
                <a:gd name="T44" fmla="*/ 483 w 700"/>
                <a:gd name="T45" fmla="*/ 827 h 827"/>
                <a:gd name="T46" fmla="*/ 472 w 700"/>
                <a:gd name="T47" fmla="*/ 818 h 827"/>
                <a:gd name="T48" fmla="*/ 469 w 700"/>
                <a:gd name="T49" fmla="*/ 786 h 827"/>
                <a:gd name="T50" fmla="*/ 466 w 700"/>
                <a:gd name="T51" fmla="*/ 730 h 827"/>
                <a:gd name="T52" fmla="*/ 451 w 700"/>
                <a:gd name="T53" fmla="*/ 673 h 827"/>
                <a:gd name="T54" fmla="*/ 421 w 700"/>
                <a:gd name="T55" fmla="*/ 626 h 827"/>
                <a:gd name="T56" fmla="*/ 374 w 700"/>
                <a:gd name="T57" fmla="*/ 590 h 827"/>
                <a:gd name="T58" fmla="*/ 322 w 700"/>
                <a:gd name="T59" fmla="*/ 563 h 827"/>
                <a:gd name="T60" fmla="*/ 236 w 700"/>
                <a:gd name="T61" fmla="*/ 512 h 827"/>
                <a:gd name="T62" fmla="*/ 176 w 700"/>
                <a:gd name="T63" fmla="*/ 467 h 827"/>
                <a:gd name="T64" fmla="*/ 152 w 700"/>
                <a:gd name="T65" fmla="*/ 438 h 827"/>
                <a:gd name="T66" fmla="*/ 87 w 700"/>
                <a:gd name="T67" fmla="*/ 351 h 827"/>
                <a:gd name="T68" fmla="*/ 48 w 700"/>
                <a:gd name="T69" fmla="*/ 301 h 827"/>
                <a:gd name="T70" fmla="*/ 18 w 700"/>
                <a:gd name="T71" fmla="*/ 235 h 827"/>
                <a:gd name="T72" fmla="*/ 9 w 700"/>
                <a:gd name="T73" fmla="*/ 169 h 827"/>
                <a:gd name="T74" fmla="*/ 0 w 700"/>
                <a:gd name="T75" fmla="*/ 81 h 827"/>
                <a:gd name="T76" fmla="*/ 6 w 700"/>
                <a:gd name="T77" fmla="*/ 30 h 827"/>
                <a:gd name="T78" fmla="*/ 14 w 700"/>
                <a:gd name="T79" fmla="*/ 15 h 827"/>
                <a:gd name="T80" fmla="*/ 32 w 700"/>
                <a:gd name="T81" fmla="*/ 1 h 827"/>
                <a:gd name="T82" fmla="*/ 51 w 700"/>
                <a:gd name="T83" fmla="*/ 0 h 827"/>
                <a:gd name="T84" fmla="*/ 70 w 700"/>
                <a:gd name="T85" fmla="*/ 11 h 827"/>
                <a:gd name="T86" fmla="*/ 83 w 700"/>
                <a:gd name="T87" fmla="*/ 43 h 827"/>
                <a:gd name="T88" fmla="*/ 101 w 700"/>
                <a:gd name="T89" fmla="*/ 106 h 827"/>
                <a:gd name="T90" fmla="*/ 115 w 700"/>
                <a:gd name="T91" fmla="*/ 182 h 827"/>
                <a:gd name="T92" fmla="*/ 136 w 700"/>
                <a:gd name="T93" fmla="*/ 224 h 827"/>
                <a:gd name="T94" fmla="*/ 193 w 700"/>
                <a:gd name="T95" fmla="*/ 287 h 827"/>
                <a:gd name="T96" fmla="*/ 260 w 700"/>
                <a:gd name="T97" fmla="*/ 340 h 827"/>
                <a:gd name="T98" fmla="*/ 286 w 700"/>
                <a:gd name="T99" fmla="*/ 352 h 827"/>
                <a:gd name="T100" fmla="*/ 325 w 700"/>
                <a:gd name="T101" fmla="*/ 35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0" h="827">
                  <a:moveTo>
                    <a:pt x="336" y="357"/>
                  </a:moveTo>
                  <a:lnTo>
                    <a:pt x="336" y="357"/>
                  </a:lnTo>
                  <a:lnTo>
                    <a:pt x="313" y="325"/>
                  </a:lnTo>
                  <a:lnTo>
                    <a:pt x="301" y="310"/>
                  </a:lnTo>
                  <a:lnTo>
                    <a:pt x="290" y="297"/>
                  </a:lnTo>
                  <a:lnTo>
                    <a:pt x="290" y="297"/>
                  </a:lnTo>
                  <a:lnTo>
                    <a:pt x="278" y="284"/>
                  </a:lnTo>
                  <a:lnTo>
                    <a:pt x="267" y="273"/>
                  </a:lnTo>
                  <a:lnTo>
                    <a:pt x="242" y="249"/>
                  </a:lnTo>
                  <a:lnTo>
                    <a:pt x="242" y="249"/>
                  </a:lnTo>
                  <a:lnTo>
                    <a:pt x="234" y="241"/>
                  </a:lnTo>
                  <a:lnTo>
                    <a:pt x="226" y="232"/>
                  </a:lnTo>
                  <a:lnTo>
                    <a:pt x="220" y="223"/>
                  </a:lnTo>
                  <a:lnTo>
                    <a:pt x="215" y="212"/>
                  </a:lnTo>
                  <a:lnTo>
                    <a:pt x="211" y="202"/>
                  </a:lnTo>
                  <a:lnTo>
                    <a:pt x="209" y="192"/>
                  </a:lnTo>
                  <a:lnTo>
                    <a:pt x="208" y="180"/>
                  </a:lnTo>
                  <a:lnTo>
                    <a:pt x="208" y="168"/>
                  </a:lnTo>
                  <a:lnTo>
                    <a:pt x="208" y="168"/>
                  </a:lnTo>
                  <a:lnTo>
                    <a:pt x="211" y="155"/>
                  </a:lnTo>
                  <a:lnTo>
                    <a:pt x="215" y="145"/>
                  </a:lnTo>
                  <a:lnTo>
                    <a:pt x="221" y="136"/>
                  </a:lnTo>
                  <a:lnTo>
                    <a:pt x="224" y="132"/>
                  </a:lnTo>
                  <a:lnTo>
                    <a:pt x="229" y="130"/>
                  </a:lnTo>
                  <a:lnTo>
                    <a:pt x="233" y="127"/>
                  </a:lnTo>
                  <a:lnTo>
                    <a:pt x="237" y="125"/>
                  </a:lnTo>
                  <a:lnTo>
                    <a:pt x="242" y="124"/>
                  </a:lnTo>
                  <a:lnTo>
                    <a:pt x="247" y="123"/>
                  </a:lnTo>
                  <a:lnTo>
                    <a:pt x="254" y="123"/>
                  </a:lnTo>
                  <a:lnTo>
                    <a:pt x="259" y="124"/>
                  </a:lnTo>
                  <a:lnTo>
                    <a:pt x="271" y="127"/>
                  </a:lnTo>
                  <a:lnTo>
                    <a:pt x="271" y="127"/>
                  </a:lnTo>
                  <a:lnTo>
                    <a:pt x="281" y="130"/>
                  </a:lnTo>
                  <a:lnTo>
                    <a:pt x="290" y="135"/>
                  </a:lnTo>
                  <a:lnTo>
                    <a:pt x="298" y="142"/>
                  </a:lnTo>
                  <a:lnTo>
                    <a:pt x="306" y="148"/>
                  </a:lnTo>
                  <a:lnTo>
                    <a:pt x="306" y="148"/>
                  </a:lnTo>
                  <a:lnTo>
                    <a:pt x="336" y="176"/>
                  </a:lnTo>
                  <a:lnTo>
                    <a:pt x="364" y="204"/>
                  </a:lnTo>
                  <a:lnTo>
                    <a:pt x="364" y="204"/>
                  </a:lnTo>
                  <a:lnTo>
                    <a:pt x="377" y="218"/>
                  </a:lnTo>
                  <a:lnTo>
                    <a:pt x="391" y="231"/>
                  </a:lnTo>
                  <a:lnTo>
                    <a:pt x="405" y="244"/>
                  </a:lnTo>
                  <a:lnTo>
                    <a:pt x="421" y="255"/>
                  </a:lnTo>
                  <a:lnTo>
                    <a:pt x="436" y="267"/>
                  </a:lnTo>
                  <a:lnTo>
                    <a:pt x="452" y="277"/>
                  </a:lnTo>
                  <a:lnTo>
                    <a:pt x="469" y="287"/>
                  </a:lnTo>
                  <a:lnTo>
                    <a:pt x="486" y="297"/>
                  </a:lnTo>
                  <a:lnTo>
                    <a:pt x="486" y="297"/>
                  </a:lnTo>
                  <a:lnTo>
                    <a:pt x="507" y="308"/>
                  </a:lnTo>
                  <a:lnTo>
                    <a:pt x="529" y="321"/>
                  </a:lnTo>
                  <a:lnTo>
                    <a:pt x="569" y="347"/>
                  </a:lnTo>
                  <a:lnTo>
                    <a:pt x="569" y="347"/>
                  </a:lnTo>
                  <a:lnTo>
                    <a:pt x="583" y="355"/>
                  </a:lnTo>
                  <a:lnTo>
                    <a:pt x="594" y="365"/>
                  </a:lnTo>
                  <a:lnTo>
                    <a:pt x="606" y="374"/>
                  </a:lnTo>
                  <a:lnTo>
                    <a:pt x="616" y="384"/>
                  </a:lnTo>
                  <a:lnTo>
                    <a:pt x="625" y="394"/>
                  </a:lnTo>
                  <a:lnTo>
                    <a:pt x="635" y="405"/>
                  </a:lnTo>
                  <a:lnTo>
                    <a:pt x="643" y="416"/>
                  </a:lnTo>
                  <a:lnTo>
                    <a:pt x="651" y="428"/>
                  </a:lnTo>
                  <a:lnTo>
                    <a:pt x="659" y="440"/>
                  </a:lnTo>
                  <a:lnTo>
                    <a:pt x="665" y="452"/>
                  </a:lnTo>
                  <a:lnTo>
                    <a:pt x="671" y="466"/>
                  </a:lnTo>
                  <a:lnTo>
                    <a:pt x="676" y="478"/>
                  </a:lnTo>
                  <a:lnTo>
                    <a:pt x="681" y="493"/>
                  </a:lnTo>
                  <a:lnTo>
                    <a:pt x="685" y="506"/>
                  </a:lnTo>
                  <a:lnTo>
                    <a:pt x="689" y="521"/>
                  </a:lnTo>
                  <a:lnTo>
                    <a:pt x="691" y="536"/>
                  </a:lnTo>
                  <a:lnTo>
                    <a:pt x="691" y="536"/>
                  </a:lnTo>
                  <a:lnTo>
                    <a:pt x="696" y="568"/>
                  </a:lnTo>
                  <a:lnTo>
                    <a:pt x="698" y="599"/>
                  </a:lnTo>
                  <a:lnTo>
                    <a:pt x="700" y="629"/>
                  </a:lnTo>
                  <a:lnTo>
                    <a:pt x="700" y="660"/>
                  </a:lnTo>
                  <a:lnTo>
                    <a:pt x="699" y="692"/>
                  </a:lnTo>
                  <a:lnTo>
                    <a:pt x="697" y="723"/>
                  </a:lnTo>
                  <a:lnTo>
                    <a:pt x="694" y="754"/>
                  </a:lnTo>
                  <a:lnTo>
                    <a:pt x="690" y="784"/>
                  </a:lnTo>
                  <a:lnTo>
                    <a:pt x="690" y="784"/>
                  </a:lnTo>
                  <a:lnTo>
                    <a:pt x="685" y="812"/>
                  </a:lnTo>
                  <a:lnTo>
                    <a:pt x="683" y="821"/>
                  </a:lnTo>
                  <a:lnTo>
                    <a:pt x="682" y="823"/>
                  </a:lnTo>
                  <a:lnTo>
                    <a:pt x="679" y="825"/>
                  </a:lnTo>
                  <a:lnTo>
                    <a:pt x="677" y="826"/>
                  </a:lnTo>
                  <a:lnTo>
                    <a:pt x="674" y="827"/>
                  </a:lnTo>
                  <a:lnTo>
                    <a:pt x="666" y="827"/>
                  </a:lnTo>
                  <a:lnTo>
                    <a:pt x="639" y="827"/>
                  </a:lnTo>
                  <a:lnTo>
                    <a:pt x="639" y="827"/>
                  </a:lnTo>
                  <a:lnTo>
                    <a:pt x="566" y="827"/>
                  </a:lnTo>
                  <a:lnTo>
                    <a:pt x="492" y="827"/>
                  </a:lnTo>
                  <a:lnTo>
                    <a:pt x="492" y="827"/>
                  </a:lnTo>
                  <a:lnTo>
                    <a:pt x="483" y="827"/>
                  </a:lnTo>
                  <a:lnTo>
                    <a:pt x="480" y="825"/>
                  </a:lnTo>
                  <a:lnTo>
                    <a:pt x="477" y="823"/>
                  </a:lnTo>
                  <a:lnTo>
                    <a:pt x="474" y="821"/>
                  </a:lnTo>
                  <a:lnTo>
                    <a:pt x="472" y="818"/>
                  </a:lnTo>
                  <a:lnTo>
                    <a:pt x="471" y="813"/>
                  </a:lnTo>
                  <a:lnTo>
                    <a:pt x="470" y="808"/>
                  </a:lnTo>
                  <a:lnTo>
                    <a:pt x="470" y="808"/>
                  </a:lnTo>
                  <a:lnTo>
                    <a:pt x="469" y="786"/>
                  </a:lnTo>
                  <a:lnTo>
                    <a:pt x="468" y="763"/>
                  </a:lnTo>
                  <a:lnTo>
                    <a:pt x="468" y="763"/>
                  </a:lnTo>
                  <a:lnTo>
                    <a:pt x="468" y="747"/>
                  </a:lnTo>
                  <a:lnTo>
                    <a:pt x="466" y="730"/>
                  </a:lnTo>
                  <a:lnTo>
                    <a:pt x="463" y="716"/>
                  </a:lnTo>
                  <a:lnTo>
                    <a:pt x="460" y="700"/>
                  </a:lnTo>
                  <a:lnTo>
                    <a:pt x="456" y="686"/>
                  </a:lnTo>
                  <a:lnTo>
                    <a:pt x="451" y="673"/>
                  </a:lnTo>
                  <a:lnTo>
                    <a:pt x="445" y="660"/>
                  </a:lnTo>
                  <a:lnTo>
                    <a:pt x="438" y="649"/>
                  </a:lnTo>
                  <a:lnTo>
                    <a:pt x="430" y="637"/>
                  </a:lnTo>
                  <a:lnTo>
                    <a:pt x="421" y="626"/>
                  </a:lnTo>
                  <a:lnTo>
                    <a:pt x="410" y="617"/>
                  </a:lnTo>
                  <a:lnTo>
                    <a:pt x="400" y="607"/>
                  </a:lnTo>
                  <a:lnTo>
                    <a:pt x="388" y="598"/>
                  </a:lnTo>
                  <a:lnTo>
                    <a:pt x="374" y="590"/>
                  </a:lnTo>
                  <a:lnTo>
                    <a:pt x="361" y="581"/>
                  </a:lnTo>
                  <a:lnTo>
                    <a:pt x="345" y="574"/>
                  </a:lnTo>
                  <a:lnTo>
                    <a:pt x="345" y="574"/>
                  </a:lnTo>
                  <a:lnTo>
                    <a:pt x="322" y="563"/>
                  </a:lnTo>
                  <a:lnTo>
                    <a:pt x="300" y="551"/>
                  </a:lnTo>
                  <a:lnTo>
                    <a:pt x="278" y="540"/>
                  </a:lnTo>
                  <a:lnTo>
                    <a:pt x="257" y="526"/>
                  </a:lnTo>
                  <a:lnTo>
                    <a:pt x="236" y="512"/>
                  </a:lnTo>
                  <a:lnTo>
                    <a:pt x="215" y="498"/>
                  </a:lnTo>
                  <a:lnTo>
                    <a:pt x="195" y="482"/>
                  </a:lnTo>
                  <a:lnTo>
                    <a:pt x="176" y="467"/>
                  </a:lnTo>
                  <a:lnTo>
                    <a:pt x="176" y="467"/>
                  </a:lnTo>
                  <a:lnTo>
                    <a:pt x="169" y="460"/>
                  </a:lnTo>
                  <a:lnTo>
                    <a:pt x="163" y="453"/>
                  </a:lnTo>
                  <a:lnTo>
                    <a:pt x="152" y="438"/>
                  </a:lnTo>
                  <a:lnTo>
                    <a:pt x="152" y="438"/>
                  </a:lnTo>
                  <a:lnTo>
                    <a:pt x="128" y="405"/>
                  </a:lnTo>
                  <a:lnTo>
                    <a:pt x="104" y="371"/>
                  </a:lnTo>
                  <a:lnTo>
                    <a:pt x="104" y="371"/>
                  </a:lnTo>
                  <a:lnTo>
                    <a:pt x="87" y="351"/>
                  </a:lnTo>
                  <a:lnTo>
                    <a:pt x="71" y="330"/>
                  </a:lnTo>
                  <a:lnTo>
                    <a:pt x="71" y="330"/>
                  </a:lnTo>
                  <a:lnTo>
                    <a:pt x="58" y="316"/>
                  </a:lnTo>
                  <a:lnTo>
                    <a:pt x="48" y="301"/>
                  </a:lnTo>
                  <a:lnTo>
                    <a:pt x="38" y="285"/>
                  </a:lnTo>
                  <a:lnTo>
                    <a:pt x="30" y="269"/>
                  </a:lnTo>
                  <a:lnTo>
                    <a:pt x="23" y="252"/>
                  </a:lnTo>
                  <a:lnTo>
                    <a:pt x="18" y="235"/>
                  </a:lnTo>
                  <a:lnTo>
                    <a:pt x="14" y="217"/>
                  </a:lnTo>
                  <a:lnTo>
                    <a:pt x="11" y="198"/>
                  </a:lnTo>
                  <a:lnTo>
                    <a:pt x="11" y="198"/>
                  </a:lnTo>
                  <a:lnTo>
                    <a:pt x="9" y="169"/>
                  </a:lnTo>
                  <a:lnTo>
                    <a:pt x="6" y="140"/>
                  </a:lnTo>
                  <a:lnTo>
                    <a:pt x="2" y="110"/>
                  </a:lnTo>
                  <a:lnTo>
                    <a:pt x="0" y="81"/>
                  </a:lnTo>
                  <a:lnTo>
                    <a:pt x="0" y="81"/>
                  </a:lnTo>
                  <a:lnTo>
                    <a:pt x="0" y="69"/>
                  </a:lnTo>
                  <a:lnTo>
                    <a:pt x="1" y="56"/>
                  </a:lnTo>
                  <a:lnTo>
                    <a:pt x="4" y="43"/>
                  </a:lnTo>
                  <a:lnTo>
                    <a:pt x="6" y="30"/>
                  </a:lnTo>
                  <a:lnTo>
                    <a:pt x="6" y="30"/>
                  </a:lnTo>
                  <a:lnTo>
                    <a:pt x="8" y="25"/>
                  </a:lnTo>
                  <a:lnTo>
                    <a:pt x="10" y="20"/>
                  </a:lnTo>
                  <a:lnTo>
                    <a:pt x="14" y="15"/>
                  </a:lnTo>
                  <a:lnTo>
                    <a:pt x="17" y="10"/>
                  </a:lnTo>
                  <a:lnTo>
                    <a:pt x="21" y="6"/>
                  </a:lnTo>
                  <a:lnTo>
                    <a:pt x="26" y="3"/>
                  </a:lnTo>
                  <a:lnTo>
                    <a:pt x="32" y="1"/>
                  </a:lnTo>
                  <a:lnTo>
                    <a:pt x="38" y="0"/>
                  </a:lnTo>
                  <a:lnTo>
                    <a:pt x="38" y="0"/>
                  </a:lnTo>
                  <a:lnTo>
                    <a:pt x="45" y="0"/>
                  </a:lnTo>
                  <a:lnTo>
                    <a:pt x="51" y="0"/>
                  </a:lnTo>
                  <a:lnTo>
                    <a:pt x="56" y="2"/>
                  </a:lnTo>
                  <a:lnTo>
                    <a:pt x="61" y="4"/>
                  </a:lnTo>
                  <a:lnTo>
                    <a:pt x="66" y="7"/>
                  </a:lnTo>
                  <a:lnTo>
                    <a:pt x="70" y="11"/>
                  </a:lnTo>
                  <a:lnTo>
                    <a:pt x="74" y="17"/>
                  </a:lnTo>
                  <a:lnTo>
                    <a:pt x="76" y="22"/>
                  </a:lnTo>
                  <a:lnTo>
                    <a:pt x="76" y="22"/>
                  </a:lnTo>
                  <a:lnTo>
                    <a:pt x="83" y="43"/>
                  </a:lnTo>
                  <a:lnTo>
                    <a:pt x="90" y="63"/>
                  </a:lnTo>
                  <a:lnTo>
                    <a:pt x="97" y="84"/>
                  </a:lnTo>
                  <a:lnTo>
                    <a:pt x="101" y="106"/>
                  </a:lnTo>
                  <a:lnTo>
                    <a:pt x="101" y="106"/>
                  </a:lnTo>
                  <a:lnTo>
                    <a:pt x="106" y="136"/>
                  </a:lnTo>
                  <a:lnTo>
                    <a:pt x="108" y="152"/>
                  </a:lnTo>
                  <a:lnTo>
                    <a:pt x="111" y="167"/>
                  </a:lnTo>
                  <a:lnTo>
                    <a:pt x="115" y="182"/>
                  </a:lnTo>
                  <a:lnTo>
                    <a:pt x="121" y="197"/>
                  </a:lnTo>
                  <a:lnTo>
                    <a:pt x="128" y="210"/>
                  </a:lnTo>
                  <a:lnTo>
                    <a:pt x="136" y="224"/>
                  </a:lnTo>
                  <a:lnTo>
                    <a:pt x="136" y="224"/>
                  </a:lnTo>
                  <a:lnTo>
                    <a:pt x="150" y="241"/>
                  </a:lnTo>
                  <a:lnTo>
                    <a:pt x="163" y="257"/>
                  </a:lnTo>
                  <a:lnTo>
                    <a:pt x="178" y="273"/>
                  </a:lnTo>
                  <a:lnTo>
                    <a:pt x="193" y="287"/>
                  </a:lnTo>
                  <a:lnTo>
                    <a:pt x="209" y="301"/>
                  </a:lnTo>
                  <a:lnTo>
                    <a:pt x="225" y="315"/>
                  </a:lnTo>
                  <a:lnTo>
                    <a:pt x="242" y="327"/>
                  </a:lnTo>
                  <a:lnTo>
                    <a:pt x="260" y="340"/>
                  </a:lnTo>
                  <a:lnTo>
                    <a:pt x="260" y="340"/>
                  </a:lnTo>
                  <a:lnTo>
                    <a:pt x="268" y="345"/>
                  </a:lnTo>
                  <a:lnTo>
                    <a:pt x="277" y="349"/>
                  </a:lnTo>
                  <a:lnTo>
                    <a:pt x="286" y="352"/>
                  </a:lnTo>
                  <a:lnTo>
                    <a:pt x="295" y="355"/>
                  </a:lnTo>
                  <a:lnTo>
                    <a:pt x="305" y="357"/>
                  </a:lnTo>
                  <a:lnTo>
                    <a:pt x="315" y="358"/>
                  </a:lnTo>
                  <a:lnTo>
                    <a:pt x="325" y="358"/>
                  </a:lnTo>
                  <a:lnTo>
                    <a:pt x="336" y="357"/>
                  </a:lnTo>
                  <a:lnTo>
                    <a:pt x="336"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p:cNvSpPr>
              <a:spLocks/>
            </p:cNvSpPr>
            <p:nvPr/>
          </p:nvSpPr>
          <p:spPr bwMode="auto">
            <a:xfrm>
              <a:off x="266700" y="2403475"/>
              <a:ext cx="369888" cy="438150"/>
            </a:xfrm>
            <a:custGeom>
              <a:avLst/>
              <a:gdLst>
                <a:gd name="T0" fmla="*/ 401 w 700"/>
                <a:gd name="T1" fmla="*/ 357 h 828"/>
                <a:gd name="T2" fmla="*/ 431 w 700"/>
                <a:gd name="T3" fmla="*/ 346 h 828"/>
                <a:gd name="T4" fmla="*/ 491 w 700"/>
                <a:gd name="T5" fmla="*/ 303 h 828"/>
                <a:gd name="T6" fmla="*/ 559 w 700"/>
                <a:gd name="T7" fmla="*/ 231 h 828"/>
                <a:gd name="T8" fmla="*/ 583 w 700"/>
                <a:gd name="T9" fmla="*/ 193 h 828"/>
                <a:gd name="T10" fmla="*/ 596 w 700"/>
                <a:gd name="T11" fmla="*/ 132 h 828"/>
                <a:gd name="T12" fmla="*/ 612 w 700"/>
                <a:gd name="T13" fmla="*/ 49 h 828"/>
                <a:gd name="T14" fmla="*/ 624 w 700"/>
                <a:gd name="T15" fmla="*/ 23 h 828"/>
                <a:gd name="T16" fmla="*/ 637 w 700"/>
                <a:gd name="T17" fmla="*/ 8 h 828"/>
                <a:gd name="T18" fmla="*/ 654 w 700"/>
                <a:gd name="T19" fmla="*/ 0 h 828"/>
                <a:gd name="T20" fmla="*/ 672 w 700"/>
                <a:gd name="T21" fmla="*/ 3 h 828"/>
                <a:gd name="T22" fmla="*/ 686 w 700"/>
                <a:gd name="T23" fmla="*/ 16 h 828"/>
                <a:gd name="T24" fmla="*/ 696 w 700"/>
                <a:gd name="T25" fmla="*/ 37 h 828"/>
                <a:gd name="T26" fmla="*/ 700 w 700"/>
                <a:gd name="T27" fmla="*/ 78 h 828"/>
                <a:gd name="T28" fmla="*/ 688 w 700"/>
                <a:gd name="T29" fmla="*/ 213 h 828"/>
                <a:gd name="T30" fmla="*/ 672 w 700"/>
                <a:gd name="T31" fmla="*/ 269 h 828"/>
                <a:gd name="T32" fmla="*/ 642 w 700"/>
                <a:gd name="T33" fmla="*/ 317 h 828"/>
                <a:gd name="T34" fmla="*/ 589 w 700"/>
                <a:gd name="T35" fmla="*/ 380 h 828"/>
                <a:gd name="T36" fmla="*/ 564 w 700"/>
                <a:gd name="T37" fmla="*/ 419 h 828"/>
                <a:gd name="T38" fmla="*/ 518 w 700"/>
                <a:gd name="T39" fmla="*/ 473 h 828"/>
                <a:gd name="T40" fmla="*/ 448 w 700"/>
                <a:gd name="T41" fmla="*/ 525 h 828"/>
                <a:gd name="T42" fmla="*/ 354 w 700"/>
                <a:gd name="T43" fmla="*/ 575 h 828"/>
                <a:gd name="T44" fmla="*/ 301 w 700"/>
                <a:gd name="T45" fmla="*/ 608 h 828"/>
                <a:gd name="T46" fmla="*/ 263 w 700"/>
                <a:gd name="T47" fmla="*/ 650 h 828"/>
                <a:gd name="T48" fmla="*/ 240 w 700"/>
                <a:gd name="T49" fmla="*/ 701 h 828"/>
                <a:gd name="T50" fmla="*/ 232 w 700"/>
                <a:gd name="T51" fmla="*/ 763 h 828"/>
                <a:gd name="T52" fmla="*/ 230 w 700"/>
                <a:gd name="T53" fmla="*/ 811 h 828"/>
                <a:gd name="T54" fmla="*/ 224 w 700"/>
                <a:gd name="T55" fmla="*/ 824 h 828"/>
                <a:gd name="T56" fmla="*/ 210 w 700"/>
                <a:gd name="T57" fmla="*/ 828 h 828"/>
                <a:gd name="T58" fmla="*/ 29 w 700"/>
                <a:gd name="T59" fmla="*/ 828 h 828"/>
                <a:gd name="T60" fmla="*/ 17 w 700"/>
                <a:gd name="T61" fmla="*/ 820 h 828"/>
                <a:gd name="T62" fmla="*/ 8 w 700"/>
                <a:gd name="T63" fmla="*/ 763 h 828"/>
                <a:gd name="T64" fmla="*/ 0 w 700"/>
                <a:gd name="T65" fmla="*/ 649 h 828"/>
                <a:gd name="T66" fmla="*/ 2 w 700"/>
                <a:gd name="T67" fmla="*/ 589 h 828"/>
                <a:gd name="T68" fmla="*/ 24 w 700"/>
                <a:gd name="T69" fmla="*/ 482 h 828"/>
                <a:gd name="T70" fmla="*/ 55 w 700"/>
                <a:gd name="T71" fmla="*/ 417 h 828"/>
                <a:gd name="T72" fmla="*/ 107 w 700"/>
                <a:gd name="T73" fmla="*/ 367 h 828"/>
                <a:gd name="T74" fmla="*/ 194 w 700"/>
                <a:gd name="T75" fmla="*/ 309 h 828"/>
                <a:gd name="T76" fmla="*/ 278 w 700"/>
                <a:gd name="T77" fmla="*/ 257 h 828"/>
                <a:gd name="T78" fmla="*/ 363 w 700"/>
                <a:gd name="T79" fmla="*/ 178 h 828"/>
                <a:gd name="T80" fmla="*/ 411 w 700"/>
                <a:gd name="T81" fmla="*/ 136 h 828"/>
                <a:gd name="T82" fmla="*/ 443 w 700"/>
                <a:gd name="T83" fmla="*/ 126 h 828"/>
                <a:gd name="T84" fmla="*/ 478 w 700"/>
                <a:gd name="T85" fmla="*/ 134 h 828"/>
                <a:gd name="T86" fmla="*/ 492 w 700"/>
                <a:gd name="T87" fmla="*/ 167 h 828"/>
                <a:gd name="T88" fmla="*/ 489 w 700"/>
                <a:gd name="T89" fmla="*/ 203 h 828"/>
                <a:gd name="T90" fmla="*/ 464 w 700"/>
                <a:gd name="T91" fmla="*/ 244 h 828"/>
                <a:gd name="T92" fmla="*/ 418 w 700"/>
                <a:gd name="T93" fmla="*/ 293 h 828"/>
                <a:gd name="T94" fmla="*/ 375 w 700"/>
                <a:gd name="T95" fmla="*/ 34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0" h="828">
                  <a:moveTo>
                    <a:pt x="366" y="359"/>
                  </a:moveTo>
                  <a:lnTo>
                    <a:pt x="366" y="359"/>
                  </a:lnTo>
                  <a:lnTo>
                    <a:pt x="384" y="359"/>
                  </a:lnTo>
                  <a:lnTo>
                    <a:pt x="401" y="357"/>
                  </a:lnTo>
                  <a:lnTo>
                    <a:pt x="409" y="355"/>
                  </a:lnTo>
                  <a:lnTo>
                    <a:pt x="416" y="353"/>
                  </a:lnTo>
                  <a:lnTo>
                    <a:pt x="424" y="350"/>
                  </a:lnTo>
                  <a:lnTo>
                    <a:pt x="431" y="346"/>
                  </a:lnTo>
                  <a:lnTo>
                    <a:pt x="431" y="346"/>
                  </a:lnTo>
                  <a:lnTo>
                    <a:pt x="452" y="332"/>
                  </a:lnTo>
                  <a:lnTo>
                    <a:pt x="471" y="319"/>
                  </a:lnTo>
                  <a:lnTo>
                    <a:pt x="491" y="303"/>
                  </a:lnTo>
                  <a:lnTo>
                    <a:pt x="510" y="286"/>
                  </a:lnTo>
                  <a:lnTo>
                    <a:pt x="528" y="270"/>
                  </a:lnTo>
                  <a:lnTo>
                    <a:pt x="543" y="251"/>
                  </a:lnTo>
                  <a:lnTo>
                    <a:pt x="559" y="231"/>
                  </a:lnTo>
                  <a:lnTo>
                    <a:pt x="573" y="211"/>
                  </a:lnTo>
                  <a:lnTo>
                    <a:pt x="573" y="211"/>
                  </a:lnTo>
                  <a:lnTo>
                    <a:pt x="578" y="202"/>
                  </a:lnTo>
                  <a:lnTo>
                    <a:pt x="583" y="193"/>
                  </a:lnTo>
                  <a:lnTo>
                    <a:pt x="586" y="183"/>
                  </a:lnTo>
                  <a:lnTo>
                    <a:pt x="589" y="173"/>
                  </a:lnTo>
                  <a:lnTo>
                    <a:pt x="593" y="153"/>
                  </a:lnTo>
                  <a:lnTo>
                    <a:pt x="596" y="132"/>
                  </a:lnTo>
                  <a:lnTo>
                    <a:pt x="596" y="132"/>
                  </a:lnTo>
                  <a:lnTo>
                    <a:pt x="599" y="111"/>
                  </a:lnTo>
                  <a:lnTo>
                    <a:pt x="603" y="91"/>
                  </a:lnTo>
                  <a:lnTo>
                    <a:pt x="612" y="49"/>
                  </a:lnTo>
                  <a:lnTo>
                    <a:pt x="612" y="49"/>
                  </a:lnTo>
                  <a:lnTo>
                    <a:pt x="615" y="39"/>
                  </a:lnTo>
                  <a:lnTo>
                    <a:pt x="619" y="31"/>
                  </a:lnTo>
                  <a:lnTo>
                    <a:pt x="624" y="23"/>
                  </a:lnTo>
                  <a:lnTo>
                    <a:pt x="629" y="16"/>
                  </a:lnTo>
                  <a:lnTo>
                    <a:pt x="629" y="16"/>
                  </a:lnTo>
                  <a:lnTo>
                    <a:pt x="632" y="11"/>
                  </a:lnTo>
                  <a:lnTo>
                    <a:pt x="637" y="8"/>
                  </a:lnTo>
                  <a:lnTo>
                    <a:pt x="641" y="5"/>
                  </a:lnTo>
                  <a:lnTo>
                    <a:pt x="645" y="3"/>
                  </a:lnTo>
                  <a:lnTo>
                    <a:pt x="650" y="1"/>
                  </a:lnTo>
                  <a:lnTo>
                    <a:pt x="654" y="0"/>
                  </a:lnTo>
                  <a:lnTo>
                    <a:pt x="658" y="0"/>
                  </a:lnTo>
                  <a:lnTo>
                    <a:pt x="664" y="0"/>
                  </a:lnTo>
                  <a:lnTo>
                    <a:pt x="668" y="1"/>
                  </a:lnTo>
                  <a:lnTo>
                    <a:pt x="672" y="3"/>
                  </a:lnTo>
                  <a:lnTo>
                    <a:pt x="676" y="5"/>
                  </a:lnTo>
                  <a:lnTo>
                    <a:pt x="679" y="8"/>
                  </a:lnTo>
                  <a:lnTo>
                    <a:pt x="683" y="11"/>
                  </a:lnTo>
                  <a:lnTo>
                    <a:pt x="686" y="16"/>
                  </a:lnTo>
                  <a:lnTo>
                    <a:pt x="689" y="20"/>
                  </a:lnTo>
                  <a:lnTo>
                    <a:pt x="692" y="25"/>
                  </a:lnTo>
                  <a:lnTo>
                    <a:pt x="692" y="25"/>
                  </a:lnTo>
                  <a:lnTo>
                    <a:pt x="696" y="37"/>
                  </a:lnTo>
                  <a:lnTo>
                    <a:pt x="698" y="51"/>
                  </a:lnTo>
                  <a:lnTo>
                    <a:pt x="700" y="64"/>
                  </a:lnTo>
                  <a:lnTo>
                    <a:pt x="700" y="78"/>
                  </a:lnTo>
                  <a:lnTo>
                    <a:pt x="700" y="78"/>
                  </a:lnTo>
                  <a:lnTo>
                    <a:pt x="698" y="111"/>
                  </a:lnTo>
                  <a:lnTo>
                    <a:pt x="694" y="146"/>
                  </a:lnTo>
                  <a:lnTo>
                    <a:pt x="688" y="213"/>
                  </a:lnTo>
                  <a:lnTo>
                    <a:pt x="688" y="213"/>
                  </a:lnTo>
                  <a:lnTo>
                    <a:pt x="685" y="228"/>
                  </a:lnTo>
                  <a:lnTo>
                    <a:pt x="682" y="242"/>
                  </a:lnTo>
                  <a:lnTo>
                    <a:pt x="677" y="255"/>
                  </a:lnTo>
                  <a:lnTo>
                    <a:pt x="672" y="269"/>
                  </a:lnTo>
                  <a:lnTo>
                    <a:pt x="666" y="281"/>
                  </a:lnTo>
                  <a:lnTo>
                    <a:pt x="658" y="294"/>
                  </a:lnTo>
                  <a:lnTo>
                    <a:pt x="650" y="305"/>
                  </a:lnTo>
                  <a:lnTo>
                    <a:pt x="642" y="317"/>
                  </a:lnTo>
                  <a:lnTo>
                    <a:pt x="642" y="317"/>
                  </a:lnTo>
                  <a:lnTo>
                    <a:pt x="624" y="338"/>
                  </a:lnTo>
                  <a:lnTo>
                    <a:pt x="605" y="358"/>
                  </a:lnTo>
                  <a:lnTo>
                    <a:pt x="589" y="380"/>
                  </a:lnTo>
                  <a:lnTo>
                    <a:pt x="581" y="391"/>
                  </a:lnTo>
                  <a:lnTo>
                    <a:pt x="573" y="402"/>
                  </a:lnTo>
                  <a:lnTo>
                    <a:pt x="573" y="402"/>
                  </a:lnTo>
                  <a:lnTo>
                    <a:pt x="564" y="419"/>
                  </a:lnTo>
                  <a:lnTo>
                    <a:pt x="554" y="433"/>
                  </a:lnTo>
                  <a:lnTo>
                    <a:pt x="542" y="448"/>
                  </a:lnTo>
                  <a:lnTo>
                    <a:pt x="531" y="460"/>
                  </a:lnTo>
                  <a:lnTo>
                    <a:pt x="518" y="473"/>
                  </a:lnTo>
                  <a:lnTo>
                    <a:pt x="505" y="484"/>
                  </a:lnTo>
                  <a:lnTo>
                    <a:pt x="491" y="496"/>
                  </a:lnTo>
                  <a:lnTo>
                    <a:pt x="477" y="506"/>
                  </a:lnTo>
                  <a:lnTo>
                    <a:pt x="448" y="525"/>
                  </a:lnTo>
                  <a:lnTo>
                    <a:pt x="417" y="543"/>
                  </a:lnTo>
                  <a:lnTo>
                    <a:pt x="386" y="559"/>
                  </a:lnTo>
                  <a:lnTo>
                    <a:pt x="354" y="575"/>
                  </a:lnTo>
                  <a:lnTo>
                    <a:pt x="354" y="575"/>
                  </a:lnTo>
                  <a:lnTo>
                    <a:pt x="339" y="582"/>
                  </a:lnTo>
                  <a:lnTo>
                    <a:pt x="326" y="591"/>
                  </a:lnTo>
                  <a:lnTo>
                    <a:pt x="314" y="599"/>
                  </a:lnTo>
                  <a:lnTo>
                    <a:pt x="301" y="608"/>
                  </a:lnTo>
                  <a:lnTo>
                    <a:pt x="291" y="618"/>
                  </a:lnTo>
                  <a:lnTo>
                    <a:pt x="280" y="628"/>
                  </a:lnTo>
                  <a:lnTo>
                    <a:pt x="271" y="638"/>
                  </a:lnTo>
                  <a:lnTo>
                    <a:pt x="263" y="650"/>
                  </a:lnTo>
                  <a:lnTo>
                    <a:pt x="255" y="661"/>
                  </a:lnTo>
                  <a:lnTo>
                    <a:pt x="249" y="674"/>
                  </a:lnTo>
                  <a:lnTo>
                    <a:pt x="244" y="687"/>
                  </a:lnTo>
                  <a:lnTo>
                    <a:pt x="240" y="701"/>
                  </a:lnTo>
                  <a:lnTo>
                    <a:pt x="237" y="716"/>
                  </a:lnTo>
                  <a:lnTo>
                    <a:pt x="234" y="731"/>
                  </a:lnTo>
                  <a:lnTo>
                    <a:pt x="232" y="747"/>
                  </a:lnTo>
                  <a:lnTo>
                    <a:pt x="232" y="763"/>
                  </a:lnTo>
                  <a:lnTo>
                    <a:pt x="232" y="763"/>
                  </a:lnTo>
                  <a:lnTo>
                    <a:pt x="232" y="787"/>
                  </a:lnTo>
                  <a:lnTo>
                    <a:pt x="230" y="811"/>
                  </a:lnTo>
                  <a:lnTo>
                    <a:pt x="230" y="811"/>
                  </a:lnTo>
                  <a:lnTo>
                    <a:pt x="229" y="816"/>
                  </a:lnTo>
                  <a:lnTo>
                    <a:pt x="228" y="819"/>
                  </a:lnTo>
                  <a:lnTo>
                    <a:pt x="226" y="822"/>
                  </a:lnTo>
                  <a:lnTo>
                    <a:pt x="224" y="824"/>
                  </a:lnTo>
                  <a:lnTo>
                    <a:pt x="221" y="826"/>
                  </a:lnTo>
                  <a:lnTo>
                    <a:pt x="218" y="827"/>
                  </a:lnTo>
                  <a:lnTo>
                    <a:pt x="210" y="828"/>
                  </a:lnTo>
                  <a:lnTo>
                    <a:pt x="210" y="828"/>
                  </a:lnTo>
                  <a:lnTo>
                    <a:pt x="122" y="828"/>
                  </a:lnTo>
                  <a:lnTo>
                    <a:pt x="34" y="828"/>
                  </a:lnTo>
                  <a:lnTo>
                    <a:pt x="34" y="828"/>
                  </a:lnTo>
                  <a:lnTo>
                    <a:pt x="29" y="828"/>
                  </a:lnTo>
                  <a:lnTo>
                    <a:pt x="25" y="827"/>
                  </a:lnTo>
                  <a:lnTo>
                    <a:pt x="22" y="825"/>
                  </a:lnTo>
                  <a:lnTo>
                    <a:pt x="18" y="823"/>
                  </a:lnTo>
                  <a:lnTo>
                    <a:pt x="17" y="820"/>
                  </a:lnTo>
                  <a:lnTo>
                    <a:pt x="15" y="817"/>
                  </a:lnTo>
                  <a:lnTo>
                    <a:pt x="14" y="808"/>
                  </a:lnTo>
                  <a:lnTo>
                    <a:pt x="14" y="808"/>
                  </a:lnTo>
                  <a:lnTo>
                    <a:pt x="8" y="763"/>
                  </a:lnTo>
                  <a:lnTo>
                    <a:pt x="3" y="718"/>
                  </a:lnTo>
                  <a:lnTo>
                    <a:pt x="1" y="695"/>
                  </a:lnTo>
                  <a:lnTo>
                    <a:pt x="0" y="672"/>
                  </a:lnTo>
                  <a:lnTo>
                    <a:pt x="0" y="649"/>
                  </a:lnTo>
                  <a:lnTo>
                    <a:pt x="0" y="626"/>
                  </a:lnTo>
                  <a:lnTo>
                    <a:pt x="0" y="626"/>
                  </a:lnTo>
                  <a:lnTo>
                    <a:pt x="1" y="608"/>
                  </a:lnTo>
                  <a:lnTo>
                    <a:pt x="2" y="589"/>
                  </a:lnTo>
                  <a:lnTo>
                    <a:pt x="7" y="553"/>
                  </a:lnTo>
                  <a:lnTo>
                    <a:pt x="14" y="518"/>
                  </a:lnTo>
                  <a:lnTo>
                    <a:pt x="24" y="482"/>
                  </a:lnTo>
                  <a:lnTo>
                    <a:pt x="24" y="482"/>
                  </a:lnTo>
                  <a:lnTo>
                    <a:pt x="29" y="464"/>
                  </a:lnTo>
                  <a:lnTo>
                    <a:pt x="36" y="448"/>
                  </a:lnTo>
                  <a:lnTo>
                    <a:pt x="45" y="432"/>
                  </a:lnTo>
                  <a:lnTo>
                    <a:pt x="55" y="417"/>
                  </a:lnTo>
                  <a:lnTo>
                    <a:pt x="66" y="403"/>
                  </a:lnTo>
                  <a:lnTo>
                    <a:pt x="79" y="389"/>
                  </a:lnTo>
                  <a:lnTo>
                    <a:pt x="92" y="378"/>
                  </a:lnTo>
                  <a:lnTo>
                    <a:pt x="107" y="367"/>
                  </a:lnTo>
                  <a:lnTo>
                    <a:pt x="107" y="367"/>
                  </a:lnTo>
                  <a:lnTo>
                    <a:pt x="135" y="347"/>
                  </a:lnTo>
                  <a:lnTo>
                    <a:pt x="165" y="327"/>
                  </a:lnTo>
                  <a:lnTo>
                    <a:pt x="194" y="309"/>
                  </a:lnTo>
                  <a:lnTo>
                    <a:pt x="225" y="292"/>
                  </a:lnTo>
                  <a:lnTo>
                    <a:pt x="225" y="292"/>
                  </a:lnTo>
                  <a:lnTo>
                    <a:pt x="252" y="275"/>
                  </a:lnTo>
                  <a:lnTo>
                    <a:pt x="278" y="257"/>
                  </a:lnTo>
                  <a:lnTo>
                    <a:pt x="303" y="237"/>
                  </a:lnTo>
                  <a:lnTo>
                    <a:pt x="327" y="216"/>
                  </a:lnTo>
                  <a:lnTo>
                    <a:pt x="327" y="216"/>
                  </a:lnTo>
                  <a:lnTo>
                    <a:pt x="363" y="178"/>
                  </a:lnTo>
                  <a:lnTo>
                    <a:pt x="382" y="160"/>
                  </a:lnTo>
                  <a:lnTo>
                    <a:pt x="402" y="143"/>
                  </a:lnTo>
                  <a:lnTo>
                    <a:pt x="402" y="143"/>
                  </a:lnTo>
                  <a:lnTo>
                    <a:pt x="411" y="136"/>
                  </a:lnTo>
                  <a:lnTo>
                    <a:pt x="422" y="131"/>
                  </a:lnTo>
                  <a:lnTo>
                    <a:pt x="433" y="128"/>
                  </a:lnTo>
                  <a:lnTo>
                    <a:pt x="443" y="126"/>
                  </a:lnTo>
                  <a:lnTo>
                    <a:pt x="443" y="126"/>
                  </a:lnTo>
                  <a:lnTo>
                    <a:pt x="454" y="125"/>
                  </a:lnTo>
                  <a:lnTo>
                    <a:pt x="463" y="127"/>
                  </a:lnTo>
                  <a:lnTo>
                    <a:pt x="470" y="129"/>
                  </a:lnTo>
                  <a:lnTo>
                    <a:pt x="478" y="134"/>
                  </a:lnTo>
                  <a:lnTo>
                    <a:pt x="483" y="141"/>
                  </a:lnTo>
                  <a:lnTo>
                    <a:pt x="487" y="148"/>
                  </a:lnTo>
                  <a:lnTo>
                    <a:pt x="490" y="156"/>
                  </a:lnTo>
                  <a:lnTo>
                    <a:pt x="492" y="167"/>
                  </a:lnTo>
                  <a:lnTo>
                    <a:pt x="492" y="167"/>
                  </a:lnTo>
                  <a:lnTo>
                    <a:pt x="493" y="179"/>
                  </a:lnTo>
                  <a:lnTo>
                    <a:pt x="491" y="192"/>
                  </a:lnTo>
                  <a:lnTo>
                    <a:pt x="489" y="203"/>
                  </a:lnTo>
                  <a:lnTo>
                    <a:pt x="485" y="214"/>
                  </a:lnTo>
                  <a:lnTo>
                    <a:pt x="479" y="225"/>
                  </a:lnTo>
                  <a:lnTo>
                    <a:pt x="471" y="234"/>
                  </a:lnTo>
                  <a:lnTo>
                    <a:pt x="464" y="244"/>
                  </a:lnTo>
                  <a:lnTo>
                    <a:pt x="455" y="253"/>
                  </a:lnTo>
                  <a:lnTo>
                    <a:pt x="455" y="253"/>
                  </a:lnTo>
                  <a:lnTo>
                    <a:pt x="436" y="273"/>
                  </a:lnTo>
                  <a:lnTo>
                    <a:pt x="418" y="293"/>
                  </a:lnTo>
                  <a:lnTo>
                    <a:pt x="382" y="333"/>
                  </a:lnTo>
                  <a:lnTo>
                    <a:pt x="382" y="333"/>
                  </a:lnTo>
                  <a:lnTo>
                    <a:pt x="378" y="339"/>
                  </a:lnTo>
                  <a:lnTo>
                    <a:pt x="375" y="346"/>
                  </a:lnTo>
                  <a:lnTo>
                    <a:pt x="366" y="359"/>
                  </a:lnTo>
                  <a:lnTo>
                    <a:pt x="366"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p:cNvGrpSpPr/>
          <p:nvPr/>
        </p:nvGrpSpPr>
        <p:grpSpPr>
          <a:xfrm>
            <a:off x="5312778" y="4975286"/>
            <a:ext cx="309528" cy="254188"/>
            <a:chOff x="0" y="2297113"/>
            <a:chExt cx="523875" cy="430212"/>
          </a:xfrm>
          <a:solidFill>
            <a:schemeClr val="bg1"/>
          </a:solidFill>
        </p:grpSpPr>
        <p:sp>
          <p:nvSpPr>
            <p:cNvPr id="49" name="Freeform 21"/>
            <p:cNvSpPr>
              <a:spLocks/>
            </p:cNvSpPr>
            <p:nvPr/>
          </p:nvSpPr>
          <p:spPr bwMode="auto">
            <a:xfrm>
              <a:off x="0" y="2516188"/>
              <a:ext cx="61913" cy="136525"/>
            </a:xfrm>
            <a:custGeom>
              <a:avLst/>
              <a:gdLst>
                <a:gd name="T0" fmla="*/ 0 w 116"/>
                <a:gd name="T1" fmla="*/ 75 h 260"/>
                <a:gd name="T2" fmla="*/ 0 w 116"/>
                <a:gd name="T3" fmla="*/ 75 h 260"/>
                <a:gd name="T4" fmla="*/ 13 w 116"/>
                <a:gd name="T5" fmla="*/ 50 h 260"/>
                <a:gd name="T6" fmla="*/ 20 w 116"/>
                <a:gd name="T7" fmla="*/ 38 h 260"/>
                <a:gd name="T8" fmla="*/ 28 w 116"/>
                <a:gd name="T9" fmla="*/ 27 h 260"/>
                <a:gd name="T10" fmla="*/ 28 w 116"/>
                <a:gd name="T11" fmla="*/ 27 h 260"/>
                <a:gd name="T12" fmla="*/ 36 w 116"/>
                <a:gd name="T13" fmla="*/ 18 h 260"/>
                <a:gd name="T14" fmla="*/ 46 w 116"/>
                <a:gd name="T15" fmla="*/ 12 h 260"/>
                <a:gd name="T16" fmla="*/ 56 w 116"/>
                <a:gd name="T17" fmla="*/ 6 h 260"/>
                <a:gd name="T18" fmla="*/ 67 w 116"/>
                <a:gd name="T19" fmla="*/ 3 h 260"/>
                <a:gd name="T20" fmla="*/ 78 w 116"/>
                <a:gd name="T21" fmla="*/ 1 h 260"/>
                <a:gd name="T22" fmla="*/ 90 w 116"/>
                <a:gd name="T23" fmla="*/ 0 h 260"/>
                <a:gd name="T24" fmla="*/ 102 w 116"/>
                <a:gd name="T25" fmla="*/ 1 h 260"/>
                <a:gd name="T26" fmla="*/ 116 w 116"/>
                <a:gd name="T27" fmla="*/ 3 h 260"/>
                <a:gd name="T28" fmla="*/ 116 w 116"/>
                <a:gd name="T29" fmla="*/ 3 h 260"/>
                <a:gd name="T30" fmla="*/ 110 w 116"/>
                <a:gd name="T31" fmla="*/ 17 h 260"/>
                <a:gd name="T32" fmla="*/ 105 w 116"/>
                <a:gd name="T33" fmla="*/ 30 h 260"/>
                <a:gd name="T34" fmla="*/ 101 w 116"/>
                <a:gd name="T35" fmla="*/ 45 h 260"/>
                <a:gd name="T36" fmla="*/ 98 w 116"/>
                <a:gd name="T37" fmla="*/ 59 h 260"/>
                <a:gd name="T38" fmla="*/ 97 w 116"/>
                <a:gd name="T39" fmla="*/ 73 h 260"/>
                <a:gd name="T40" fmla="*/ 95 w 116"/>
                <a:gd name="T41" fmla="*/ 88 h 260"/>
                <a:gd name="T42" fmla="*/ 94 w 116"/>
                <a:gd name="T43" fmla="*/ 116 h 260"/>
                <a:gd name="T44" fmla="*/ 94 w 116"/>
                <a:gd name="T45" fmla="*/ 145 h 260"/>
                <a:gd name="T46" fmla="*/ 95 w 116"/>
                <a:gd name="T47" fmla="*/ 173 h 260"/>
                <a:gd name="T48" fmla="*/ 96 w 116"/>
                <a:gd name="T49" fmla="*/ 202 h 260"/>
                <a:gd name="T50" fmla="*/ 95 w 116"/>
                <a:gd name="T51" fmla="*/ 231 h 260"/>
                <a:gd name="T52" fmla="*/ 95 w 116"/>
                <a:gd name="T53" fmla="*/ 231 h 260"/>
                <a:gd name="T54" fmla="*/ 95 w 116"/>
                <a:gd name="T55" fmla="*/ 244 h 260"/>
                <a:gd name="T56" fmla="*/ 95 w 116"/>
                <a:gd name="T57" fmla="*/ 260 h 260"/>
                <a:gd name="T58" fmla="*/ 95 w 116"/>
                <a:gd name="T59" fmla="*/ 260 h 260"/>
                <a:gd name="T60" fmla="*/ 0 w 116"/>
                <a:gd name="T61" fmla="*/ 260 h 260"/>
                <a:gd name="T62" fmla="*/ 0 w 116"/>
                <a:gd name="T63" fmla="*/ 260 h 260"/>
                <a:gd name="T64" fmla="*/ 0 w 116"/>
                <a:gd name="T65" fmla="*/ 75 h 260"/>
                <a:gd name="T66" fmla="*/ 0 w 116"/>
                <a:gd name="T67" fmla="*/ 7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 h="260">
                  <a:moveTo>
                    <a:pt x="0" y="75"/>
                  </a:moveTo>
                  <a:lnTo>
                    <a:pt x="0" y="75"/>
                  </a:lnTo>
                  <a:lnTo>
                    <a:pt x="13" y="50"/>
                  </a:lnTo>
                  <a:lnTo>
                    <a:pt x="20" y="38"/>
                  </a:lnTo>
                  <a:lnTo>
                    <a:pt x="28" y="27"/>
                  </a:lnTo>
                  <a:lnTo>
                    <a:pt x="28" y="27"/>
                  </a:lnTo>
                  <a:lnTo>
                    <a:pt x="36" y="18"/>
                  </a:lnTo>
                  <a:lnTo>
                    <a:pt x="46" y="12"/>
                  </a:lnTo>
                  <a:lnTo>
                    <a:pt x="56" y="6"/>
                  </a:lnTo>
                  <a:lnTo>
                    <a:pt x="67" y="3"/>
                  </a:lnTo>
                  <a:lnTo>
                    <a:pt x="78" y="1"/>
                  </a:lnTo>
                  <a:lnTo>
                    <a:pt x="90" y="0"/>
                  </a:lnTo>
                  <a:lnTo>
                    <a:pt x="102" y="1"/>
                  </a:lnTo>
                  <a:lnTo>
                    <a:pt x="116" y="3"/>
                  </a:lnTo>
                  <a:lnTo>
                    <a:pt x="116" y="3"/>
                  </a:lnTo>
                  <a:lnTo>
                    <a:pt x="110" y="17"/>
                  </a:lnTo>
                  <a:lnTo>
                    <a:pt x="105" y="30"/>
                  </a:lnTo>
                  <a:lnTo>
                    <a:pt x="101" y="45"/>
                  </a:lnTo>
                  <a:lnTo>
                    <a:pt x="98" y="59"/>
                  </a:lnTo>
                  <a:lnTo>
                    <a:pt x="97" y="73"/>
                  </a:lnTo>
                  <a:lnTo>
                    <a:pt x="95" y="88"/>
                  </a:lnTo>
                  <a:lnTo>
                    <a:pt x="94" y="116"/>
                  </a:lnTo>
                  <a:lnTo>
                    <a:pt x="94" y="145"/>
                  </a:lnTo>
                  <a:lnTo>
                    <a:pt x="95" y="173"/>
                  </a:lnTo>
                  <a:lnTo>
                    <a:pt x="96" y="202"/>
                  </a:lnTo>
                  <a:lnTo>
                    <a:pt x="95" y="231"/>
                  </a:lnTo>
                  <a:lnTo>
                    <a:pt x="95" y="231"/>
                  </a:lnTo>
                  <a:lnTo>
                    <a:pt x="95" y="244"/>
                  </a:lnTo>
                  <a:lnTo>
                    <a:pt x="95" y="260"/>
                  </a:lnTo>
                  <a:lnTo>
                    <a:pt x="95" y="260"/>
                  </a:lnTo>
                  <a:lnTo>
                    <a:pt x="0" y="260"/>
                  </a:lnTo>
                  <a:lnTo>
                    <a:pt x="0" y="260"/>
                  </a:lnTo>
                  <a:lnTo>
                    <a:pt x="0" y="75"/>
                  </a:ln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2"/>
            <p:cNvSpPr>
              <a:spLocks/>
            </p:cNvSpPr>
            <p:nvPr/>
          </p:nvSpPr>
          <p:spPr bwMode="auto">
            <a:xfrm>
              <a:off x="463550" y="2516188"/>
              <a:ext cx="60325" cy="136525"/>
            </a:xfrm>
            <a:custGeom>
              <a:avLst/>
              <a:gdLst>
                <a:gd name="T0" fmla="*/ 114 w 114"/>
                <a:gd name="T1" fmla="*/ 259 h 259"/>
                <a:gd name="T2" fmla="*/ 114 w 114"/>
                <a:gd name="T3" fmla="*/ 259 h 259"/>
                <a:gd name="T4" fmla="*/ 22 w 114"/>
                <a:gd name="T5" fmla="*/ 259 h 259"/>
                <a:gd name="T6" fmla="*/ 22 w 114"/>
                <a:gd name="T7" fmla="*/ 259 h 259"/>
                <a:gd name="T8" fmla="*/ 21 w 114"/>
                <a:gd name="T9" fmla="*/ 243 h 259"/>
                <a:gd name="T10" fmla="*/ 19 w 114"/>
                <a:gd name="T11" fmla="*/ 226 h 259"/>
                <a:gd name="T12" fmla="*/ 19 w 114"/>
                <a:gd name="T13" fmla="*/ 194 h 259"/>
                <a:gd name="T14" fmla="*/ 21 w 114"/>
                <a:gd name="T15" fmla="*/ 129 h 259"/>
                <a:gd name="T16" fmla="*/ 19 w 114"/>
                <a:gd name="T17" fmla="*/ 98 h 259"/>
                <a:gd name="T18" fmla="*/ 18 w 114"/>
                <a:gd name="T19" fmla="*/ 81 h 259"/>
                <a:gd name="T20" fmla="*/ 17 w 114"/>
                <a:gd name="T21" fmla="*/ 66 h 259"/>
                <a:gd name="T22" fmla="*/ 14 w 114"/>
                <a:gd name="T23" fmla="*/ 49 h 259"/>
                <a:gd name="T24" fmla="*/ 11 w 114"/>
                <a:gd name="T25" fmla="*/ 34 h 259"/>
                <a:gd name="T26" fmla="*/ 5 w 114"/>
                <a:gd name="T27" fmla="*/ 18 h 259"/>
                <a:gd name="T28" fmla="*/ 0 w 114"/>
                <a:gd name="T29" fmla="*/ 3 h 259"/>
                <a:gd name="T30" fmla="*/ 0 w 114"/>
                <a:gd name="T31" fmla="*/ 3 h 259"/>
                <a:gd name="T32" fmla="*/ 8 w 114"/>
                <a:gd name="T33" fmla="*/ 1 h 259"/>
                <a:gd name="T34" fmla="*/ 17 w 114"/>
                <a:gd name="T35" fmla="*/ 0 h 259"/>
                <a:gd name="T36" fmla="*/ 26 w 114"/>
                <a:gd name="T37" fmla="*/ 0 h 259"/>
                <a:gd name="T38" fmla="*/ 35 w 114"/>
                <a:gd name="T39" fmla="*/ 1 h 259"/>
                <a:gd name="T40" fmla="*/ 43 w 114"/>
                <a:gd name="T41" fmla="*/ 2 h 259"/>
                <a:gd name="T42" fmla="*/ 50 w 114"/>
                <a:gd name="T43" fmla="*/ 4 h 259"/>
                <a:gd name="T44" fmla="*/ 58 w 114"/>
                <a:gd name="T45" fmla="*/ 6 h 259"/>
                <a:gd name="T46" fmla="*/ 66 w 114"/>
                <a:gd name="T47" fmla="*/ 10 h 259"/>
                <a:gd name="T48" fmla="*/ 72 w 114"/>
                <a:gd name="T49" fmla="*/ 14 h 259"/>
                <a:gd name="T50" fmla="*/ 79 w 114"/>
                <a:gd name="T51" fmla="*/ 18 h 259"/>
                <a:gd name="T52" fmla="*/ 84 w 114"/>
                <a:gd name="T53" fmla="*/ 24 h 259"/>
                <a:gd name="T54" fmla="*/ 91 w 114"/>
                <a:gd name="T55" fmla="*/ 29 h 259"/>
                <a:gd name="T56" fmla="*/ 95 w 114"/>
                <a:gd name="T57" fmla="*/ 36 h 259"/>
                <a:gd name="T58" fmla="*/ 100 w 114"/>
                <a:gd name="T59" fmla="*/ 43 h 259"/>
                <a:gd name="T60" fmla="*/ 104 w 114"/>
                <a:gd name="T61" fmla="*/ 50 h 259"/>
                <a:gd name="T62" fmla="*/ 107 w 114"/>
                <a:gd name="T63" fmla="*/ 58 h 259"/>
                <a:gd name="T64" fmla="*/ 107 w 114"/>
                <a:gd name="T65" fmla="*/ 58 h 259"/>
                <a:gd name="T66" fmla="*/ 114 w 114"/>
                <a:gd name="T67" fmla="*/ 74 h 259"/>
                <a:gd name="T68" fmla="*/ 114 w 114"/>
                <a:gd name="T69" fmla="*/ 74 h 259"/>
                <a:gd name="T70" fmla="*/ 114 w 114"/>
                <a:gd name="T71" fmla="*/ 259 h 259"/>
                <a:gd name="T72" fmla="*/ 114 w 114"/>
                <a:gd name="T73" fmla="*/ 25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259">
                  <a:moveTo>
                    <a:pt x="114" y="259"/>
                  </a:moveTo>
                  <a:lnTo>
                    <a:pt x="114" y="259"/>
                  </a:lnTo>
                  <a:lnTo>
                    <a:pt x="22" y="259"/>
                  </a:lnTo>
                  <a:lnTo>
                    <a:pt x="22" y="259"/>
                  </a:lnTo>
                  <a:lnTo>
                    <a:pt x="21" y="243"/>
                  </a:lnTo>
                  <a:lnTo>
                    <a:pt x="19" y="226"/>
                  </a:lnTo>
                  <a:lnTo>
                    <a:pt x="19" y="194"/>
                  </a:lnTo>
                  <a:lnTo>
                    <a:pt x="21" y="129"/>
                  </a:lnTo>
                  <a:lnTo>
                    <a:pt x="19" y="98"/>
                  </a:lnTo>
                  <a:lnTo>
                    <a:pt x="18" y="81"/>
                  </a:lnTo>
                  <a:lnTo>
                    <a:pt x="17" y="66"/>
                  </a:lnTo>
                  <a:lnTo>
                    <a:pt x="14" y="49"/>
                  </a:lnTo>
                  <a:lnTo>
                    <a:pt x="11" y="34"/>
                  </a:lnTo>
                  <a:lnTo>
                    <a:pt x="5" y="18"/>
                  </a:lnTo>
                  <a:lnTo>
                    <a:pt x="0" y="3"/>
                  </a:lnTo>
                  <a:lnTo>
                    <a:pt x="0" y="3"/>
                  </a:lnTo>
                  <a:lnTo>
                    <a:pt x="8" y="1"/>
                  </a:lnTo>
                  <a:lnTo>
                    <a:pt x="17" y="0"/>
                  </a:lnTo>
                  <a:lnTo>
                    <a:pt x="26" y="0"/>
                  </a:lnTo>
                  <a:lnTo>
                    <a:pt x="35" y="1"/>
                  </a:lnTo>
                  <a:lnTo>
                    <a:pt x="43" y="2"/>
                  </a:lnTo>
                  <a:lnTo>
                    <a:pt x="50" y="4"/>
                  </a:lnTo>
                  <a:lnTo>
                    <a:pt x="58" y="6"/>
                  </a:lnTo>
                  <a:lnTo>
                    <a:pt x="66" y="10"/>
                  </a:lnTo>
                  <a:lnTo>
                    <a:pt x="72" y="14"/>
                  </a:lnTo>
                  <a:lnTo>
                    <a:pt x="79" y="18"/>
                  </a:lnTo>
                  <a:lnTo>
                    <a:pt x="84" y="24"/>
                  </a:lnTo>
                  <a:lnTo>
                    <a:pt x="91" y="29"/>
                  </a:lnTo>
                  <a:lnTo>
                    <a:pt x="95" y="36"/>
                  </a:lnTo>
                  <a:lnTo>
                    <a:pt x="100" y="43"/>
                  </a:lnTo>
                  <a:lnTo>
                    <a:pt x="104" y="50"/>
                  </a:lnTo>
                  <a:lnTo>
                    <a:pt x="107" y="58"/>
                  </a:lnTo>
                  <a:lnTo>
                    <a:pt x="107" y="58"/>
                  </a:lnTo>
                  <a:lnTo>
                    <a:pt x="114" y="74"/>
                  </a:lnTo>
                  <a:lnTo>
                    <a:pt x="114" y="74"/>
                  </a:lnTo>
                  <a:lnTo>
                    <a:pt x="114" y="259"/>
                  </a:lnTo>
                  <a:lnTo>
                    <a:pt x="114" y="2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3"/>
            <p:cNvSpPr>
              <a:spLocks/>
            </p:cNvSpPr>
            <p:nvPr/>
          </p:nvSpPr>
          <p:spPr bwMode="auto">
            <a:xfrm>
              <a:off x="160338" y="2444750"/>
              <a:ext cx="203200" cy="282575"/>
            </a:xfrm>
            <a:custGeom>
              <a:avLst/>
              <a:gdLst>
                <a:gd name="T0" fmla="*/ 0 w 383"/>
                <a:gd name="T1" fmla="*/ 534 h 534"/>
                <a:gd name="T2" fmla="*/ 0 w 383"/>
                <a:gd name="T3" fmla="*/ 534 h 534"/>
                <a:gd name="T4" fmla="*/ 0 w 383"/>
                <a:gd name="T5" fmla="*/ 493 h 534"/>
                <a:gd name="T6" fmla="*/ 0 w 383"/>
                <a:gd name="T7" fmla="*/ 493 h 534"/>
                <a:gd name="T8" fmla="*/ 0 w 383"/>
                <a:gd name="T9" fmla="*/ 339 h 534"/>
                <a:gd name="T10" fmla="*/ 0 w 383"/>
                <a:gd name="T11" fmla="*/ 262 h 534"/>
                <a:gd name="T12" fmla="*/ 1 w 383"/>
                <a:gd name="T13" fmla="*/ 185 h 534"/>
                <a:gd name="T14" fmla="*/ 1 w 383"/>
                <a:gd name="T15" fmla="*/ 185 h 534"/>
                <a:gd name="T16" fmla="*/ 2 w 383"/>
                <a:gd name="T17" fmla="*/ 168 h 534"/>
                <a:gd name="T18" fmla="*/ 4 w 383"/>
                <a:gd name="T19" fmla="*/ 151 h 534"/>
                <a:gd name="T20" fmla="*/ 8 w 383"/>
                <a:gd name="T21" fmla="*/ 135 h 534"/>
                <a:gd name="T22" fmla="*/ 14 w 383"/>
                <a:gd name="T23" fmla="*/ 119 h 534"/>
                <a:gd name="T24" fmla="*/ 22 w 383"/>
                <a:gd name="T25" fmla="*/ 104 h 534"/>
                <a:gd name="T26" fmla="*/ 29 w 383"/>
                <a:gd name="T27" fmla="*/ 90 h 534"/>
                <a:gd name="T28" fmla="*/ 39 w 383"/>
                <a:gd name="T29" fmla="*/ 75 h 534"/>
                <a:gd name="T30" fmla="*/ 49 w 383"/>
                <a:gd name="T31" fmla="*/ 63 h 534"/>
                <a:gd name="T32" fmla="*/ 61 w 383"/>
                <a:gd name="T33" fmla="*/ 51 h 534"/>
                <a:gd name="T34" fmla="*/ 73 w 383"/>
                <a:gd name="T35" fmla="*/ 40 h 534"/>
                <a:gd name="T36" fmla="*/ 86 w 383"/>
                <a:gd name="T37" fmla="*/ 31 h 534"/>
                <a:gd name="T38" fmla="*/ 101 w 383"/>
                <a:gd name="T39" fmla="*/ 22 h 534"/>
                <a:gd name="T40" fmla="*/ 116 w 383"/>
                <a:gd name="T41" fmla="*/ 16 h 534"/>
                <a:gd name="T42" fmla="*/ 132 w 383"/>
                <a:gd name="T43" fmla="*/ 9 h 534"/>
                <a:gd name="T44" fmla="*/ 148 w 383"/>
                <a:gd name="T45" fmla="*/ 5 h 534"/>
                <a:gd name="T46" fmla="*/ 165 w 383"/>
                <a:gd name="T47" fmla="*/ 2 h 534"/>
                <a:gd name="T48" fmla="*/ 165 w 383"/>
                <a:gd name="T49" fmla="*/ 2 h 534"/>
                <a:gd name="T50" fmla="*/ 183 w 383"/>
                <a:gd name="T51" fmla="*/ 0 h 534"/>
                <a:gd name="T52" fmla="*/ 202 w 383"/>
                <a:gd name="T53" fmla="*/ 0 h 534"/>
                <a:gd name="T54" fmla="*/ 220 w 383"/>
                <a:gd name="T55" fmla="*/ 3 h 534"/>
                <a:gd name="T56" fmla="*/ 237 w 383"/>
                <a:gd name="T57" fmla="*/ 6 h 534"/>
                <a:gd name="T58" fmla="*/ 254 w 383"/>
                <a:gd name="T59" fmla="*/ 10 h 534"/>
                <a:gd name="T60" fmla="*/ 270 w 383"/>
                <a:gd name="T61" fmla="*/ 17 h 534"/>
                <a:gd name="T62" fmla="*/ 286 w 383"/>
                <a:gd name="T63" fmla="*/ 25 h 534"/>
                <a:gd name="T64" fmla="*/ 300 w 383"/>
                <a:gd name="T65" fmla="*/ 33 h 534"/>
                <a:gd name="T66" fmla="*/ 314 w 383"/>
                <a:gd name="T67" fmla="*/ 44 h 534"/>
                <a:gd name="T68" fmla="*/ 326 w 383"/>
                <a:gd name="T69" fmla="*/ 55 h 534"/>
                <a:gd name="T70" fmla="*/ 338 w 383"/>
                <a:gd name="T71" fmla="*/ 68 h 534"/>
                <a:gd name="T72" fmla="*/ 349 w 383"/>
                <a:gd name="T73" fmla="*/ 81 h 534"/>
                <a:gd name="T74" fmla="*/ 358 w 383"/>
                <a:gd name="T75" fmla="*/ 96 h 534"/>
                <a:gd name="T76" fmla="*/ 367 w 383"/>
                <a:gd name="T77" fmla="*/ 110 h 534"/>
                <a:gd name="T78" fmla="*/ 374 w 383"/>
                <a:gd name="T79" fmla="*/ 127 h 534"/>
                <a:gd name="T80" fmla="*/ 378 w 383"/>
                <a:gd name="T81" fmla="*/ 143 h 534"/>
                <a:gd name="T82" fmla="*/ 378 w 383"/>
                <a:gd name="T83" fmla="*/ 143 h 534"/>
                <a:gd name="T84" fmla="*/ 382 w 383"/>
                <a:gd name="T85" fmla="*/ 162 h 534"/>
                <a:gd name="T86" fmla="*/ 383 w 383"/>
                <a:gd name="T87" fmla="*/ 171 h 534"/>
                <a:gd name="T88" fmla="*/ 383 w 383"/>
                <a:gd name="T89" fmla="*/ 181 h 534"/>
                <a:gd name="T90" fmla="*/ 383 w 383"/>
                <a:gd name="T91" fmla="*/ 181 h 534"/>
                <a:gd name="T92" fmla="*/ 383 w 383"/>
                <a:gd name="T93" fmla="*/ 522 h 534"/>
                <a:gd name="T94" fmla="*/ 383 w 383"/>
                <a:gd name="T95" fmla="*/ 522 h 534"/>
                <a:gd name="T96" fmla="*/ 383 w 383"/>
                <a:gd name="T97" fmla="*/ 534 h 534"/>
                <a:gd name="T98" fmla="*/ 383 w 383"/>
                <a:gd name="T99" fmla="*/ 534 h 534"/>
                <a:gd name="T100" fmla="*/ 0 w 383"/>
                <a:gd name="T101" fmla="*/ 534 h 534"/>
                <a:gd name="T102" fmla="*/ 0 w 383"/>
                <a:gd name="T103"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3" h="534">
                  <a:moveTo>
                    <a:pt x="0" y="534"/>
                  </a:moveTo>
                  <a:lnTo>
                    <a:pt x="0" y="534"/>
                  </a:lnTo>
                  <a:lnTo>
                    <a:pt x="0" y="493"/>
                  </a:lnTo>
                  <a:lnTo>
                    <a:pt x="0" y="493"/>
                  </a:lnTo>
                  <a:lnTo>
                    <a:pt x="0" y="339"/>
                  </a:lnTo>
                  <a:lnTo>
                    <a:pt x="0" y="262"/>
                  </a:lnTo>
                  <a:lnTo>
                    <a:pt x="1" y="185"/>
                  </a:lnTo>
                  <a:lnTo>
                    <a:pt x="1" y="185"/>
                  </a:lnTo>
                  <a:lnTo>
                    <a:pt x="2" y="168"/>
                  </a:lnTo>
                  <a:lnTo>
                    <a:pt x="4" y="151"/>
                  </a:lnTo>
                  <a:lnTo>
                    <a:pt x="8" y="135"/>
                  </a:lnTo>
                  <a:lnTo>
                    <a:pt x="14" y="119"/>
                  </a:lnTo>
                  <a:lnTo>
                    <a:pt x="22" y="104"/>
                  </a:lnTo>
                  <a:lnTo>
                    <a:pt x="29" y="90"/>
                  </a:lnTo>
                  <a:lnTo>
                    <a:pt x="39" y="75"/>
                  </a:lnTo>
                  <a:lnTo>
                    <a:pt x="49" y="63"/>
                  </a:lnTo>
                  <a:lnTo>
                    <a:pt x="61" y="51"/>
                  </a:lnTo>
                  <a:lnTo>
                    <a:pt x="73" y="40"/>
                  </a:lnTo>
                  <a:lnTo>
                    <a:pt x="86" y="31"/>
                  </a:lnTo>
                  <a:lnTo>
                    <a:pt x="101" y="22"/>
                  </a:lnTo>
                  <a:lnTo>
                    <a:pt x="116" y="16"/>
                  </a:lnTo>
                  <a:lnTo>
                    <a:pt x="132" y="9"/>
                  </a:lnTo>
                  <a:lnTo>
                    <a:pt x="148" y="5"/>
                  </a:lnTo>
                  <a:lnTo>
                    <a:pt x="165" y="2"/>
                  </a:lnTo>
                  <a:lnTo>
                    <a:pt x="165" y="2"/>
                  </a:lnTo>
                  <a:lnTo>
                    <a:pt x="183" y="0"/>
                  </a:lnTo>
                  <a:lnTo>
                    <a:pt x="202" y="0"/>
                  </a:lnTo>
                  <a:lnTo>
                    <a:pt x="220" y="3"/>
                  </a:lnTo>
                  <a:lnTo>
                    <a:pt x="237" y="6"/>
                  </a:lnTo>
                  <a:lnTo>
                    <a:pt x="254" y="10"/>
                  </a:lnTo>
                  <a:lnTo>
                    <a:pt x="270" y="17"/>
                  </a:lnTo>
                  <a:lnTo>
                    <a:pt x="286" y="25"/>
                  </a:lnTo>
                  <a:lnTo>
                    <a:pt x="300" y="33"/>
                  </a:lnTo>
                  <a:lnTo>
                    <a:pt x="314" y="44"/>
                  </a:lnTo>
                  <a:lnTo>
                    <a:pt x="326" y="55"/>
                  </a:lnTo>
                  <a:lnTo>
                    <a:pt x="338" y="68"/>
                  </a:lnTo>
                  <a:lnTo>
                    <a:pt x="349" y="81"/>
                  </a:lnTo>
                  <a:lnTo>
                    <a:pt x="358" y="96"/>
                  </a:lnTo>
                  <a:lnTo>
                    <a:pt x="367" y="110"/>
                  </a:lnTo>
                  <a:lnTo>
                    <a:pt x="374" y="127"/>
                  </a:lnTo>
                  <a:lnTo>
                    <a:pt x="378" y="143"/>
                  </a:lnTo>
                  <a:lnTo>
                    <a:pt x="378" y="143"/>
                  </a:lnTo>
                  <a:lnTo>
                    <a:pt x="382" y="162"/>
                  </a:lnTo>
                  <a:lnTo>
                    <a:pt x="383" y="171"/>
                  </a:lnTo>
                  <a:lnTo>
                    <a:pt x="383" y="181"/>
                  </a:lnTo>
                  <a:lnTo>
                    <a:pt x="383" y="181"/>
                  </a:lnTo>
                  <a:lnTo>
                    <a:pt x="383" y="522"/>
                  </a:lnTo>
                  <a:lnTo>
                    <a:pt x="383" y="522"/>
                  </a:lnTo>
                  <a:lnTo>
                    <a:pt x="383" y="534"/>
                  </a:lnTo>
                  <a:lnTo>
                    <a:pt x="383" y="534"/>
                  </a:lnTo>
                  <a:lnTo>
                    <a:pt x="0" y="534"/>
                  </a:lnTo>
                  <a:lnTo>
                    <a:pt x="0"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4"/>
            <p:cNvSpPr>
              <a:spLocks/>
            </p:cNvSpPr>
            <p:nvPr/>
          </p:nvSpPr>
          <p:spPr bwMode="auto">
            <a:xfrm>
              <a:off x="366713" y="2490788"/>
              <a:ext cx="90488" cy="196850"/>
            </a:xfrm>
            <a:custGeom>
              <a:avLst/>
              <a:gdLst>
                <a:gd name="T0" fmla="*/ 166 w 170"/>
                <a:gd name="T1" fmla="*/ 371 h 372"/>
                <a:gd name="T2" fmla="*/ 166 w 170"/>
                <a:gd name="T3" fmla="*/ 371 h 372"/>
                <a:gd name="T4" fmla="*/ 156 w 170"/>
                <a:gd name="T5" fmla="*/ 372 h 372"/>
                <a:gd name="T6" fmla="*/ 156 w 170"/>
                <a:gd name="T7" fmla="*/ 372 h 372"/>
                <a:gd name="T8" fmla="*/ 25 w 170"/>
                <a:gd name="T9" fmla="*/ 372 h 372"/>
                <a:gd name="T10" fmla="*/ 25 w 170"/>
                <a:gd name="T11" fmla="*/ 372 h 372"/>
                <a:gd name="T12" fmla="*/ 25 w 170"/>
                <a:gd name="T13" fmla="*/ 279 h 372"/>
                <a:gd name="T14" fmla="*/ 25 w 170"/>
                <a:gd name="T15" fmla="*/ 187 h 372"/>
                <a:gd name="T16" fmla="*/ 25 w 170"/>
                <a:gd name="T17" fmla="*/ 187 h 372"/>
                <a:gd name="T18" fmla="*/ 25 w 170"/>
                <a:gd name="T19" fmla="*/ 141 h 372"/>
                <a:gd name="T20" fmla="*/ 25 w 170"/>
                <a:gd name="T21" fmla="*/ 118 h 372"/>
                <a:gd name="T22" fmla="*/ 24 w 170"/>
                <a:gd name="T23" fmla="*/ 95 h 372"/>
                <a:gd name="T24" fmla="*/ 22 w 170"/>
                <a:gd name="T25" fmla="*/ 73 h 372"/>
                <a:gd name="T26" fmla="*/ 18 w 170"/>
                <a:gd name="T27" fmla="*/ 50 h 372"/>
                <a:gd name="T28" fmla="*/ 14 w 170"/>
                <a:gd name="T29" fmla="*/ 39 h 372"/>
                <a:gd name="T30" fmla="*/ 10 w 170"/>
                <a:gd name="T31" fmla="*/ 28 h 372"/>
                <a:gd name="T32" fmla="*/ 6 w 170"/>
                <a:gd name="T33" fmla="*/ 17 h 372"/>
                <a:gd name="T34" fmla="*/ 0 w 170"/>
                <a:gd name="T35" fmla="*/ 7 h 372"/>
                <a:gd name="T36" fmla="*/ 0 w 170"/>
                <a:gd name="T37" fmla="*/ 7 h 372"/>
                <a:gd name="T38" fmla="*/ 14 w 170"/>
                <a:gd name="T39" fmla="*/ 3 h 372"/>
                <a:gd name="T40" fmla="*/ 30 w 170"/>
                <a:gd name="T41" fmla="*/ 0 h 372"/>
                <a:gd name="T42" fmla="*/ 44 w 170"/>
                <a:gd name="T43" fmla="*/ 0 h 372"/>
                <a:gd name="T44" fmla="*/ 58 w 170"/>
                <a:gd name="T45" fmla="*/ 1 h 372"/>
                <a:gd name="T46" fmla="*/ 73 w 170"/>
                <a:gd name="T47" fmla="*/ 5 h 372"/>
                <a:gd name="T48" fmla="*/ 86 w 170"/>
                <a:gd name="T49" fmla="*/ 9 h 372"/>
                <a:gd name="T50" fmla="*/ 99 w 170"/>
                <a:gd name="T51" fmla="*/ 15 h 372"/>
                <a:gd name="T52" fmla="*/ 111 w 170"/>
                <a:gd name="T53" fmla="*/ 21 h 372"/>
                <a:gd name="T54" fmla="*/ 123 w 170"/>
                <a:gd name="T55" fmla="*/ 30 h 372"/>
                <a:gd name="T56" fmla="*/ 133 w 170"/>
                <a:gd name="T57" fmla="*/ 39 h 372"/>
                <a:gd name="T58" fmla="*/ 143 w 170"/>
                <a:gd name="T59" fmla="*/ 49 h 372"/>
                <a:gd name="T60" fmla="*/ 151 w 170"/>
                <a:gd name="T61" fmla="*/ 61 h 372"/>
                <a:gd name="T62" fmla="*/ 157 w 170"/>
                <a:gd name="T63" fmla="*/ 73 h 372"/>
                <a:gd name="T64" fmla="*/ 163 w 170"/>
                <a:gd name="T65" fmla="*/ 85 h 372"/>
                <a:gd name="T66" fmla="*/ 166 w 170"/>
                <a:gd name="T67" fmla="*/ 99 h 372"/>
                <a:gd name="T68" fmla="*/ 167 w 170"/>
                <a:gd name="T69" fmla="*/ 114 h 372"/>
                <a:gd name="T70" fmla="*/ 167 w 170"/>
                <a:gd name="T71" fmla="*/ 114 h 372"/>
                <a:gd name="T72" fmla="*/ 170 w 170"/>
                <a:gd name="T73" fmla="*/ 176 h 372"/>
                <a:gd name="T74" fmla="*/ 170 w 170"/>
                <a:gd name="T75" fmla="*/ 239 h 372"/>
                <a:gd name="T76" fmla="*/ 170 w 170"/>
                <a:gd name="T77" fmla="*/ 363 h 372"/>
                <a:gd name="T78" fmla="*/ 170 w 170"/>
                <a:gd name="T79" fmla="*/ 363 h 372"/>
                <a:gd name="T80" fmla="*/ 168 w 170"/>
                <a:gd name="T81" fmla="*/ 367 h 372"/>
                <a:gd name="T82" fmla="*/ 166 w 170"/>
                <a:gd name="T83" fmla="*/ 371 h 372"/>
                <a:gd name="T84" fmla="*/ 166 w 170"/>
                <a:gd name="T85" fmla="*/ 371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372">
                  <a:moveTo>
                    <a:pt x="166" y="371"/>
                  </a:moveTo>
                  <a:lnTo>
                    <a:pt x="166" y="371"/>
                  </a:lnTo>
                  <a:lnTo>
                    <a:pt x="156" y="372"/>
                  </a:lnTo>
                  <a:lnTo>
                    <a:pt x="156" y="372"/>
                  </a:lnTo>
                  <a:lnTo>
                    <a:pt x="25" y="372"/>
                  </a:lnTo>
                  <a:lnTo>
                    <a:pt x="25" y="372"/>
                  </a:lnTo>
                  <a:lnTo>
                    <a:pt x="25" y="279"/>
                  </a:lnTo>
                  <a:lnTo>
                    <a:pt x="25" y="187"/>
                  </a:lnTo>
                  <a:lnTo>
                    <a:pt x="25" y="187"/>
                  </a:lnTo>
                  <a:lnTo>
                    <a:pt x="25" y="141"/>
                  </a:lnTo>
                  <a:lnTo>
                    <a:pt x="25" y="118"/>
                  </a:lnTo>
                  <a:lnTo>
                    <a:pt x="24" y="95"/>
                  </a:lnTo>
                  <a:lnTo>
                    <a:pt x="22" y="73"/>
                  </a:lnTo>
                  <a:lnTo>
                    <a:pt x="18" y="50"/>
                  </a:lnTo>
                  <a:lnTo>
                    <a:pt x="14" y="39"/>
                  </a:lnTo>
                  <a:lnTo>
                    <a:pt x="10" y="28"/>
                  </a:lnTo>
                  <a:lnTo>
                    <a:pt x="6" y="17"/>
                  </a:lnTo>
                  <a:lnTo>
                    <a:pt x="0" y="7"/>
                  </a:lnTo>
                  <a:lnTo>
                    <a:pt x="0" y="7"/>
                  </a:lnTo>
                  <a:lnTo>
                    <a:pt x="14" y="3"/>
                  </a:lnTo>
                  <a:lnTo>
                    <a:pt x="30" y="0"/>
                  </a:lnTo>
                  <a:lnTo>
                    <a:pt x="44" y="0"/>
                  </a:lnTo>
                  <a:lnTo>
                    <a:pt x="58" y="1"/>
                  </a:lnTo>
                  <a:lnTo>
                    <a:pt x="73" y="5"/>
                  </a:lnTo>
                  <a:lnTo>
                    <a:pt x="86" y="9"/>
                  </a:lnTo>
                  <a:lnTo>
                    <a:pt x="99" y="15"/>
                  </a:lnTo>
                  <a:lnTo>
                    <a:pt x="111" y="21"/>
                  </a:lnTo>
                  <a:lnTo>
                    <a:pt x="123" y="30"/>
                  </a:lnTo>
                  <a:lnTo>
                    <a:pt x="133" y="39"/>
                  </a:lnTo>
                  <a:lnTo>
                    <a:pt x="143" y="49"/>
                  </a:lnTo>
                  <a:lnTo>
                    <a:pt x="151" y="61"/>
                  </a:lnTo>
                  <a:lnTo>
                    <a:pt x="157" y="73"/>
                  </a:lnTo>
                  <a:lnTo>
                    <a:pt x="163" y="85"/>
                  </a:lnTo>
                  <a:lnTo>
                    <a:pt x="166" y="99"/>
                  </a:lnTo>
                  <a:lnTo>
                    <a:pt x="167" y="114"/>
                  </a:lnTo>
                  <a:lnTo>
                    <a:pt x="167" y="114"/>
                  </a:lnTo>
                  <a:lnTo>
                    <a:pt x="170" y="176"/>
                  </a:lnTo>
                  <a:lnTo>
                    <a:pt x="170" y="239"/>
                  </a:lnTo>
                  <a:lnTo>
                    <a:pt x="170" y="363"/>
                  </a:lnTo>
                  <a:lnTo>
                    <a:pt x="170" y="363"/>
                  </a:lnTo>
                  <a:lnTo>
                    <a:pt x="168" y="367"/>
                  </a:lnTo>
                  <a:lnTo>
                    <a:pt x="166" y="371"/>
                  </a:lnTo>
                  <a:lnTo>
                    <a:pt x="166" y="3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5"/>
            <p:cNvSpPr>
              <a:spLocks/>
            </p:cNvSpPr>
            <p:nvPr/>
          </p:nvSpPr>
          <p:spPr bwMode="auto">
            <a:xfrm>
              <a:off x="66675" y="2490788"/>
              <a:ext cx="90488" cy="196850"/>
            </a:xfrm>
            <a:custGeom>
              <a:avLst/>
              <a:gdLst>
                <a:gd name="T0" fmla="*/ 169 w 169"/>
                <a:gd name="T1" fmla="*/ 6 h 371"/>
                <a:gd name="T2" fmla="*/ 169 w 169"/>
                <a:gd name="T3" fmla="*/ 6 h 371"/>
                <a:gd name="T4" fmla="*/ 161 w 169"/>
                <a:gd name="T5" fmla="*/ 22 h 371"/>
                <a:gd name="T6" fmla="*/ 155 w 169"/>
                <a:gd name="T7" fmla="*/ 39 h 371"/>
                <a:gd name="T8" fmla="*/ 150 w 169"/>
                <a:gd name="T9" fmla="*/ 55 h 371"/>
                <a:gd name="T10" fmla="*/ 147 w 169"/>
                <a:gd name="T11" fmla="*/ 73 h 371"/>
                <a:gd name="T12" fmla="*/ 145 w 169"/>
                <a:gd name="T13" fmla="*/ 89 h 371"/>
                <a:gd name="T14" fmla="*/ 144 w 169"/>
                <a:gd name="T15" fmla="*/ 107 h 371"/>
                <a:gd name="T16" fmla="*/ 144 w 169"/>
                <a:gd name="T17" fmla="*/ 141 h 371"/>
                <a:gd name="T18" fmla="*/ 144 w 169"/>
                <a:gd name="T19" fmla="*/ 141 h 371"/>
                <a:gd name="T20" fmla="*/ 144 w 169"/>
                <a:gd name="T21" fmla="*/ 346 h 371"/>
                <a:gd name="T22" fmla="*/ 144 w 169"/>
                <a:gd name="T23" fmla="*/ 346 h 371"/>
                <a:gd name="T24" fmla="*/ 144 w 169"/>
                <a:gd name="T25" fmla="*/ 371 h 371"/>
                <a:gd name="T26" fmla="*/ 144 w 169"/>
                <a:gd name="T27" fmla="*/ 371 h 371"/>
                <a:gd name="T28" fmla="*/ 2 w 169"/>
                <a:gd name="T29" fmla="*/ 371 h 371"/>
                <a:gd name="T30" fmla="*/ 2 w 169"/>
                <a:gd name="T31" fmla="*/ 371 h 371"/>
                <a:gd name="T32" fmla="*/ 1 w 169"/>
                <a:gd name="T33" fmla="*/ 366 h 371"/>
                <a:gd name="T34" fmla="*/ 0 w 169"/>
                <a:gd name="T35" fmla="*/ 360 h 371"/>
                <a:gd name="T36" fmla="*/ 0 w 169"/>
                <a:gd name="T37" fmla="*/ 360 h 371"/>
                <a:gd name="T38" fmla="*/ 0 w 169"/>
                <a:gd name="T39" fmla="*/ 243 h 371"/>
                <a:gd name="T40" fmla="*/ 0 w 169"/>
                <a:gd name="T41" fmla="*/ 184 h 371"/>
                <a:gd name="T42" fmla="*/ 1 w 169"/>
                <a:gd name="T43" fmla="*/ 126 h 371"/>
                <a:gd name="T44" fmla="*/ 1 w 169"/>
                <a:gd name="T45" fmla="*/ 126 h 371"/>
                <a:gd name="T46" fmla="*/ 2 w 169"/>
                <a:gd name="T47" fmla="*/ 109 h 371"/>
                <a:gd name="T48" fmla="*/ 5 w 169"/>
                <a:gd name="T49" fmla="*/ 95 h 371"/>
                <a:gd name="T50" fmla="*/ 9 w 169"/>
                <a:gd name="T51" fmla="*/ 81 h 371"/>
                <a:gd name="T52" fmla="*/ 16 w 169"/>
                <a:gd name="T53" fmla="*/ 67 h 371"/>
                <a:gd name="T54" fmla="*/ 24 w 169"/>
                <a:gd name="T55" fmla="*/ 55 h 371"/>
                <a:gd name="T56" fmla="*/ 33 w 169"/>
                <a:gd name="T57" fmla="*/ 44 h 371"/>
                <a:gd name="T58" fmla="*/ 42 w 169"/>
                <a:gd name="T59" fmla="*/ 33 h 371"/>
                <a:gd name="T60" fmla="*/ 53 w 169"/>
                <a:gd name="T61" fmla="*/ 25 h 371"/>
                <a:gd name="T62" fmla="*/ 66 w 169"/>
                <a:gd name="T63" fmla="*/ 17 h 371"/>
                <a:gd name="T64" fmla="*/ 79 w 169"/>
                <a:gd name="T65" fmla="*/ 10 h 371"/>
                <a:gd name="T66" fmla="*/ 93 w 169"/>
                <a:gd name="T67" fmla="*/ 6 h 371"/>
                <a:gd name="T68" fmla="*/ 107 w 169"/>
                <a:gd name="T69" fmla="*/ 3 h 371"/>
                <a:gd name="T70" fmla="*/ 122 w 169"/>
                <a:gd name="T71" fmla="*/ 0 h 371"/>
                <a:gd name="T72" fmla="*/ 137 w 169"/>
                <a:gd name="T73" fmla="*/ 0 h 371"/>
                <a:gd name="T74" fmla="*/ 152 w 169"/>
                <a:gd name="T75" fmla="*/ 3 h 371"/>
                <a:gd name="T76" fmla="*/ 169 w 169"/>
                <a:gd name="T77" fmla="*/ 6 h 371"/>
                <a:gd name="T78" fmla="*/ 169 w 169"/>
                <a:gd name="T79" fmla="*/ 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9" h="371">
                  <a:moveTo>
                    <a:pt x="169" y="6"/>
                  </a:moveTo>
                  <a:lnTo>
                    <a:pt x="169" y="6"/>
                  </a:lnTo>
                  <a:lnTo>
                    <a:pt x="161" y="22"/>
                  </a:lnTo>
                  <a:lnTo>
                    <a:pt x="155" y="39"/>
                  </a:lnTo>
                  <a:lnTo>
                    <a:pt x="150" y="55"/>
                  </a:lnTo>
                  <a:lnTo>
                    <a:pt x="147" y="73"/>
                  </a:lnTo>
                  <a:lnTo>
                    <a:pt x="145" y="89"/>
                  </a:lnTo>
                  <a:lnTo>
                    <a:pt x="144" y="107"/>
                  </a:lnTo>
                  <a:lnTo>
                    <a:pt x="144" y="141"/>
                  </a:lnTo>
                  <a:lnTo>
                    <a:pt x="144" y="141"/>
                  </a:lnTo>
                  <a:lnTo>
                    <a:pt x="144" y="346"/>
                  </a:lnTo>
                  <a:lnTo>
                    <a:pt x="144" y="346"/>
                  </a:lnTo>
                  <a:lnTo>
                    <a:pt x="144" y="371"/>
                  </a:lnTo>
                  <a:lnTo>
                    <a:pt x="144" y="371"/>
                  </a:lnTo>
                  <a:lnTo>
                    <a:pt x="2" y="371"/>
                  </a:lnTo>
                  <a:lnTo>
                    <a:pt x="2" y="371"/>
                  </a:lnTo>
                  <a:lnTo>
                    <a:pt x="1" y="366"/>
                  </a:lnTo>
                  <a:lnTo>
                    <a:pt x="0" y="360"/>
                  </a:lnTo>
                  <a:lnTo>
                    <a:pt x="0" y="360"/>
                  </a:lnTo>
                  <a:lnTo>
                    <a:pt x="0" y="243"/>
                  </a:lnTo>
                  <a:lnTo>
                    <a:pt x="0" y="184"/>
                  </a:lnTo>
                  <a:lnTo>
                    <a:pt x="1" y="126"/>
                  </a:lnTo>
                  <a:lnTo>
                    <a:pt x="1" y="126"/>
                  </a:lnTo>
                  <a:lnTo>
                    <a:pt x="2" y="109"/>
                  </a:lnTo>
                  <a:lnTo>
                    <a:pt x="5" y="95"/>
                  </a:lnTo>
                  <a:lnTo>
                    <a:pt x="9" y="81"/>
                  </a:lnTo>
                  <a:lnTo>
                    <a:pt x="16" y="67"/>
                  </a:lnTo>
                  <a:lnTo>
                    <a:pt x="24" y="55"/>
                  </a:lnTo>
                  <a:lnTo>
                    <a:pt x="33" y="44"/>
                  </a:lnTo>
                  <a:lnTo>
                    <a:pt x="42" y="33"/>
                  </a:lnTo>
                  <a:lnTo>
                    <a:pt x="53" y="25"/>
                  </a:lnTo>
                  <a:lnTo>
                    <a:pt x="66" y="17"/>
                  </a:lnTo>
                  <a:lnTo>
                    <a:pt x="79" y="10"/>
                  </a:lnTo>
                  <a:lnTo>
                    <a:pt x="93" y="6"/>
                  </a:lnTo>
                  <a:lnTo>
                    <a:pt x="107" y="3"/>
                  </a:lnTo>
                  <a:lnTo>
                    <a:pt x="122" y="0"/>
                  </a:lnTo>
                  <a:lnTo>
                    <a:pt x="137" y="0"/>
                  </a:lnTo>
                  <a:lnTo>
                    <a:pt x="152" y="3"/>
                  </a:lnTo>
                  <a:lnTo>
                    <a:pt x="169" y="6"/>
                  </a:lnTo>
                  <a:lnTo>
                    <a:pt x="169"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6"/>
            <p:cNvSpPr>
              <a:spLocks/>
            </p:cNvSpPr>
            <p:nvPr/>
          </p:nvSpPr>
          <p:spPr bwMode="auto">
            <a:xfrm>
              <a:off x="196850" y="2297113"/>
              <a:ext cx="130175" cy="130175"/>
            </a:xfrm>
            <a:custGeom>
              <a:avLst/>
              <a:gdLst>
                <a:gd name="T0" fmla="*/ 244 w 244"/>
                <a:gd name="T1" fmla="*/ 122 h 245"/>
                <a:gd name="T2" fmla="*/ 242 w 244"/>
                <a:gd name="T3" fmla="*/ 146 h 245"/>
                <a:gd name="T4" fmla="*/ 234 w 244"/>
                <a:gd name="T5" fmla="*/ 171 h 245"/>
                <a:gd name="T6" fmla="*/ 223 w 244"/>
                <a:gd name="T7" fmla="*/ 191 h 245"/>
                <a:gd name="T8" fmla="*/ 209 w 244"/>
                <a:gd name="T9" fmla="*/ 209 h 245"/>
                <a:gd name="T10" fmla="*/ 190 w 244"/>
                <a:gd name="T11" fmla="*/ 224 h 245"/>
                <a:gd name="T12" fmla="*/ 169 w 244"/>
                <a:gd name="T13" fmla="*/ 235 h 245"/>
                <a:gd name="T14" fmla="*/ 147 w 244"/>
                <a:gd name="T15" fmla="*/ 243 h 245"/>
                <a:gd name="T16" fmla="*/ 122 w 244"/>
                <a:gd name="T17" fmla="*/ 245 h 245"/>
                <a:gd name="T18" fmla="*/ 110 w 244"/>
                <a:gd name="T19" fmla="*/ 245 h 245"/>
                <a:gd name="T20" fmla="*/ 86 w 244"/>
                <a:gd name="T21" fmla="*/ 240 h 245"/>
                <a:gd name="T22" fmla="*/ 64 w 244"/>
                <a:gd name="T23" fmla="*/ 231 h 245"/>
                <a:gd name="T24" fmla="*/ 45 w 244"/>
                <a:gd name="T25" fmla="*/ 218 h 245"/>
                <a:gd name="T26" fmla="*/ 27 w 244"/>
                <a:gd name="T27" fmla="*/ 201 h 245"/>
                <a:gd name="T28" fmla="*/ 14 w 244"/>
                <a:gd name="T29" fmla="*/ 182 h 245"/>
                <a:gd name="T30" fmla="*/ 5 w 244"/>
                <a:gd name="T31" fmla="*/ 160 h 245"/>
                <a:gd name="T32" fmla="*/ 1 w 244"/>
                <a:gd name="T33" fmla="*/ 135 h 245"/>
                <a:gd name="T34" fmla="*/ 0 w 244"/>
                <a:gd name="T35" fmla="*/ 122 h 245"/>
                <a:gd name="T36" fmla="*/ 2 w 244"/>
                <a:gd name="T37" fmla="*/ 98 h 245"/>
                <a:gd name="T38" fmla="*/ 10 w 244"/>
                <a:gd name="T39" fmla="*/ 74 h 245"/>
                <a:gd name="T40" fmla="*/ 21 w 244"/>
                <a:gd name="T41" fmla="*/ 54 h 245"/>
                <a:gd name="T42" fmla="*/ 35 w 244"/>
                <a:gd name="T43" fmla="*/ 35 h 245"/>
                <a:gd name="T44" fmla="*/ 53 w 244"/>
                <a:gd name="T45" fmla="*/ 21 h 245"/>
                <a:gd name="T46" fmla="*/ 74 w 244"/>
                <a:gd name="T47" fmla="*/ 9 h 245"/>
                <a:gd name="T48" fmla="*/ 97 w 244"/>
                <a:gd name="T49" fmla="*/ 2 h 245"/>
                <a:gd name="T50" fmla="*/ 122 w 244"/>
                <a:gd name="T51" fmla="*/ 0 h 245"/>
                <a:gd name="T52" fmla="*/ 134 w 244"/>
                <a:gd name="T53" fmla="*/ 0 h 245"/>
                <a:gd name="T54" fmla="*/ 158 w 244"/>
                <a:gd name="T55" fmla="*/ 6 h 245"/>
                <a:gd name="T56" fmla="*/ 180 w 244"/>
                <a:gd name="T57" fmla="*/ 14 h 245"/>
                <a:gd name="T58" fmla="*/ 200 w 244"/>
                <a:gd name="T59" fmla="*/ 28 h 245"/>
                <a:gd name="T60" fmla="*/ 217 w 244"/>
                <a:gd name="T61" fmla="*/ 44 h 245"/>
                <a:gd name="T62" fmla="*/ 230 w 244"/>
                <a:gd name="T63" fmla="*/ 63 h 245"/>
                <a:gd name="T64" fmla="*/ 239 w 244"/>
                <a:gd name="T65" fmla="*/ 85 h 245"/>
                <a:gd name="T66" fmla="*/ 243 w 244"/>
                <a:gd name="T67" fmla="*/ 109 h 245"/>
                <a:gd name="T68" fmla="*/ 244 w 244"/>
                <a:gd name="T69" fmla="*/ 12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245">
                  <a:moveTo>
                    <a:pt x="244" y="122"/>
                  </a:moveTo>
                  <a:lnTo>
                    <a:pt x="244" y="122"/>
                  </a:lnTo>
                  <a:lnTo>
                    <a:pt x="243" y="134"/>
                  </a:lnTo>
                  <a:lnTo>
                    <a:pt x="242" y="146"/>
                  </a:lnTo>
                  <a:lnTo>
                    <a:pt x="239" y="158"/>
                  </a:lnTo>
                  <a:lnTo>
                    <a:pt x="234" y="171"/>
                  </a:lnTo>
                  <a:lnTo>
                    <a:pt x="230" y="180"/>
                  </a:lnTo>
                  <a:lnTo>
                    <a:pt x="223" y="191"/>
                  </a:lnTo>
                  <a:lnTo>
                    <a:pt x="217" y="200"/>
                  </a:lnTo>
                  <a:lnTo>
                    <a:pt x="209" y="209"/>
                  </a:lnTo>
                  <a:lnTo>
                    <a:pt x="200" y="217"/>
                  </a:lnTo>
                  <a:lnTo>
                    <a:pt x="190" y="224"/>
                  </a:lnTo>
                  <a:lnTo>
                    <a:pt x="180" y="231"/>
                  </a:lnTo>
                  <a:lnTo>
                    <a:pt x="169" y="235"/>
                  </a:lnTo>
                  <a:lnTo>
                    <a:pt x="158" y="240"/>
                  </a:lnTo>
                  <a:lnTo>
                    <a:pt x="147" y="243"/>
                  </a:lnTo>
                  <a:lnTo>
                    <a:pt x="135" y="245"/>
                  </a:lnTo>
                  <a:lnTo>
                    <a:pt x="122" y="245"/>
                  </a:lnTo>
                  <a:lnTo>
                    <a:pt x="122" y="245"/>
                  </a:lnTo>
                  <a:lnTo>
                    <a:pt x="110" y="245"/>
                  </a:lnTo>
                  <a:lnTo>
                    <a:pt x="98" y="243"/>
                  </a:lnTo>
                  <a:lnTo>
                    <a:pt x="86" y="240"/>
                  </a:lnTo>
                  <a:lnTo>
                    <a:pt x="75" y="237"/>
                  </a:lnTo>
                  <a:lnTo>
                    <a:pt x="64" y="231"/>
                  </a:lnTo>
                  <a:lnTo>
                    <a:pt x="54" y="224"/>
                  </a:lnTo>
                  <a:lnTo>
                    <a:pt x="45" y="218"/>
                  </a:lnTo>
                  <a:lnTo>
                    <a:pt x="36" y="210"/>
                  </a:lnTo>
                  <a:lnTo>
                    <a:pt x="27" y="201"/>
                  </a:lnTo>
                  <a:lnTo>
                    <a:pt x="21" y="191"/>
                  </a:lnTo>
                  <a:lnTo>
                    <a:pt x="14" y="182"/>
                  </a:lnTo>
                  <a:lnTo>
                    <a:pt x="10" y="171"/>
                  </a:lnTo>
                  <a:lnTo>
                    <a:pt x="5" y="160"/>
                  </a:lnTo>
                  <a:lnTo>
                    <a:pt x="2" y="147"/>
                  </a:lnTo>
                  <a:lnTo>
                    <a:pt x="1" y="135"/>
                  </a:lnTo>
                  <a:lnTo>
                    <a:pt x="0" y="122"/>
                  </a:lnTo>
                  <a:lnTo>
                    <a:pt x="0" y="122"/>
                  </a:lnTo>
                  <a:lnTo>
                    <a:pt x="1" y="110"/>
                  </a:lnTo>
                  <a:lnTo>
                    <a:pt x="2" y="98"/>
                  </a:lnTo>
                  <a:lnTo>
                    <a:pt x="5" y="86"/>
                  </a:lnTo>
                  <a:lnTo>
                    <a:pt x="10" y="74"/>
                  </a:lnTo>
                  <a:lnTo>
                    <a:pt x="14" y="64"/>
                  </a:lnTo>
                  <a:lnTo>
                    <a:pt x="21" y="54"/>
                  </a:lnTo>
                  <a:lnTo>
                    <a:pt x="27" y="44"/>
                  </a:lnTo>
                  <a:lnTo>
                    <a:pt x="35" y="35"/>
                  </a:lnTo>
                  <a:lnTo>
                    <a:pt x="44" y="28"/>
                  </a:lnTo>
                  <a:lnTo>
                    <a:pt x="53" y="21"/>
                  </a:lnTo>
                  <a:lnTo>
                    <a:pt x="63" y="14"/>
                  </a:lnTo>
                  <a:lnTo>
                    <a:pt x="74" y="9"/>
                  </a:lnTo>
                  <a:lnTo>
                    <a:pt x="85" y="6"/>
                  </a:lnTo>
                  <a:lnTo>
                    <a:pt x="97" y="2"/>
                  </a:lnTo>
                  <a:lnTo>
                    <a:pt x="109" y="0"/>
                  </a:lnTo>
                  <a:lnTo>
                    <a:pt x="122" y="0"/>
                  </a:lnTo>
                  <a:lnTo>
                    <a:pt x="122" y="0"/>
                  </a:lnTo>
                  <a:lnTo>
                    <a:pt x="134" y="0"/>
                  </a:lnTo>
                  <a:lnTo>
                    <a:pt x="146" y="2"/>
                  </a:lnTo>
                  <a:lnTo>
                    <a:pt x="158" y="6"/>
                  </a:lnTo>
                  <a:lnTo>
                    <a:pt x="169" y="9"/>
                  </a:lnTo>
                  <a:lnTo>
                    <a:pt x="180" y="14"/>
                  </a:lnTo>
                  <a:lnTo>
                    <a:pt x="190" y="20"/>
                  </a:lnTo>
                  <a:lnTo>
                    <a:pt x="200" y="28"/>
                  </a:lnTo>
                  <a:lnTo>
                    <a:pt x="209" y="35"/>
                  </a:lnTo>
                  <a:lnTo>
                    <a:pt x="217" y="44"/>
                  </a:lnTo>
                  <a:lnTo>
                    <a:pt x="223" y="53"/>
                  </a:lnTo>
                  <a:lnTo>
                    <a:pt x="230" y="63"/>
                  </a:lnTo>
                  <a:lnTo>
                    <a:pt x="234" y="74"/>
                  </a:lnTo>
                  <a:lnTo>
                    <a:pt x="239" y="85"/>
                  </a:lnTo>
                  <a:lnTo>
                    <a:pt x="242" y="97"/>
                  </a:lnTo>
                  <a:lnTo>
                    <a:pt x="243" y="109"/>
                  </a:lnTo>
                  <a:lnTo>
                    <a:pt x="244" y="122"/>
                  </a:lnTo>
                  <a:lnTo>
                    <a:pt x="244"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7"/>
            <p:cNvSpPr>
              <a:spLocks/>
            </p:cNvSpPr>
            <p:nvPr/>
          </p:nvSpPr>
          <p:spPr bwMode="auto">
            <a:xfrm>
              <a:off x="342900" y="2386013"/>
              <a:ext cx="87313" cy="85725"/>
            </a:xfrm>
            <a:custGeom>
              <a:avLst/>
              <a:gdLst>
                <a:gd name="T0" fmla="*/ 83 w 165"/>
                <a:gd name="T1" fmla="*/ 0 h 164"/>
                <a:gd name="T2" fmla="*/ 99 w 165"/>
                <a:gd name="T3" fmla="*/ 1 h 164"/>
                <a:gd name="T4" fmla="*/ 114 w 165"/>
                <a:gd name="T5" fmla="*/ 6 h 164"/>
                <a:gd name="T6" fmla="*/ 129 w 165"/>
                <a:gd name="T7" fmla="*/ 13 h 164"/>
                <a:gd name="T8" fmla="*/ 141 w 165"/>
                <a:gd name="T9" fmla="*/ 23 h 164"/>
                <a:gd name="T10" fmla="*/ 151 w 165"/>
                <a:gd name="T11" fmla="*/ 35 h 164"/>
                <a:gd name="T12" fmla="*/ 158 w 165"/>
                <a:gd name="T13" fmla="*/ 50 h 164"/>
                <a:gd name="T14" fmla="*/ 163 w 165"/>
                <a:gd name="T15" fmla="*/ 65 h 164"/>
                <a:gd name="T16" fmla="*/ 165 w 165"/>
                <a:gd name="T17" fmla="*/ 82 h 164"/>
                <a:gd name="T18" fmla="*/ 165 w 165"/>
                <a:gd name="T19" fmla="*/ 90 h 164"/>
                <a:gd name="T20" fmla="*/ 162 w 165"/>
                <a:gd name="T21" fmla="*/ 106 h 164"/>
                <a:gd name="T22" fmla="*/ 155 w 165"/>
                <a:gd name="T23" fmla="*/ 121 h 164"/>
                <a:gd name="T24" fmla="*/ 146 w 165"/>
                <a:gd name="T25" fmla="*/ 134 h 164"/>
                <a:gd name="T26" fmla="*/ 135 w 165"/>
                <a:gd name="T27" fmla="*/ 145 h 164"/>
                <a:gd name="T28" fmla="*/ 123 w 165"/>
                <a:gd name="T29" fmla="*/ 154 h 164"/>
                <a:gd name="T30" fmla="*/ 108 w 165"/>
                <a:gd name="T31" fmla="*/ 161 h 164"/>
                <a:gd name="T32" fmla="*/ 92 w 165"/>
                <a:gd name="T33" fmla="*/ 164 h 164"/>
                <a:gd name="T34" fmla="*/ 84 w 165"/>
                <a:gd name="T35" fmla="*/ 164 h 164"/>
                <a:gd name="T36" fmla="*/ 66 w 165"/>
                <a:gd name="T37" fmla="*/ 163 h 164"/>
                <a:gd name="T38" fmla="*/ 51 w 165"/>
                <a:gd name="T39" fmla="*/ 158 h 164"/>
                <a:gd name="T40" fmla="*/ 36 w 165"/>
                <a:gd name="T41" fmla="*/ 151 h 164"/>
                <a:gd name="T42" fmla="*/ 23 w 165"/>
                <a:gd name="T43" fmla="*/ 140 h 164"/>
                <a:gd name="T44" fmla="*/ 13 w 165"/>
                <a:gd name="T45" fmla="*/ 128 h 164"/>
                <a:gd name="T46" fmla="*/ 6 w 165"/>
                <a:gd name="T47" fmla="*/ 115 h 164"/>
                <a:gd name="T48" fmla="*/ 1 w 165"/>
                <a:gd name="T49" fmla="*/ 98 h 164"/>
                <a:gd name="T50" fmla="*/ 0 w 165"/>
                <a:gd name="T51" fmla="*/ 82 h 164"/>
                <a:gd name="T52" fmla="*/ 0 w 165"/>
                <a:gd name="T53" fmla="*/ 73 h 164"/>
                <a:gd name="T54" fmla="*/ 3 w 165"/>
                <a:gd name="T55" fmla="*/ 57 h 164"/>
                <a:gd name="T56" fmla="*/ 10 w 165"/>
                <a:gd name="T57" fmla="*/ 42 h 164"/>
                <a:gd name="T58" fmla="*/ 19 w 165"/>
                <a:gd name="T59" fmla="*/ 29 h 164"/>
                <a:gd name="T60" fmla="*/ 30 w 165"/>
                <a:gd name="T61" fmla="*/ 18 h 164"/>
                <a:gd name="T62" fmla="*/ 43 w 165"/>
                <a:gd name="T63" fmla="*/ 9 h 164"/>
                <a:gd name="T64" fmla="*/ 57 w 165"/>
                <a:gd name="T65" fmla="*/ 4 h 164"/>
                <a:gd name="T66" fmla="*/ 74 w 165"/>
                <a:gd name="T67" fmla="*/ 0 h 164"/>
                <a:gd name="T68" fmla="*/ 83 w 165"/>
                <a:gd name="T6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 h="164">
                  <a:moveTo>
                    <a:pt x="83" y="0"/>
                  </a:moveTo>
                  <a:lnTo>
                    <a:pt x="83" y="0"/>
                  </a:lnTo>
                  <a:lnTo>
                    <a:pt x="90" y="0"/>
                  </a:lnTo>
                  <a:lnTo>
                    <a:pt x="99" y="1"/>
                  </a:lnTo>
                  <a:lnTo>
                    <a:pt x="107" y="4"/>
                  </a:lnTo>
                  <a:lnTo>
                    <a:pt x="114" y="6"/>
                  </a:lnTo>
                  <a:lnTo>
                    <a:pt x="122" y="10"/>
                  </a:lnTo>
                  <a:lnTo>
                    <a:pt x="129" y="13"/>
                  </a:lnTo>
                  <a:lnTo>
                    <a:pt x="135" y="18"/>
                  </a:lnTo>
                  <a:lnTo>
                    <a:pt x="141" y="23"/>
                  </a:lnTo>
                  <a:lnTo>
                    <a:pt x="146" y="29"/>
                  </a:lnTo>
                  <a:lnTo>
                    <a:pt x="151" y="35"/>
                  </a:lnTo>
                  <a:lnTo>
                    <a:pt x="155" y="42"/>
                  </a:lnTo>
                  <a:lnTo>
                    <a:pt x="158" y="50"/>
                  </a:lnTo>
                  <a:lnTo>
                    <a:pt x="162" y="57"/>
                  </a:lnTo>
                  <a:lnTo>
                    <a:pt x="163" y="65"/>
                  </a:lnTo>
                  <a:lnTo>
                    <a:pt x="165" y="73"/>
                  </a:lnTo>
                  <a:lnTo>
                    <a:pt x="165" y="82"/>
                  </a:lnTo>
                  <a:lnTo>
                    <a:pt x="165" y="82"/>
                  </a:lnTo>
                  <a:lnTo>
                    <a:pt x="165" y="90"/>
                  </a:lnTo>
                  <a:lnTo>
                    <a:pt x="164" y="98"/>
                  </a:lnTo>
                  <a:lnTo>
                    <a:pt x="162" y="106"/>
                  </a:lnTo>
                  <a:lnTo>
                    <a:pt x="158" y="114"/>
                  </a:lnTo>
                  <a:lnTo>
                    <a:pt x="155" y="121"/>
                  </a:lnTo>
                  <a:lnTo>
                    <a:pt x="152" y="128"/>
                  </a:lnTo>
                  <a:lnTo>
                    <a:pt x="146" y="134"/>
                  </a:lnTo>
                  <a:lnTo>
                    <a:pt x="142" y="140"/>
                  </a:lnTo>
                  <a:lnTo>
                    <a:pt x="135" y="145"/>
                  </a:lnTo>
                  <a:lnTo>
                    <a:pt x="130" y="150"/>
                  </a:lnTo>
                  <a:lnTo>
                    <a:pt x="123" y="154"/>
                  </a:lnTo>
                  <a:lnTo>
                    <a:pt x="116" y="158"/>
                  </a:lnTo>
                  <a:lnTo>
                    <a:pt x="108" y="161"/>
                  </a:lnTo>
                  <a:lnTo>
                    <a:pt x="100" y="162"/>
                  </a:lnTo>
                  <a:lnTo>
                    <a:pt x="92" y="164"/>
                  </a:lnTo>
                  <a:lnTo>
                    <a:pt x="84" y="164"/>
                  </a:lnTo>
                  <a:lnTo>
                    <a:pt x="84" y="164"/>
                  </a:lnTo>
                  <a:lnTo>
                    <a:pt x="75" y="164"/>
                  </a:lnTo>
                  <a:lnTo>
                    <a:pt x="66" y="163"/>
                  </a:lnTo>
                  <a:lnTo>
                    <a:pt x="58" y="161"/>
                  </a:lnTo>
                  <a:lnTo>
                    <a:pt x="51" y="158"/>
                  </a:lnTo>
                  <a:lnTo>
                    <a:pt x="43" y="154"/>
                  </a:lnTo>
                  <a:lnTo>
                    <a:pt x="36" y="151"/>
                  </a:lnTo>
                  <a:lnTo>
                    <a:pt x="30" y="145"/>
                  </a:lnTo>
                  <a:lnTo>
                    <a:pt x="23" y="140"/>
                  </a:lnTo>
                  <a:lnTo>
                    <a:pt x="19" y="134"/>
                  </a:lnTo>
                  <a:lnTo>
                    <a:pt x="13" y="128"/>
                  </a:lnTo>
                  <a:lnTo>
                    <a:pt x="9" y="121"/>
                  </a:lnTo>
                  <a:lnTo>
                    <a:pt x="6" y="115"/>
                  </a:lnTo>
                  <a:lnTo>
                    <a:pt x="3" y="107"/>
                  </a:lnTo>
                  <a:lnTo>
                    <a:pt x="1" y="98"/>
                  </a:lnTo>
                  <a:lnTo>
                    <a:pt x="0" y="90"/>
                  </a:lnTo>
                  <a:lnTo>
                    <a:pt x="0" y="82"/>
                  </a:lnTo>
                  <a:lnTo>
                    <a:pt x="0" y="82"/>
                  </a:lnTo>
                  <a:lnTo>
                    <a:pt x="0" y="73"/>
                  </a:lnTo>
                  <a:lnTo>
                    <a:pt x="1" y="65"/>
                  </a:lnTo>
                  <a:lnTo>
                    <a:pt x="3" y="57"/>
                  </a:lnTo>
                  <a:lnTo>
                    <a:pt x="7" y="50"/>
                  </a:lnTo>
                  <a:lnTo>
                    <a:pt x="10" y="42"/>
                  </a:lnTo>
                  <a:lnTo>
                    <a:pt x="14" y="35"/>
                  </a:lnTo>
                  <a:lnTo>
                    <a:pt x="19" y="29"/>
                  </a:lnTo>
                  <a:lnTo>
                    <a:pt x="24" y="23"/>
                  </a:lnTo>
                  <a:lnTo>
                    <a:pt x="30" y="18"/>
                  </a:lnTo>
                  <a:lnTo>
                    <a:pt x="36" y="13"/>
                  </a:lnTo>
                  <a:lnTo>
                    <a:pt x="43" y="9"/>
                  </a:lnTo>
                  <a:lnTo>
                    <a:pt x="50" y="6"/>
                  </a:lnTo>
                  <a:lnTo>
                    <a:pt x="57" y="4"/>
                  </a:lnTo>
                  <a:lnTo>
                    <a:pt x="66" y="1"/>
                  </a:lnTo>
                  <a:lnTo>
                    <a:pt x="74" y="0"/>
                  </a:lnTo>
                  <a:lnTo>
                    <a:pt x="83" y="0"/>
                  </a:lnTo>
                  <a:lnTo>
                    <a:pt x="8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8"/>
            <p:cNvSpPr>
              <a:spLocks/>
            </p:cNvSpPr>
            <p:nvPr/>
          </p:nvSpPr>
          <p:spPr bwMode="auto">
            <a:xfrm>
              <a:off x="93663" y="2386013"/>
              <a:ext cx="87313" cy="85725"/>
            </a:xfrm>
            <a:custGeom>
              <a:avLst/>
              <a:gdLst>
                <a:gd name="T0" fmla="*/ 83 w 165"/>
                <a:gd name="T1" fmla="*/ 164 h 164"/>
                <a:gd name="T2" fmla="*/ 65 w 165"/>
                <a:gd name="T3" fmla="*/ 163 h 164"/>
                <a:gd name="T4" fmla="*/ 50 w 165"/>
                <a:gd name="T5" fmla="*/ 158 h 164"/>
                <a:gd name="T6" fmla="*/ 36 w 165"/>
                <a:gd name="T7" fmla="*/ 150 h 164"/>
                <a:gd name="T8" fmla="*/ 24 w 165"/>
                <a:gd name="T9" fmla="*/ 140 h 164"/>
                <a:gd name="T10" fmla="*/ 14 w 165"/>
                <a:gd name="T11" fmla="*/ 128 h 164"/>
                <a:gd name="T12" fmla="*/ 7 w 165"/>
                <a:gd name="T13" fmla="*/ 114 h 164"/>
                <a:gd name="T14" fmla="*/ 1 w 165"/>
                <a:gd name="T15" fmla="*/ 98 h 164"/>
                <a:gd name="T16" fmla="*/ 0 w 165"/>
                <a:gd name="T17" fmla="*/ 82 h 164"/>
                <a:gd name="T18" fmla="*/ 0 w 165"/>
                <a:gd name="T19" fmla="*/ 74 h 164"/>
                <a:gd name="T20" fmla="*/ 3 w 165"/>
                <a:gd name="T21" fmla="*/ 57 h 164"/>
                <a:gd name="T22" fmla="*/ 10 w 165"/>
                <a:gd name="T23" fmla="*/ 42 h 164"/>
                <a:gd name="T24" fmla="*/ 19 w 165"/>
                <a:gd name="T25" fmla="*/ 29 h 164"/>
                <a:gd name="T26" fmla="*/ 31 w 165"/>
                <a:gd name="T27" fmla="*/ 18 h 164"/>
                <a:gd name="T28" fmla="*/ 44 w 165"/>
                <a:gd name="T29" fmla="*/ 9 h 164"/>
                <a:gd name="T30" fmla="*/ 59 w 165"/>
                <a:gd name="T31" fmla="*/ 4 h 164"/>
                <a:gd name="T32" fmla="*/ 76 w 165"/>
                <a:gd name="T33" fmla="*/ 0 h 164"/>
                <a:gd name="T34" fmla="*/ 85 w 165"/>
                <a:gd name="T35" fmla="*/ 0 h 164"/>
                <a:gd name="T36" fmla="*/ 101 w 165"/>
                <a:gd name="T37" fmla="*/ 1 h 164"/>
                <a:gd name="T38" fmla="*/ 117 w 165"/>
                <a:gd name="T39" fmla="*/ 7 h 164"/>
                <a:gd name="T40" fmla="*/ 130 w 165"/>
                <a:gd name="T41" fmla="*/ 15 h 164"/>
                <a:gd name="T42" fmla="*/ 142 w 165"/>
                <a:gd name="T43" fmla="*/ 24 h 164"/>
                <a:gd name="T44" fmla="*/ 152 w 165"/>
                <a:gd name="T45" fmla="*/ 37 h 164"/>
                <a:gd name="T46" fmla="*/ 160 w 165"/>
                <a:gd name="T47" fmla="*/ 51 h 164"/>
                <a:gd name="T48" fmla="*/ 164 w 165"/>
                <a:gd name="T49" fmla="*/ 66 h 164"/>
                <a:gd name="T50" fmla="*/ 165 w 165"/>
                <a:gd name="T51" fmla="*/ 83 h 164"/>
                <a:gd name="T52" fmla="*/ 165 w 165"/>
                <a:gd name="T53" fmla="*/ 92 h 164"/>
                <a:gd name="T54" fmla="*/ 162 w 165"/>
                <a:gd name="T55" fmla="*/ 108 h 164"/>
                <a:gd name="T56" fmla="*/ 155 w 165"/>
                <a:gd name="T57" fmla="*/ 122 h 164"/>
                <a:gd name="T58" fmla="*/ 146 w 165"/>
                <a:gd name="T59" fmla="*/ 136 h 164"/>
                <a:gd name="T60" fmla="*/ 135 w 165"/>
                <a:gd name="T61" fmla="*/ 147 h 164"/>
                <a:gd name="T62" fmla="*/ 122 w 165"/>
                <a:gd name="T63" fmla="*/ 155 h 164"/>
                <a:gd name="T64" fmla="*/ 107 w 165"/>
                <a:gd name="T65" fmla="*/ 161 h 164"/>
                <a:gd name="T66" fmla="*/ 90 w 165"/>
                <a:gd name="T67" fmla="*/ 164 h 164"/>
                <a:gd name="T68" fmla="*/ 83 w 165"/>
                <a:gd name="T69"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 h="164">
                  <a:moveTo>
                    <a:pt x="83" y="164"/>
                  </a:moveTo>
                  <a:lnTo>
                    <a:pt x="83" y="164"/>
                  </a:lnTo>
                  <a:lnTo>
                    <a:pt x="74" y="164"/>
                  </a:lnTo>
                  <a:lnTo>
                    <a:pt x="65" y="163"/>
                  </a:lnTo>
                  <a:lnTo>
                    <a:pt x="57" y="161"/>
                  </a:lnTo>
                  <a:lnTo>
                    <a:pt x="50" y="158"/>
                  </a:lnTo>
                  <a:lnTo>
                    <a:pt x="43" y="154"/>
                  </a:lnTo>
                  <a:lnTo>
                    <a:pt x="36" y="150"/>
                  </a:lnTo>
                  <a:lnTo>
                    <a:pt x="30" y="145"/>
                  </a:lnTo>
                  <a:lnTo>
                    <a:pt x="24" y="140"/>
                  </a:lnTo>
                  <a:lnTo>
                    <a:pt x="19" y="134"/>
                  </a:lnTo>
                  <a:lnTo>
                    <a:pt x="14" y="128"/>
                  </a:lnTo>
                  <a:lnTo>
                    <a:pt x="10" y="121"/>
                  </a:lnTo>
                  <a:lnTo>
                    <a:pt x="7" y="114"/>
                  </a:lnTo>
                  <a:lnTo>
                    <a:pt x="3" y="107"/>
                  </a:lnTo>
                  <a:lnTo>
                    <a:pt x="1" y="98"/>
                  </a:lnTo>
                  <a:lnTo>
                    <a:pt x="0" y="90"/>
                  </a:lnTo>
                  <a:lnTo>
                    <a:pt x="0" y="82"/>
                  </a:lnTo>
                  <a:lnTo>
                    <a:pt x="0" y="82"/>
                  </a:lnTo>
                  <a:lnTo>
                    <a:pt x="0" y="74"/>
                  </a:lnTo>
                  <a:lnTo>
                    <a:pt x="2" y="65"/>
                  </a:lnTo>
                  <a:lnTo>
                    <a:pt x="3" y="57"/>
                  </a:lnTo>
                  <a:lnTo>
                    <a:pt x="7" y="50"/>
                  </a:lnTo>
                  <a:lnTo>
                    <a:pt x="10" y="42"/>
                  </a:lnTo>
                  <a:lnTo>
                    <a:pt x="14" y="35"/>
                  </a:lnTo>
                  <a:lnTo>
                    <a:pt x="19" y="29"/>
                  </a:lnTo>
                  <a:lnTo>
                    <a:pt x="24" y="23"/>
                  </a:lnTo>
                  <a:lnTo>
                    <a:pt x="31" y="18"/>
                  </a:lnTo>
                  <a:lnTo>
                    <a:pt x="37" y="13"/>
                  </a:lnTo>
                  <a:lnTo>
                    <a:pt x="44" y="9"/>
                  </a:lnTo>
                  <a:lnTo>
                    <a:pt x="52" y="6"/>
                  </a:lnTo>
                  <a:lnTo>
                    <a:pt x="59" y="4"/>
                  </a:lnTo>
                  <a:lnTo>
                    <a:pt x="67" y="1"/>
                  </a:lnTo>
                  <a:lnTo>
                    <a:pt x="76" y="0"/>
                  </a:lnTo>
                  <a:lnTo>
                    <a:pt x="85" y="0"/>
                  </a:lnTo>
                  <a:lnTo>
                    <a:pt x="85" y="0"/>
                  </a:lnTo>
                  <a:lnTo>
                    <a:pt x="92" y="0"/>
                  </a:lnTo>
                  <a:lnTo>
                    <a:pt x="101" y="1"/>
                  </a:lnTo>
                  <a:lnTo>
                    <a:pt x="109" y="4"/>
                  </a:lnTo>
                  <a:lnTo>
                    <a:pt x="117" y="7"/>
                  </a:lnTo>
                  <a:lnTo>
                    <a:pt x="123" y="10"/>
                  </a:lnTo>
                  <a:lnTo>
                    <a:pt x="130" y="15"/>
                  </a:lnTo>
                  <a:lnTo>
                    <a:pt x="136" y="19"/>
                  </a:lnTo>
                  <a:lnTo>
                    <a:pt x="142" y="24"/>
                  </a:lnTo>
                  <a:lnTo>
                    <a:pt x="147" y="31"/>
                  </a:lnTo>
                  <a:lnTo>
                    <a:pt x="152" y="37"/>
                  </a:lnTo>
                  <a:lnTo>
                    <a:pt x="156" y="44"/>
                  </a:lnTo>
                  <a:lnTo>
                    <a:pt x="160" y="51"/>
                  </a:lnTo>
                  <a:lnTo>
                    <a:pt x="162" y="59"/>
                  </a:lnTo>
                  <a:lnTo>
                    <a:pt x="164" y="66"/>
                  </a:lnTo>
                  <a:lnTo>
                    <a:pt x="165" y="75"/>
                  </a:lnTo>
                  <a:lnTo>
                    <a:pt x="165" y="83"/>
                  </a:lnTo>
                  <a:lnTo>
                    <a:pt x="165" y="83"/>
                  </a:lnTo>
                  <a:lnTo>
                    <a:pt x="165" y="92"/>
                  </a:lnTo>
                  <a:lnTo>
                    <a:pt x="164" y="100"/>
                  </a:lnTo>
                  <a:lnTo>
                    <a:pt x="162" y="108"/>
                  </a:lnTo>
                  <a:lnTo>
                    <a:pt x="158" y="116"/>
                  </a:lnTo>
                  <a:lnTo>
                    <a:pt x="155" y="122"/>
                  </a:lnTo>
                  <a:lnTo>
                    <a:pt x="151" y="129"/>
                  </a:lnTo>
                  <a:lnTo>
                    <a:pt x="146" y="136"/>
                  </a:lnTo>
                  <a:lnTo>
                    <a:pt x="141" y="141"/>
                  </a:lnTo>
                  <a:lnTo>
                    <a:pt x="135" y="147"/>
                  </a:lnTo>
                  <a:lnTo>
                    <a:pt x="129" y="151"/>
                  </a:lnTo>
                  <a:lnTo>
                    <a:pt x="122" y="155"/>
                  </a:lnTo>
                  <a:lnTo>
                    <a:pt x="114" y="159"/>
                  </a:lnTo>
                  <a:lnTo>
                    <a:pt x="107" y="161"/>
                  </a:lnTo>
                  <a:lnTo>
                    <a:pt x="99" y="163"/>
                  </a:lnTo>
                  <a:lnTo>
                    <a:pt x="90" y="164"/>
                  </a:lnTo>
                  <a:lnTo>
                    <a:pt x="83" y="164"/>
                  </a:lnTo>
                  <a:lnTo>
                    <a:pt x="83"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9"/>
            <p:cNvSpPr>
              <a:spLocks/>
            </p:cNvSpPr>
            <p:nvPr/>
          </p:nvSpPr>
          <p:spPr bwMode="auto">
            <a:xfrm>
              <a:off x="446088" y="2438400"/>
              <a:ext cx="58738" cy="58737"/>
            </a:xfrm>
            <a:custGeom>
              <a:avLst/>
              <a:gdLst>
                <a:gd name="T0" fmla="*/ 56 w 111"/>
                <a:gd name="T1" fmla="*/ 110 h 110"/>
                <a:gd name="T2" fmla="*/ 56 w 111"/>
                <a:gd name="T3" fmla="*/ 110 h 110"/>
                <a:gd name="T4" fmla="*/ 45 w 111"/>
                <a:gd name="T5" fmla="*/ 109 h 110"/>
                <a:gd name="T6" fmla="*/ 34 w 111"/>
                <a:gd name="T7" fmla="*/ 107 h 110"/>
                <a:gd name="T8" fmla="*/ 24 w 111"/>
                <a:gd name="T9" fmla="*/ 102 h 110"/>
                <a:gd name="T10" fmla="*/ 16 w 111"/>
                <a:gd name="T11" fmla="*/ 95 h 110"/>
                <a:gd name="T12" fmla="*/ 10 w 111"/>
                <a:gd name="T13" fmla="*/ 87 h 110"/>
                <a:gd name="T14" fmla="*/ 4 w 111"/>
                <a:gd name="T15" fmla="*/ 77 h 110"/>
                <a:gd name="T16" fmla="*/ 1 w 111"/>
                <a:gd name="T17" fmla="*/ 68 h 110"/>
                <a:gd name="T18" fmla="*/ 0 w 111"/>
                <a:gd name="T19" fmla="*/ 57 h 110"/>
                <a:gd name="T20" fmla="*/ 0 w 111"/>
                <a:gd name="T21" fmla="*/ 57 h 110"/>
                <a:gd name="T22" fmla="*/ 1 w 111"/>
                <a:gd name="T23" fmla="*/ 44 h 110"/>
                <a:gd name="T24" fmla="*/ 4 w 111"/>
                <a:gd name="T25" fmla="*/ 35 h 110"/>
                <a:gd name="T26" fmla="*/ 8 w 111"/>
                <a:gd name="T27" fmla="*/ 25 h 110"/>
                <a:gd name="T28" fmla="*/ 15 w 111"/>
                <a:gd name="T29" fmla="*/ 17 h 110"/>
                <a:gd name="T30" fmla="*/ 24 w 111"/>
                <a:gd name="T31" fmla="*/ 10 h 110"/>
                <a:gd name="T32" fmla="*/ 34 w 111"/>
                <a:gd name="T33" fmla="*/ 5 h 110"/>
                <a:gd name="T34" fmla="*/ 44 w 111"/>
                <a:gd name="T35" fmla="*/ 2 h 110"/>
                <a:gd name="T36" fmla="*/ 55 w 111"/>
                <a:gd name="T37" fmla="*/ 0 h 110"/>
                <a:gd name="T38" fmla="*/ 55 w 111"/>
                <a:gd name="T39" fmla="*/ 0 h 110"/>
                <a:gd name="T40" fmla="*/ 67 w 111"/>
                <a:gd name="T41" fmla="*/ 2 h 110"/>
                <a:gd name="T42" fmla="*/ 77 w 111"/>
                <a:gd name="T43" fmla="*/ 5 h 110"/>
                <a:gd name="T44" fmla="*/ 87 w 111"/>
                <a:gd name="T45" fmla="*/ 10 h 110"/>
                <a:gd name="T46" fmla="*/ 94 w 111"/>
                <a:gd name="T47" fmla="*/ 17 h 110"/>
                <a:gd name="T48" fmla="*/ 102 w 111"/>
                <a:gd name="T49" fmla="*/ 26 h 110"/>
                <a:gd name="T50" fmla="*/ 106 w 111"/>
                <a:gd name="T51" fmla="*/ 35 h 110"/>
                <a:gd name="T52" fmla="*/ 110 w 111"/>
                <a:gd name="T53" fmla="*/ 46 h 110"/>
                <a:gd name="T54" fmla="*/ 111 w 111"/>
                <a:gd name="T55" fmla="*/ 57 h 110"/>
                <a:gd name="T56" fmla="*/ 111 w 111"/>
                <a:gd name="T57" fmla="*/ 57 h 110"/>
                <a:gd name="T58" fmla="*/ 110 w 111"/>
                <a:gd name="T59" fmla="*/ 68 h 110"/>
                <a:gd name="T60" fmla="*/ 106 w 111"/>
                <a:gd name="T61" fmla="*/ 77 h 110"/>
                <a:gd name="T62" fmla="*/ 101 w 111"/>
                <a:gd name="T63" fmla="*/ 86 h 110"/>
                <a:gd name="T64" fmla="*/ 94 w 111"/>
                <a:gd name="T65" fmla="*/ 95 h 110"/>
                <a:gd name="T66" fmla="*/ 87 w 111"/>
                <a:gd name="T67" fmla="*/ 102 h 110"/>
                <a:gd name="T68" fmla="*/ 78 w 111"/>
                <a:gd name="T69" fmla="*/ 106 h 110"/>
                <a:gd name="T70" fmla="*/ 67 w 111"/>
                <a:gd name="T71" fmla="*/ 109 h 110"/>
                <a:gd name="T72" fmla="*/ 56 w 111"/>
                <a:gd name="T73" fmla="*/ 110 h 110"/>
                <a:gd name="T74" fmla="*/ 56 w 111"/>
                <a:gd name="T7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1" h="110">
                  <a:moveTo>
                    <a:pt x="56" y="110"/>
                  </a:moveTo>
                  <a:lnTo>
                    <a:pt x="56" y="110"/>
                  </a:lnTo>
                  <a:lnTo>
                    <a:pt x="45" y="109"/>
                  </a:lnTo>
                  <a:lnTo>
                    <a:pt x="34" y="107"/>
                  </a:lnTo>
                  <a:lnTo>
                    <a:pt x="24" y="102"/>
                  </a:lnTo>
                  <a:lnTo>
                    <a:pt x="16" y="95"/>
                  </a:lnTo>
                  <a:lnTo>
                    <a:pt x="10" y="87"/>
                  </a:lnTo>
                  <a:lnTo>
                    <a:pt x="4" y="77"/>
                  </a:lnTo>
                  <a:lnTo>
                    <a:pt x="1" y="68"/>
                  </a:lnTo>
                  <a:lnTo>
                    <a:pt x="0" y="57"/>
                  </a:lnTo>
                  <a:lnTo>
                    <a:pt x="0" y="57"/>
                  </a:lnTo>
                  <a:lnTo>
                    <a:pt x="1" y="44"/>
                  </a:lnTo>
                  <a:lnTo>
                    <a:pt x="4" y="35"/>
                  </a:lnTo>
                  <a:lnTo>
                    <a:pt x="8" y="25"/>
                  </a:lnTo>
                  <a:lnTo>
                    <a:pt x="15" y="17"/>
                  </a:lnTo>
                  <a:lnTo>
                    <a:pt x="24" y="10"/>
                  </a:lnTo>
                  <a:lnTo>
                    <a:pt x="34" y="5"/>
                  </a:lnTo>
                  <a:lnTo>
                    <a:pt x="44" y="2"/>
                  </a:lnTo>
                  <a:lnTo>
                    <a:pt x="55" y="0"/>
                  </a:lnTo>
                  <a:lnTo>
                    <a:pt x="55" y="0"/>
                  </a:lnTo>
                  <a:lnTo>
                    <a:pt x="67" y="2"/>
                  </a:lnTo>
                  <a:lnTo>
                    <a:pt x="77" y="5"/>
                  </a:lnTo>
                  <a:lnTo>
                    <a:pt x="87" y="10"/>
                  </a:lnTo>
                  <a:lnTo>
                    <a:pt x="94" y="17"/>
                  </a:lnTo>
                  <a:lnTo>
                    <a:pt x="102" y="26"/>
                  </a:lnTo>
                  <a:lnTo>
                    <a:pt x="106" y="35"/>
                  </a:lnTo>
                  <a:lnTo>
                    <a:pt x="110" y="46"/>
                  </a:lnTo>
                  <a:lnTo>
                    <a:pt x="111" y="57"/>
                  </a:lnTo>
                  <a:lnTo>
                    <a:pt x="111" y="57"/>
                  </a:lnTo>
                  <a:lnTo>
                    <a:pt x="110" y="68"/>
                  </a:lnTo>
                  <a:lnTo>
                    <a:pt x="106" y="77"/>
                  </a:lnTo>
                  <a:lnTo>
                    <a:pt x="101" y="86"/>
                  </a:lnTo>
                  <a:lnTo>
                    <a:pt x="94" y="95"/>
                  </a:lnTo>
                  <a:lnTo>
                    <a:pt x="87" y="102"/>
                  </a:lnTo>
                  <a:lnTo>
                    <a:pt x="78" y="106"/>
                  </a:lnTo>
                  <a:lnTo>
                    <a:pt x="67" y="109"/>
                  </a:lnTo>
                  <a:lnTo>
                    <a:pt x="56" y="110"/>
                  </a:lnTo>
                  <a:lnTo>
                    <a:pt x="56"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0"/>
            <p:cNvSpPr>
              <a:spLocks/>
            </p:cNvSpPr>
            <p:nvPr/>
          </p:nvSpPr>
          <p:spPr bwMode="auto">
            <a:xfrm>
              <a:off x="19050" y="2438400"/>
              <a:ext cx="58738" cy="58737"/>
            </a:xfrm>
            <a:custGeom>
              <a:avLst/>
              <a:gdLst>
                <a:gd name="T0" fmla="*/ 55 w 111"/>
                <a:gd name="T1" fmla="*/ 0 h 110"/>
                <a:gd name="T2" fmla="*/ 55 w 111"/>
                <a:gd name="T3" fmla="*/ 0 h 110"/>
                <a:gd name="T4" fmla="*/ 66 w 111"/>
                <a:gd name="T5" fmla="*/ 2 h 110"/>
                <a:gd name="T6" fmla="*/ 77 w 111"/>
                <a:gd name="T7" fmla="*/ 5 h 110"/>
                <a:gd name="T8" fmla="*/ 86 w 111"/>
                <a:gd name="T9" fmla="*/ 9 h 110"/>
                <a:gd name="T10" fmla="*/ 95 w 111"/>
                <a:gd name="T11" fmla="*/ 16 h 110"/>
                <a:gd name="T12" fmla="*/ 102 w 111"/>
                <a:gd name="T13" fmla="*/ 25 h 110"/>
                <a:gd name="T14" fmla="*/ 107 w 111"/>
                <a:gd name="T15" fmla="*/ 33 h 110"/>
                <a:gd name="T16" fmla="*/ 110 w 111"/>
                <a:gd name="T17" fmla="*/ 44 h 110"/>
                <a:gd name="T18" fmla="*/ 111 w 111"/>
                <a:gd name="T19" fmla="*/ 55 h 110"/>
                <a:gd name="T20" fmla="*/ 111 w 111"/>
                <a:gd name="T21" fmla="*/ 55 h 110"/>
                <a:gd name="T22" fmla="*/ 110 w 111"/>
                <a:gd name="T23" fmla="*/ 66 h 110"/>
                <a:gd name="T24" fmla="*/ 108 w 111"/>
                <a:gd name="T25" fmla="*/ 76 h 110"/>
                <a:gd name="T26" fmla="*/ 103 w 111"/>
                <a:gd name="T27" fmla="*/ 86 h 110"/>
                <a:gd name="T28" fmla="*/ 96 w 111"/>
                <a:gd name="T29" fmla="*/ 94 h 110"/>
                <a:gd name="T30" fmla="*/ 88 w 111"/>
                <a:gd name="T31" fmla="*/ 101 h 110"/>
                <a:gd name="T32" fmla="*/ 80 w 111"/>
                <a:gd name="T33" fmla="*/ 106 h 110"/>
                <a:gd name="T34" fmla="*/ 70 w 111"/>
                <a:gd name="T35" fmla="*/ 109 h 110"/>
                <a:gd name="T36" fmla="*/ 59 w 111"/>
                <a:gd name="T37" fmla="*/ 110 h 110"/>
                <a:gd name="T38" fmla="*/ 59 w 111"/>
                <a:gd name="T39" fmla="*/ 110 h 110"/>
                <a:gd name="T40" fmla="*/ 47 w 111"/>
                <a:gd name="T41" fmla="*/ 109 h 110"/>
                <a:gd name="T42" fmla="*/ 36 w 111"/>
                <a:gd name="T43" fmla="*/ 107 h 110"/>
                <a:gd name="T44" fmla="*/ 27 w 111"/>
                <a:gd name="T45" fmla="*/ 103 h 110"/>
                <a:gd name="T46" fmla="*/ 18 w 111"/>
                <a:gd name="T47" fmla="*/ 96 h 110"/>
                <a:gd name="T48" fmla="*/ 10 w 111"/>
                <a:gd name="T49" fmla="*/ 88 h 110"/>
                <a:gd name="T50" fmla="*/ 6 w 111"/>
                <a:gd name="T51" fmla="*/ 79 h 110"/>
                <a:gd name="T52" fmla="*/ 1 w 111"/>
                <a:gd name="T53" fmla="*/ 69 h 110"/>
                <a:gd name="T54" fmla="*/ 0 w 111"/>
                <a:gd name="T55" fmla="*/ 58 h 110"/>
                <a:gd name="T56" fmla="*/ 0 w 111"/>
                <a:gd name="T57" fmla="*/ 58 h 110"/>
                <a:gd name="T58" fmla="*/ 1 w 111"/>
                <a:gd name="T59" fmla="*/ 47 h 110"/>
                <a:gd name="T60" fmla="*/ 4 w 111"/>
                <a:gd name="T61" fmla="*/ 36 h 110"/>
                <a:gd name="T62" fmla="*/ 9 w 111"/>
                <a:gd name="T63" fmla="*/ 26 h 110"/>
                <a:gd name="T64" fmla="*/ 16 w 111"/>
                <a:gd name="T65" fmla="*/ 18 h 110"/>
                <a:gd name="T66" fmla="*/ 25 w 111"/>
                <a:gd name="T67" fmla="*/ 10 h 110"/>
                <a:gd name="T68" fmla="*/ 33 w 111"/>
                <a:gd name="T69" fmla="*/ 5 h 110"/>
                <a:gd name="T70" fmla="*/ 44 w 111"/>
                <a:gd name="T71" fmla="*/ 2 h 110"/>
                <a:gd name="T72" fmla="*/ 55 w 111"/>
                <a:gd name="T73" fmla="*/ 0 h 110"/>
                <a:gd name="T74" fmla="*/ 55 w 111"/>
                <a:gd name="T7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1" h="110">
                  <a:moveTo>
                    <a:pt x="55" y="0"/>
                  </a:moveTo>
                  <a:lnTo>
                    <a:pt x="55" y="0"/>
                  </a:lnTo>
                  <a:lnTo>
                    <a:pt x="66" y="2"/>
                  </a:lnTo>
                  <a:lnTo>
                    <a:pt x="77" y="5"/>
                  </a:lnTo>
                  <a:lnTo>
                    <a:pt x="86" y="9"/>
                  </a:lnTo>
                  <a:lnTo>
                    <a:pt x="95" y="16"/>
                  </a:lnTo>
                  <a:lnTo>
                    <a:pt x="102" y="25"/>
                  </a:lnTo>
                  <a:lnTo>
                    <a:pt x="107" y="33"/>
                  </a:lnTo>
                  <a:lnTo>
                    <a:pt x="110" y="44"/>
                  </a:lnTo>
                  <a:lnTo>
                    <a:pt x="111" y="55"/>
                  </a:lnTo>
                  <a:lnTo>
                    <a:pt x="111" y="55"/>
                  </a:lnTo>
                  <a:lnTo>
                    <a:pt x="110" y="66"/>
                  </a:lnTo>
                  <a:lnTo>
                    <a:pt x="108" y="76"/>
                  </a:lnTo>
                  <a:lnTo>
                    <a:pt x="103" y="86"/>
                  </a:lnTo>
                  <a:lnTo>
                    <a:pt x="96" y="94"/>
                  </a:lnTo>
                  <a:lnTo>
                    <a:pt x="88" y="101"/>
                  </a:lnTo>
                  <a:lnTo>
                    <a:pt x="80" y="106"/>
                  </a:lnTo>
                  <a:lnTo>
                    <a:pt x="70" y="109"/>
                  </a:lnTo>
                  <a:lnTo>
                    <a:pt x="59" y="110"/>
                  </a:lnTo>
                  <a:lnTo>
                    <a:pt x="59" y="110"/>
                  </a:lnTo>
                  <a:lnTo>
                    <a:pt x="47" y="109"/>
                  </a:lnTo>
                  <a:lnTo>
                    <a:pt x="36" y="107"/>
                  </a:lnTo>
                  <a:lnTo>
                    <a:pt x="27" y="103"/>
                  </a:lnTo>
                  <a:lnTo>
                    <a:pt x="18" y="96"/>
                  </a:lnTo>
                  <a:lnTo>
                    <a:pt x="10" y="88"/>
                  </a:lnTo>
                  <a:lnTo>
                    <a:pt x="6" y="79"/>
                  </a:lnTo>
                  <a:lnTo>
                    <a:pt x="1" y="69"/>
                  </a:lnTo>
                  <a:lnTo>
                    <a:pt x="0" y="58"/>
                  </a:lnTo>
                  <a:lnTo>
                    <a:pt x="0" y="58"/>
                  </a:lnTo>
                  <a:lnTo>
                    <a:pt x="1" y="47"/>
                  </a:lnTo>
                  <a:lnTo>
                    <a:pt x="4" y="36"/>
                  </a:lnTo>
                  <a:lnTo>
                    <a:pt x="9" y="26"/>
                  </a:lnTo>
                  <a:lnTo>
                    <a:pt x="16" y="18"/>
                  </a:lnTo>
                  <a:lnTo>
                    <a:pt x="25" y="10"/>
                  </a:lnTo>
                  <a:lnTo>
                    <a:pt x="33" y="5"/>
                  </a:lnTo>
                  <a:lnTo>
                    <a:pt x="44" y="2"/>
                  </a:lnTo>
                  <a:lnTo>
                    <a:pt x="55" y="0"/>
                  </a:lnTo>
                  <a:lnTo>
                    <a:pt x="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10239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Rationale</a:t>
            </a:r>
            <a:endParaRPr lang="en-US" dirty="0"/>
          </a:p>
        </p:txBody>
      </p:sp>
      <p:grpSp>
        <p:nvGrpSpPr>
          <p:cNvPr id="3" name="Group 2"/>
          <p:cNvGrpSpPr/>
          <p:nvPr/>
        </p:nvGrpSpPr>
        <p:grpSpPr>
          <a:xfrm>
            <a:off x="1018771" y="1283448"/>
            <a:ext cx="8582429" cy="1045166"/>
            <a:chOff x="1018771" y="1283447"/>
            <a:chExt cx="8582429" cy="1290917"/>
          </a:xfrm>
        </p:grpSpPr>
        <p:sp>
          <p:nvSpPr>
            <p:cNvPr id="20" name="Rectangle 19"/>
            <p:cNvSpPr/>
            <p:nvPr/>
          </p:nvSpPr>
          <p:spPr>
            <a:xfrm>
              <a:off x="2768886" y="1283447"/>
              <a:ext cx="6832314" cy="1290917"/>
            </a:xfrm>
            <a:prstGeom prst="rect">
              <a:avLst/>
            </a:prstGeom>
            <a:solidFill>
              <a:srgbClr val="EBF1DE"/>
            </a:solidFill>
            <a:ln w="9525" algn="ctr">
              <a:noFill/>
              <a:round/>
              <a:headEnd/>
              <a:tailEnd/>
            </a:ln>
          </p:spPr>
          <p:txBody>
            <a:bodyPr lIns="91405" tIns="45703" rIns="91405" bIns="45703" anchor="ctr"/>
            <a:lstStyle/>
            <a:p>
              <a:pPr marL="174625" indent="-174625">
                <a:buFont typeface="Wingdings" panose="05000000000000000000" pitchFamily="2" charset="2"/>
                <a:buChar char="§"/>
              </a:pPr>
              <a:r>
                <a:rPr lang="en-US" sz="1200" dirty="0">
                  <a:solidFill>
                    <a:prstClr val="black"/>
                  </a:solidFill>
                  <a:latin typeface="+mj-lt"/>
                </a:rPr>
                <a:t>The demand for Islamic microfinance is rising among Muslim people and nation. As per </a:t>
              </a:r>
              <a:r>
                <a:rPr lang="en-US" sz="1200" dirty="0" smtClean="0">
                  <a:solidFill>
                    <a:prstClr val="black"/>
                  </a:solidFill>
                  <a:latin typeface="+mj-lt"/>
                </a:rPr>
                <a:t>World </a:t>
              </a:r>
              <a:r>
                <a:rPr lang="en-US" sz="1200" dirty="0">
                  <a:solidFill>
                    <a:prstClr val="black"/>
                  </a:solidFill>
                  <a:latin typeface="+mj-lt"/>
                </a:rPr>
                <a:t>B</a:t>
              </a:r>
              <a:r>
                <a:rPr lang="en-US" sz="1200" dirty="0" smtClean="0">
                  <a:solidFill>
                    <a:prstClr val="black"/>
                  </a:solidFill>
                  <a:latin typeface="+mj-lt"/>
                </a:rPr>
                <a:t>ank</a:t>
              </a:r>
              <a:r>
                <a:rPr lang="en-US" sz="1200" dirty="0">
                  <a:solidFill>
                    <a:prstClr val="black"/>
                  </a:solidFill>
                  <a:latin typeface="+mj-lt"/>
                </a:rPr>
                <a:t>, 85Mn people MENA region are unbanked and funding from Islamic funding agencies, DFIs  and private sector is very low in the region. Also, IMF has less than 1% of the total microfinance reach global outreach so, there is clear opportunity to improve financial inclusion in the region</a:t>
              </a:r>
            </a:p>
          </p:txBody>
        </p:sp>
        <p:sp>
          <p:nvSpPr>
            <p:cNvPr id="21" name="Rectangle 20"/>
            <p:cNvSpPr/>
            <p:nvPr/>
          </p:nvSpPr>
          <p:spPr>
            <a:xfrm>
              <a:off x="1018771" y="1482164"/>
              <a:ext cx="1667537" cy="893480"/>
            </a:xfrm>
            <a:prstGeom prst="rect">
              <a:avLst/>
            </a:prstGeom>
            <a:solidFill>
              <a:srgbClr val="1B5F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400" b="1" dirty="0">
                  <a:solidFill>
                    <a:prstClr val="white"/>
                  </a:solidFill>
                  <a:latin typeface="+mj-lt"/>
                </a:rPr>
                <a:t>Improve Financial Inclusion in Muslim Nations</a:t>
              </a:r>
            </a:p>
          </p:txBody>
        </p:sp>
        <p:sp>
          <p:nvSpPr>
            <p:cNvPr id="23" name="Trapezoid 22"/>
            <p:cNvSpPr/>
            <p:nvPr/>
          </p:nvSpPr>
          <p:spPr>
            <a:xfrm rot="16200000">
              <a:off x="2065988" y="1856995"/>
              <a:ext cx="1268338" cy="137458"/>
            </a:xfrm>
            <a:prstGeom prst="trapezoid">
              <a:avLst>
                <a:gd name="adj" fmla="val 128828"/>
              </a:avLst>
            </a:prstGeom>
            <a:solidFill>
              <a:srgbClr val="C7DA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mj-lt"/>
              </a:endParaRPr>
            </a:p>
          </p:txBody>
        </p:sp>
      </p:grpSp>
      <p:grpSp>
        <p:nvGrpSpPr>
          <p:cNvPr id="24" name="Group 23"/>
          <p:cNvGrpSpPr/>
          <p:nvPr/>
        </p:nvGrpSpPr>
        <p:grpSpPr>
          <a:xfrm>
            <a:off x="1018771" y="2515338"/>
            <a:ext cx="8582429" cy="1045166"/>
            <a:chOff x="1018771" y="1283447"/>
            <a:chExt cx="8582429" cy="1290917"/>
          </a:xfrm>
        </p:grpSpPr>
        <p:sp>
          <p:nvSpPr>
            <p:cNvPr id="25" name="Rectangle 24"/>
            <p:cNvSpPr/>
            <p:nvPr/>
          </p:nvSpPr>
          <p:spPr>
            <a:xfrm>
              <a:off x="2768886" y="1283447"/>
              <a:ext cx="6832314" cy="1290917"/>
            </a:xfrm>
            <a:prstGeom prst="rect">
              <a:avLst/>
            </a:prstGeom>
            <a:solidFill>
              <a:srgbClr val="EBF1DE"/>
            </a:solidFill>
            <a:ln w="9525" algn="ctr">
              <a:noFill/>
              <a:round/>
              <a:headEnd/>
              <a:tailEnd/>
            </a:ln>
          </p:spPr>
          <p:txBody>
            <a:bodyPr lIns="91405" tIns="45703" rIns="91405" bIns="45703" anchor="ctr"/>
            <a:lstStyle/>
            <a:p>
              <a:pPr marL="174625" indent="-174625">
                <a:buFont typeface="Wingdings" panose="05000000000000000000" pitchFamily="2" charset="2"/>
                <a:buChar char="§"/>
              </a:pPr>
              <a:r>
                <a:rPr lang="en-US" sz="1200" dirty="0">
                  <a:solidFill>
                    <a:prstClr val="black"/>
                  </a:solidFill>
                  <a:latin typeface="+mj-lt"/>
                </a:rPr>
                <a:t>With the rising demand of Islamic finance globally the demand for Islamic microfinance has also increased to reduce poverty in Muslim nations as it can provide finance to poor Muslims who currently reject microfinance products that do not  comply with Islamic law</a:t>
              </a:r>
            </a:p>
          </p:txBody>
        </p:sp>
        <p:sp>
          <p:nvSpPr>
            <p:cNvPr id="26" name="Rectangle 25"/>
            <p:cNvSpPr/>
            <p:nvPr/>
          </p:nvSpPr>
          <p:spPr>
            <a:xfrm>
              <a:off x="1018771" y="1482164"/>
              <a:ext cx="1667537" cy="893480"/>
            </a:xfrm>
            <a:prstGeom prst="rect">
              <a:avLst/>
            </a:prstGeom>
            <a:solidFill>
              <a:srgbClr val="1B5F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400" b="1" dirty="0">
                  <a:solidFill>
                    <a:prstClr val="white"/>
                  </a:solidFill>
                  <a:latin typeface="+mj-lt"/>
                </a:rPr>
                <a:t>Social Welfare</a:t>
              </a:r>
            </a:p>
          </p:txBody>
        </p:sp>
        <p:sp>
          <p:nvSpPr>
            <p:cNvPr id="27" name="Trapezoid 26"/>
            <p:cNvSpPr/>
            <p:nvPr/>
          </p:nvSpPr>
          <p:spPr>
            <a:xfrm rot="16200000">
              <a:off x="2065988" y="1856995"/>
              <a:ext cx="1268338" cy="137458"/>
            </a:xfrm>
            <a:prstGeom prst="trapezoid">
              <a:avLst>
                <a:gd name="adj" fmla="val 128828"/>
              </a:avLst>
            </a:prstGeom>
            <a:solidFill>
              <a:srgbClr val="C7DA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mj-lt"/>
              </a:endParaRPr>
            </a:p>
          </p:txBody>
        </p:sp>
      </p:grpSp>
      <p:grpSp>
        <p:nvGrpSpPr>
          <p:cNvPr id="28" name="Group 27"/>
          <p:cNvGrpSpPr/>
          <p:nvPr/>
        </p:nvGrpSpPr>
        <p:grpSpPr>
          <a:xfrm>
            <a:off x="1018771" y="3747228"/>
            <a:ext cx="8582429" cy="1045166"/>
            <a:chOff x="1018771" y="1283447"/>
            <a:chExt cx="8582429" cy="1290917"/>
          </a:xfrm>
        </p:grpSpPr>
        <p:sp>
          <p:nvSpPr>
            <p:cNvPr id="29" name="Rectangle 28"/>
            <p:cNvSpPr/>
            <p:nvPr/>
          </p:nvSpPr>
          <p:spPr>
            <a:xfrm>
              <a:off x="2768886" y="1283447"/>
              <a:ext cx="6832314" cy="1290917"/>
            </a:xfrm>
            <a:prstGeom prst="rect">
              <a:avLst/>
            </a:prstGeom>
            <a:solidFill>
              <a:srgbClr val="EBF1DE"/>
            </a:solidFill>
            <a:ln w="9525" algn="ctr">
              <a:noFill/>
              <a:round/>
              <a:headEnd/>
              <a:tailEnd/>
            </a:ln>
          </p:spPr>
          <p:txBody>
            <a:bodyPr lIns="91405" tIns="45703" rIns="91405" bIns="45703" anchor="ctr"/>
            <a:lstStyle/>
            <a:p>
              <a:pPr marL="174625" indent="-174625">
                <a:buFont typeface="Wingdings" panose="05000000000000000000" pitchFamily="2" charset="2"/>
                <a:buChar char="§"/>
              </a:pPr>
              <a:r>
                <a:rPr lang="en-US" sz="1200" dirty="0">
                  <a:solidFill>
                    <a:prstClr val="black"/>
                  </a:solidFill>
                  <a:latin typeface="+mj-lt"/>
                </a:rPr>
                <a:t>In countries with a significant Muslim population, economic growth is hindered by a lack of institutions that can finance the private sector. The problem is compounded by the preference of Muslims for Sharia-compliant institutions. An estimated 70% of the 1.5 billion Muslims do not have access to basic financial </a:t>
              </a:r>
              <a:r>
                <a:rPr lang="en-US" sz="1200" dirty="0" smtClean="0">
                  <a:solidFill>
                    <a:prstClr val="black"/>
                  </a:solidFill>
                  <a:latin typeface="+mj-lt"/>
                </a:rPr>
                <a:t>services</a:t>
              </a:r>
              <a:endParaRPr lang="en-US" sz="1200" dirty="0">
                <a:solidFill>
                  <a:prstClr val="black"/>
                </a:solidFill>
                <a:latin typeface="+mj-lt"/>
              </a:endParaRPr>
            </a:p>
          </p:txBody>
        </p:sp>
        <p:sp>
          <p:nvSpPr>
            <p:cNvPr id="30" name="Rectangle 29"/>
            <p:cNvSpPr/>
            <p:nvPr/>
          </p:nvSpPr>
          <p:spPr>
            <a:xfrm>
              <a:off x="1018771" y="1482164"/>
              <a:ext cx="1667537" cy="893480"/>
            </a:xfrm>
            <a:prstGeom prst="rect">
              <a:avLst/>
            </a:prstGeom>
            <a:solidFill>
              <a:srgbClr val="1B5F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400" b="1" dirty="0">
                  <a:solidFill>
                    <a:prstClr val="white"/>
                  </a:solidFill>
                  <a:latin typeface="+mj-lt"/>
                </a:rPr>
                <a:t>Catalyze Growth</a:t>
              </a:r>
            </a:p>
          </p:txBody>
        </p:sp>
        <p:sp>
          <p:nvSpPr>
            <p:cNvPr id="31" name="Trapezoid 30"/>
            <p:cNvSpPr/>
            <p:nvPr/>
          </p:nvSpPr>
          <p:spPr>
            <a:xfrm rot="16200000">
              <a:off x="2065988" y="1856995"/>
              <a:ext cx="1268338" cy="137458"/>
            </a:xfrm>
            <a:prstGeom prst="trapezoid">
              <a:avLst>
                <a:gd name="adj" fmla="val 128828"/>
              </a:avLst>
            </a:prstGeom>
            <a:solidFill>
              <a:srgbClr val="C7DA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mj-lt"/>
              </a:endParaRPr>
            </a:p>
          </p:txBody>
        </p:sp>
      </p:grpSp>
      <p:grpSp>
        <p:nvGrpSpPr>
          <p:cNvPr id="32" name="Group 31"/>
          <p:cNvGrpSpPr/>
          <p:nvPr/>
        </p:nvGrpSpPr>
        <p:grpSpPr>
          <a:xfrm>
            <a:off x="1018771" y="4979117"/>
            <a:ext cx="8582429" cy="1045166"/>
            <a:chOff x="1018771" y="1283447"/>
            <a:chExt cx="8582429" cy="1290917"/>
          </a:xfrm>
        </p:grpSpPr>
        <p:sp>
          <p:nvSpPr>
            <p:cNvPr id="33" name="Rectangle 32"/>
            <p:cNvSpPr/>
            <p:nvPr/>
          </p:nvSpPr>
          <p:spPr>
            <a:xfrm>
              <a:off x="2768886" y="1283447"/>
              <a:ext cx="6832314" cy="1290917"/>
            </a:xfrm>
            <a:prstGeom prst="rect">
              <a:avLst/>
            </a:prstGeom>
            <a:solidFill>
              <a:srgbClr val="EBF1DE"/>
            </a:solidFill>
            <a:ln w="9525" algn="ctr">
              <a:noFill/>
              <a:round/>
              <a:headEnd/>
              <a:tailEnd/>
            </a:ln>
          </p:spPr>
          <p:txBody>
            <a:bodyPr lIns="91405" tIns="45703" rIns="91405" bIns="45703" anchor="ctr"/>
            <a:lstStyle/>
            <a:p>
              <a:pPr marL="174625" indent="-174625">
                <a:buFont typeface="Wingdings" panose="05000000000000000000" pitchFamily="2" charset="2"/>
                <a:buChar char="§"/>
              </a:pPr>
              <a:r>
                <a:rPr lang="en-US" sz="1200" dirty="0" smtClean="0">
                  <a:solidFill>
                    <a:prstClr val="black"/>
                  </a:solidFill>
                  <a:latin typeface="+mj-lt"/>
                </a:rPr>
                <a:t>Islamic </a:t>
              </a:r>
              <a:r>
                <a:rPr lang="en-US" sz="1200" dirty="0">
                  <a:solidFill>
                    <a:prstClr val="black"/>
                  </a:solidFill>
                  <a:latin typeface="+mj-lt"/>
                </a:rPr>
                <a:t>finance is inherently less prone to crisis because its risk-sharing feature reduces leverage and encourages better risk management on the part of both financial institutions and their customers. In this way its is considered to be more stable than conventional </a:t>
              </a:r>
              <a:r>
                <a:rPr lang="en-US" sz="1200" dirty="0" smtClean="0">
                  <a:solidFill>
                    <a:prstClr val="black"/>
                  </a:solidFill>
                  <a:latin typeface="+mj-lt"/>
                </a:rPr>
                <a:t>finance</a:t>
              </a:r>
              <a:endParaRPr lang="en-US" sz="1200" dirty="0">
                <a:solidFill>
                  <a:prstClr val="black"/>
                </a:solidFill>
                <a:latin typeface="+mj-lt"/>
              </a:endParaRPr>
            </a:p>
          </p:txBody>
        </p:sp>
        <p:sp>
          <p:nvSpPr>
            <p:cNvPr id="34" name="Rectangle 33"/>
            <p:cNvSpPr/>
            <p:nvPr/>
          </p:nvSpPr>
          <p:spPr>
            <a:xfrm>
              <a:off x="1018771" y="1482164"/>
              <a:ext cx="1667537" cy="893480"/>
            </a:xfrm>
            <a:prstGeom prst="rect">
              <a:avLst/>
            </a:prstGeom>
            <a:solidFill>
              <a:srgbClr val="1B5F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400" b="1" dirty="0">
                  <a:solidFill>
                    <a:prstClr val="white"/>
                  </a:solidFill>
                  <a:latin typeface="+mj-lt"/>
                </a:rPr>
                <a:t>Financial Stability</a:t>
              </a:r>
            </a:p>
          </p:txBody>
        </p:sp>
        <p:sp>
          <p:nvSpPr>
            <p:cNvPr id="35" name="Trapezoid 34"/>
            <p:cNvSpPr/>
            <p:nvPr/>
          </p:nvSpPr>
          <p:spPr>
            <a:xfrm rot="16200000">
              <a:off x="2065988" y="1856995"/>
              <a:ext cx="1268338" cy="137458"/>
            </a:xfrm>
            <a:prstGeom prst="trapezoid">
              <a:avLst>
                <a:gd name="adj" fmla="val 128828"/>
              </a:avLst>
            </a:prstGeom>
            <a:solidFill>
              <a:srgbClr val="C7DA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mj-lt"/>
              </a:endParaRPr>
            </a:p>
          </p:txBody>
        </p:sp>
      </p:grpSp>
    </p:spTree>
    <p:extLst>
      <p:ext uri="{BB962C8B-B14F-4D97-AF65-F5344CB8AC3E}">
        <p14:creationId xmlns:p14="http://schemas.microsoft.com/office/powerpoint/2010/main" val="4117682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Title 1"/>
          <p:cNvSpPr>
            <a:spLocks noGrp="1"/>
          </p:cNvSpPr>
          <p:nvPr>
            <p:ph type="title"/>
          </p:nvPr>
        </p:nvSpPr>
        <p:spPr bwMode="auto">
          <a:xfrm>
            <a:off x="1012824" y="274640"/>
            <a:ext cx="8893175" cy="808037"/>
          </a:xfrm>
          <a:noFill/>
          <a:ln>
            <a:miter lim="800000"/>
            <a:headEnd/>
            <a:tailEnd/>
          </a:ln>
        </p:spPr>
        <p:txBody>
          <a:bodyPr vert="horz" wrap="square" lIns="91440" tIns="45720" rIns="91440" bIns="45720" numCol="1" anchor="ctr" anchorCtr="0" compatLnSpc="1">
            <a:prstTxWarp prst="textNoShape">
              <a:avLst/>
            </a:prstTxWarp>
            <a:normAutofit/>
          </a:bodyPr>
          <a:lstStyle/>
          <a:p>
            <a:pPr eaLnBrk="1" hangingPunct="1"/>
            <a:r>
              <a:rPr lang="en-US" dirty="0"/>
              <a:t>Islamic </a:t>
            </a:r>
            <a:r>
              <a:rPr lang="en-US" dirty="0" smtClean="0"/>
              <a:t>Microfinance: Challenges &amp; Solutions</a:t>
            </a:r>
            <a:endParaRPr lang="en-US" altLang="en-US" dirty="0"/>
          </a:p>
        </p:txBody>
      </p:sp>
      <p:sp>
        <p:nvSpPr>
          <p:cNvPr id="57" name="Rectangle 17"/>
          <p:cNvSpPr>
            <a:spLocks noChangeArrowheads="1"/>
          </p:cNvSpPr>
          <p:nvPr/>
        </p:nvSpPr>
        <p:spPr bwMode="auto">
          <a:xfrm>
            <a:off x="6196812" y="1248079"/>
            <a:ext cx="3291840" cy="288426"/>
          </a:xfrm>
          <a:prstGeom prst="rect">
            <a:avLst/>
          </a:prstGeom>
          <a:solidFill>
            <a:srgbClr val="1B5F2E"/>
          </a:solidFill>
          <a:ln w="9525" algn="ctr">
            <a:noFill/>
            <a:miter lim="800000"/>
            <a:headEnd/>
            <a:tailEnd/>
          </a:ln>
          <a:effectLst>
            <a:outerShdw dist="12700" dir="2700000" algn="tl" rotWithShape="0">
              <a:schemeClr val="bg1"/>
            </a:outerShdw>
          </a:effectLst>
        </p:spPr>
        <p:txBody>
          <a:bodyPr anchor="ctr"/>
          <a:lstStyle/>
          <a:p>
            <a:pPr algn="ctr"/>
            <a:r>
              <a:rPr lang="en-US" sz="1400" b="1" dirty="0" smtClean="0">
                <a:solidFill>
                  <a:schemeClr val="bg1"/>
                </a:solidFill>
                <a:latin typeface="Calibri"/>
              </a:rPr>
              <a:t>Role of ICD</a:t>
            </a:r>
            <a:endParaRPr lang="en-US" sz="1400" b="1" dirty="0">
              <a:solidFill>
                <a:schemeClr val="bg1"/>
              </a:solidFill>
              <a:latin typeface="Calibri"/>
            </a:endParaRPr>
          </a:p>
        </p:txBody>
      </p:sp>
      <p:sp>
        <p:nvSpPr>
          <p:cNvPr id="71" name="Rectangle 17"/>
          <p:cNvSpPr>
            <a:spLocks noChangeArrowheads="1"/>
          </p:cNvSpPr>
          <p:nvPr/>
        </p:nvSpPr>
        <p:spPr bwMode="auto">
          <a:xfrm>
            <a:off x="1036981" y="1234975"/>
            <a:ext cx="3291840" cy="288426"/>
          </a:xfrm>
          <a:prstGeom prst="rect">
            <a:avLst/>
          </a:prstGeom>
          <a:solidFill>
            <a:srgbClr val="1B5F2E"/>
          </a:solidFill>
          <a:ln w="9525" algn="ctr">
            <a:noFill/>
            <a:miter lim="800000"/>
            <a:headEnd/>
            <a:tailEnd/>
          </a:ln>
          <a:effectLst>
            <a:outerShdw dist="12700" dir="2700000" algn="tl" rotWithShape="0">
              <a:schemeClr val="bg1"/>
            </a:outerShdw>
          </a:effectLst>
        </p:spPr>
        <p:txBody>
          <a:bodyPr lIns="0" tIns="0" rIns="0" bIns="0" anchor="ctr"/>
          <a:lstStyle/>
          <a:p>
            <a:pPr algn="ctr"/>
            <a:r>
              <a:rPr lang="en-GB" sz="1400" b="1" dirty="0" smtClean="0">
                <a:solidFill>
                  <a:schemeClr val="bg1"/>
                </a:solidFill>
                <a:latin typeface="Calibri"/>
              </a:rPr>
              <a:t>Challenges faced by MFIs</a:t>
            </a:r>
            <a:endParaRPr lang="en-GB" sz="1400" b="1" dirty="0">
              <a:solidFill>
                <a:schemeClr val="bg1"/>
              </a:solidFill>
              <a:latin typeface="Calibri"/>
            </a:endParaRPr>
          </a:p>
        </p:txBody>
      </p:sp>
      <p:sp>
        <p:nvSpPr>
          <p:cNvPr id="10" name="Rectangle 9"/>
          <p:cNvSpPr/>
          <p:nvPr/>
        </p:nvSpPr>
        <p:spPr>
          <a:xfrm>
            <a:off x="1036981" y="1603933"/>
            <a:ext cx="3291840" cy="868680"/>
          </a:xfrm>
          <a:prstGeom prst="rect">
            <a:avLst/>
          </a:prstGeom>
          <a:solidFill>
            <a:srgbClr val="E0F1D3"/>
          </a:solidFill>
        </p:spPr>
        <p:txBody>
          <a:bodyPr wrap="square" tIns="0" bIns="0" anchor="ctr">
            <a:noAutofit/>
          </a:bodyPr>
          <a:lstStyle/>
          <a:p>
            <a:pPr marL="120650" indent="-120650" algn="just" defTabSz="895350" eaLnBrk="0" hangingPunct="0">
              <a:spcBef>
                <a:spcPts val="300"/>
              </a:spcBef>
              <a:buClr>
                <a:srgbClr val="000000"/>
              </a:buClr>
              <a:buFont typeface="Wingdings" panose="05000000000000000000" pitchFamily="2" charset="2"/>
              <a:buChar char="§"/>
            </a:pPr>
            <a:r>
              <a:rPr lang="en-US" sz="1000" dirty="0" smtClean="0">
                <a:solidFill>
                  <a:srgbClr val="000000"/>
                </a:solidFill>
                <a:latin typeface="Calibri"/>
              </a:rPr>
              <a:t>Although Islamic MFIs benefit from cheaper prices on the wholesale market, the costs associated with purchasing, maintaining, selling, or leasing a commodity are expensive; the added costs is ultimately passed on to the clients</a:t>
            </a:r>
            <a:endParaRPr lang="en-US" sz="1000" dirty="0">
              <a:solidFill>
                <a:srgbClr val="000000"/>
              </a:solidFill>
              <a:latin typeface="Calibri"/>
            </a:endParaRPr>
          </a:p>
        </p:txBody>
      </p:sp>
      <p:sp>
        <p:nvSpPr>
          <p:cNvPr id="59" name="Rectangle 58"/>
          <p:cNvSpPr/>
          <p:nvPr/>
        </p:nvSpPr>
        <p:spPr>
          <a:xfrm>
            <a:off x="6196812" y="1603933"/>
            <a:ext cx="3291840" cy="868680"/>
          </a:xfrm>
          <a:prstGeom prst="rect">
            <a:avLst/>
          </a:prstGeom>
          <a:solidFill>
            <a:srgbClr val="E0F1D3"/>
          </a:solidFill>
        </p:spPr>
        <p:txBody>
          <a:bodyPr wrap="square" tIns="0" bIns="0" anchor="ctr">
            <a:noAutofit/>
          </a:bodyPr>
          <a:lstStyle/>
          <a:p>
            <a:pPr marL="120650" indent="-120650" algn="just" defTabSz="895350" eaLnBrk="0" hangingPunct="0">
              <a:spcBef>
                <a:spcPts val="300"/>
              </a:spcBef>
              <a:buClr>
                <a:srgbClr val="000000"/>
              </a:buClr>
              <a:buFont typeface="Wingdings" panose="05000000000000000000" pitchFamily="2" charset="2"/>
              <a:buChar char="§"/>
            </a:pPr>
            <a:r>
              <a:rPr lang="en-IN" sz="1000" dirty="0" smtClean="0">
                <a:solidFill>
                  <a:srgbClr val="000000"/>
                </a:solidFill>
                <a:latin typeface="Calibri"/>
              </a:rPr>
              <a:t>Leverage on best practices </a:t>
            </a:r>
            <a:r>
              <a:rPr lang="en-IN" sz="1000" dirty="0">
                <a:solidFill>
                  <a:srgbClr val="000000"/>
                </a:solidFill>
                <a:latin typeface="Calibri"/>
              </a:rPr>
              <a:t>to minimize costs and offer more attractive pricing to their clients.</a:t>
            </a:r>
            <a:endParaRPr lang="en-US" sz="1000" dirty="0">
              <a:solidFill>
                <a:srgbClr val="000000"/>
              </a:solidFill>
              <a:latin typeface="Calibri"/>
            </a:endParaRPr>
          </a:p>
        </p:txBody>
      </p:sp>
      <p:sp>
        <p:nvSpPr>
          <p:cNvPr id="82" name="Rectangle 81"/>
          <p:cNvSpPr/>
          <p:nvPr/>
        </p:nvSpPr>
        <p:spPr>
          <a:xfrm>
            <a:off x="1036981" y="2536716"/>
            <a:ext cx="3291840" cy="868680"/>
          </a:xfrm>
          <a:prstGeom prst="rect">
            <a:avLst/>
          </a:prstGeom>
          <a:solidFill>
            <a:srgbClr val="E0F1D3"/>
          </a:solidFill>
        </p:spPr>
        <p:txBody>
          <a:bodyPr wrap="square" tIns="0" bIns="0" anchor="ctr">
            <a:noAutofit/>
          </a:bodyPr>
          <a:lstStyle/>
          <a:p>
            <a:pPr marL="120650" indent="-120650" algn="just" defTabSz="895350" eaLnBrk="0" hangingPunct="0">
              <a:spcBef>
                <a:spcPts val="300"/>
              </a:spcBef>
              <a:buClr>
                <a:srgbClr val="000000"/>
              </a:buClr>
              <a:buFont typeface="Wingdings" panose="05000000000000000000" pitchFamily="2" charset="2"/>
              <a:buChar char="§"/>
            </a:pPr>
            <a:r>
              <a:rPr lang="en-IN" sz="1000" dirty="0">
                <a:solidFill>
                  <a:srgbClr val="000000"/>
                </a:solidFill>
                <a:latin typeface="Calibri"/>
              </a:rPr>
              <a:t>Most of Islamic Microfinance Institutions are based on NGO’s or Charity Models but these are not enough to serve the </a:t>
            </a:r>
            <a:r>
              <a:rPr lang="en-IN" sz="1000" dirty="0" smtClean="0">
                <a:solidFill>
                  <a:srgbClr val="000000"/>
                </a:solidFill>
                <a:latin typeface="Calibri"/>
              </a:rPr>
              <a:t>44% of </a:t>
            </a:r>
            <a:r>
              <a:rPr lang="en-IN" sz="1000" dirty="0">
                <a:solidFill>
                  <a:srgbClr val="000000"/>
                </a:solidFill>
                <a:latin typeface="Calibri"/>
              </a:rPr>
              <a:t>the world poverty mostly in Muslim world.</a:t>
            </a:r>
            <a:endParaRPr lang="en-US" sz="1000" dirty="0">
              <a:solidFill>
                <a:srgbClr val="000000"/>
              </a:solidFill>
              <a:latin typeface="Calibri"/>
            </a:endParaRPr>
          </a:p>
        </p:txBody>
      </p:sp>
      <p:sp>
        <p:nvSpPr>
          <p:cNvPr id="83" name="Rectangle 82"/>
          <p:cNvSpPr/>
          <p:nvPr/>
        </p:nvSpPr>
        <p:spPr>
          <a:xfrm>
            <a:off x="6196812" y="2536716"/>
            <a:ext cx="3291840" cy="868680"/>
          </a:xfrm>
          <a:prstGeom prst="rect">
            <a:avLst/>
          </a:prstGeom>
          <a:solidFill>
            <a:srgbClr val="E0F1D3"/>
          </a:solidFill>
        </p:spPr>
        <p:txBody>
          <a:bodyPr wrap="square" tIns="0" bIns="0" anchor="ctr">
            <a:noAutofit/>
          </a:bodyPr>
          <a:lstStyle/>
          <a:p>
            <a:pPr marL="120650" indent="-120650" algn="just" defTabSz="895350" eaLnBrk="0" hangingPunct="0">
              <a:spcBef>
                <a:spcPts val="300"/>
              </a:spcBef>
              <a:buClr>
                <a:srgbClr val="000000"/>
              </a:buClr>
              <a:buFont typeface="Wingdings" panose="05000000000000000000" pitchFamily="2" charset="2"/>
              <a:buChar char="§"/>
            </a:pPr>
            <a:r>
              <a:rPr lang="en-IN" sz="1000" dirty="0" smtClean="0">
                <a:solidFill>
                  <a:srgbClr val="000000"/>
                </a:solidFill>
                <a:latin typeface="Calibri"/>
              </a:rPr>
              <a:t>ICD to provide dedicated financing to MFI such as Line of finance, Equity and other suitable financing solutions</a:t>
            </a:r>
            <a:endParaRPr lang="en-US" sz="1000" dirty="0">
              <a:solidFill>
                <a:srgbClr val="000000"/>
              </a:solidFill>
              <a:latin typeface="Calibri"/>
            </a:endParaRPr>
          </a:p>
        </p:txBody>
      </p:sp>
      <p:sp>
        <p:nvSpPr>
          <p:cNvPr id="86" name="Rectangle 85"/>
          <p:cNvSpPr/>
          <p:nvPr/>
        </p:nvSpPr>
        <p:spPr>
          <a:xfrm>
            <a:off x="1036981" y="3469499"/>
            <a:ext cx="3291840" cy="868680"/>
          </a:xfrm>
          <a:prstGeom prst="rect">
            <a:avLst/>
          </a:prstGeom>
          <a:solidFill>
            <a:srgbClr val="E0F1D3"/>
          </a:solidFill>
        </p:spPr>
        <p:txBody>
          <a:bodyPr wrap="square" tIns="0" bIns="0" anchor="ctr">
            <a:noAutofit/>
          </a:bodyPr>
          <a:lstStyle/>
          <a:p>
            <a:pPr marL="120650" indent="-120650" algn="just" defTabSz="895350" eaLnBrk="0" hangingPunct="0">
              <a:spcBef>
                <a:spcPts val="300"/>
              </a:spcBef>
              <a:buClr>
                <a:srgbClr val="000000"/>
              </a:buClr>
              <a:buFont typeface="Wingdings" panose="05000000000000000000" pitchFamily="2" charset="2"/>
              <a:buChar char="§"/>
            </a:pPr>
            <a:r>
              <a:rPr lang="en-IN" sz="1000" dirty="0">
                <a:solidFill>
                  <a:srgbClr val="000000"/>
                </a:solidFill>
                <a:latin typeface="Calibri"/>
              </a:rPr>
              <a:t>Islamic microfinance business models are still being developed and no performance benchmarks have been established as in the case of conventional finance</a:t>
            </a:r>
          </a:p>
        </p:txBody>
      </p:sp>
      <p:sp>
        <p:nvSpPr>
          <p:cNvPr id="87" name="Rectangle 86"/>
          <p:cNvSpPr/>
          <p:nvPr/>
        </p:nvSpPr>
        <p:spPr>
          <a:xfrm>
            <a:off x="6196812" y="3469499"/>
            <a:ext cx="3291840" cy="868680"/>
          </a:xfrm>
          <a:prstGeom prst="rect">
            <a:avLst/>
          </a:prstGeom>
          <a:solidFill>
            <a:srgbClr val="E0F1D3"/>
          </a:solidFill>
        </p:spPr>
        <p:txBody>
          <a:bodyPr wrap="square" tIns="0" bIns="0" anchor="ctr">
            <a:noAutofit/>
          </a:bodyPr>
          <a:lstStyle/>
          <a:p>
            <a:pPr marL="120650" indent="-120650" algn="just" defTabSz="895350" eaLnBrk="0" hangingPunct="0">
              <a:spcBef>
                <a:spcPts val="300"/>
              </a:spcBef>
              <a:buClr>
                <a:srgbClr val="000000"/>
              </a:buClr>
              <a:buFont typeface="Wingdings" panose="05000000000000000000" pitchFamily="2" charset="2"/>
              <a:buChar char="§"/>
            </a:pPr>
            <a:r>
              <a:rPr lang="en-IN" sz="1000" dirty="0" smtClean="0">
                <a:latin typeface="Calibri"/>
              </a:rPr>
              <a:t>Conduct market assessment in collaboration with MFIs and based on results develop Islamic financing products. </a:t>
            </a:r>
          </a:p>
          <a:p>
            <a:pPr marL="120650" indent="-120650" algn="just" defTabSz="895350" eaLnBrk="0" hangingPunct="0">
              <a:spcBef>
                <a:spcPts val="300"/>
              </a:spcBef>
              <a:buClr>
                <a:srgbClr val="000000"/>
              </a:buClr>
              <a:buFont typeface="Wingdings" panose="05000000000000000000" pitchFamily="2" charset="2"/>
              <a:buChar char="§"/>
            </a:pPr>
            <a:r>
              <a:rPr lang="en-IN" sz="1000" dirty="0" smtClean="0">
                <a:latin typeface="Calibri"/>
              </a:rPr>
              <a:t>Work with management in building business strategies, improving operational efficiencies and in Human Resource Management.</a:t>
            </a:r>
            <a:endParaRPr lang="en-US" sz="1000" dirty="0">
              <a:latin typeface="Calibri"/>
            </a:endParaRPr>
          </a:p>
        </p:txBody>
      </p:sp>
      <p:sp>
        <p:nvSpPr>
          <p:cNvPr id="97" name="Rectangle 96"/>
          <p:cNvSpPr/>
          <p:nvPr/>
        </p:nvSpPr>
        <p:spPr>
          <a:xfrm>
            <a:off x="1036981" y="4402282"/>
            <a:ext cx="3291840" cy="868680"/>
          </a:xfrm>
          <a:prstGeom prst="rect">
            <a:avLst/>
          </a:prstGeom>
          <a:solidFill>
            <a:srgbClr val="E0F1D3"/>
          </a:solidFill>
        </p:spPr>
        <p:txBody>
          <a:bodyPr wrap="square" tIns="0" bIns="0" anchor="ctr">
            <a:noAutofit/>
          </a:bodyPr>
          <a:lstStyle/>
          <a:p>
            <a:pPr marL="120650" indent="-120650" algn="just" defTabSz="895350" eaLnBrk="0" hangingPunct="0">
              <a:spcBef>
                <a:spcPts val="300"/>
              </a:spcBef>
              <a:buClr>
                <a:srgbClr val="000000"/>
              </a:buClr>
              <a:buFont typeface="Wingdings" panose="05000000000000000000" pitchFamily="2" charset="2"/>
              <a:buChar char="§"/>
            </a:pPr>
            <a:r>
              <a:rPr lang="en-IN" sz="1000" dirty="0">
                <a:solidFill>
                  <a:srgbClr val="000000"/>
                </a:solidFill>
                <a:latin typeface="Calibri"/>
              </a:rPr>
              <a:t>Capacity building is needed at all </a:t>
            </a:r>
            <a:r>
              <a:rPr lang="en-IN" sz="1000" dirty="0" smtClean="0">
                <a:solidFill>
                  <a:srgbClr val="000000"/>
                </a:solidFill>
                <a:latin typeface="Calibri"/>
              </a:rPr>
              <a:t>levels such as </a:t>
            </a:r>
            <a:r>
              <a:rPr lang="en-US" sz="1000" dirty="0" smtClean="0">
                <a:latin typeface="+mj-lt"/>
              </a:rPr>
              <a:t>Global </a:t>
            </a:r>
            <a:r>
              <a:rPr lang="en-US" sz="1000" dirty="0">
                <a:latin typeface="+mj-lt"/>
              </a:rPr>
              <a:t>financial reporting </a:t>
            </a:r>
            <a:r>
              <a:rPr lang="en-US" sz="1000" dirty="0" smtClean="0">
                <a:latin typeface="+mj-lt"/>
              </a:rPr>
              <a:t>standards at macro level and training Islamic </a:t>
            </a:r>
            <a:r>
              <a:rPr lang="en-US" sz="1000" dirty="0">
                <a:latin typeface="+mj-lt"/>
              </a:rPr>
              <a:t>MFI managers </a:t>
            </a:r>
            <a:r>
              <a:rPr lang="en-US" sz="1000" dirty="0" smtClean="0">
                <a:latin typeface="+mj-lt"/>
              </a:rPr>
              <a:t>through tools </a:t>
            </a:r>
            <a:r>
              <a:rPr lang="en-US" sz="1000" dirty="0">
                <a:latin typeface="+mj-lt"/>
              </a:rPr>
              <a:t>and </a:t>
            </a:r>
            <a:r>
              <a:rPr lang="en-US" sz="1000" dirty="0" smtClean="0">
                <a:latin typeface="+mj-lt"/>
              </a:rPr>
              <a:t>manuals at micro level</a:t>
            </a:r>
            <a:endParaRPr lang="en-US" sz="1000" dirty="0">
              <a:solidFill>
                <a:srgbClr val="000000"/>
              </a:solidFill>
              <a:latin typeface="+mj-lt"/>
            </a:endParaRPr>
          </a:p>
        </p:txBody>
      </p:sp>
      <p:sp>
        <p:nvSpPr>
          <p:cNvPr id="98" name="Rectangle 97"/>
          <p:cNvSpPr/>
          <p:nvPr/>
        </p:nvSpPr>
        <p:spPr>
          <a:xfrm>
            <a:off x="6196812" y="4402282"/>
            <a:ext cx="3291840" cy="868680"/>
          </a:xfrm>
          <a:prstGeom prst="rect">
            <a:avLst/>
          </a:prstGeom>
          <a:solidFill>
            <a:srgbClr val="E0F1D3"/>
          </a:solidFill>
        </p:spPr>
        <p:txBody>
          <a:bodyPr wrap="square" tIns="0" bIns="0" anchor="ctr">
            <a:noAutofit/>
          </a:bodyPr>
          <a:lstStyle/>
          <a:p>
            <a:pPr marL="120650" indent="-120650" algn="just" defTabSz="895350" eaLnBrk="0" hangingPunct="0">
              <a:spcBef>
                <a:spcPts val="300"/>
              </a:spcBef>
              <a:buClr>
                <a:srgbClr val="000000"/>
              </a:buClr>
              <a:buFont typeface="Wingdings" panose="05000000000000000000" pitchFamily="2" charset="2"/>
              <a:buChar char="§"/>
            </a:pPr>
            <a:r>
              <a:rPr lang="en-IN" sz="1000" dirty="0" smtClean="0">
                <a:solidFill>
                  <a:srgbClr val="000000"/>
                </a:solidFill>
                <a:latin typeface="Calibri"/>
              </a:rPr>
              <a:t>ICD to assist in the human resource development of MFIs as well as other operating functions (accounting, IT, sharia,…)</a:t>
            </a:r>
          </a:p>
          <a:p>
            <a:pPr marL="120650" indent="-120650" algn="just" defTabSz="895350" eaLnBrk="0" hangingPunct="0">
              <a:spcBef>
                <a:spcPts val="300"/>
              </a:spcBef>
              <a:buClr>
                <a:srgbClr val="000000"/>
              </a:buClr>
              <a:buFont typeface="Wingdings" panose="05000000000000000000" pitchFamily="2" charset="2"/>
              <a:buChar char="§"/>
            </a:pPr>
            <a:r>
              <a:rPr lang="en-IN" sz="1000" dirty="0" smtClean="0">
                <a:solidFill>
                  <a:srgbClr val="000000"/>
                </a:solidFill>
                <a:latin typeface="Calibri"/>
              </a:rPr>
              <a:t>ICD to collaborate with regulators to create a conducive and sustainable regulatory framework for MFIs.</a:t>
            </a:r>
            <a:endParaRPr lang="en-US" sz="1000" dirty="0">
              <a:solidFill>
                <a:srgbClr val="000000"/>
              </a:solidFill>
              <a:latin typeface="Calibri"/>
            </a:endParaRPr>
          </a:p>
        </p:txBody>
      </p:sp>
      <p:sp>
        <p:nvSpPr>
          <p:cNvPr id="108" name="Rectangle 107"/>
          <p:cNvSpPr/>
          <p:nvPr/>
        </p:nvSpPr>
        <p:spPr>
          <a:xfrm>
            <a:off x="1036981" y="5335066"/>
            <a:ext cx="3291840" cy="868680"/>
          </a:xfrm>
          <a:prstGeom prst="rect">
            <a:avLst/>
          </a:prstGeom>
          <a:solidFill>
            <a:srgbClr val="E0F1D3"/>
          </a:solidFill>
        </p:spPr>
        <p:txBody>
          <a:bodyPr wrap="square" tIns="0" bIns="0" anchor="ctr">
            <a:noAutofit/>
          </a:bodyPr>
          <a:lstStyle/>
          <a:p>
            <a:pPr marL="120650" indent="-120650" algn="just" defTabSz="895350" eaLnBrk="0" hangingPunct="0">
              <a:spcBef>
                <a:spcPts val="300"/>
              </a:spcBef>
              <a:buClr>
                <a:srgbClr val="000000"/>
              </a:buClr>
              <a:buFont typeface="Wingdings" panose="05000000000000000000" pitchFamily="2" charset="2"/>
              <a:buChar char="§"/>
            </a:pPr>
            <a:r>
              <a:rPr lang="en-IN" sz="1000" dirty="0">
                <a:solidFill>
                  <a:srgbClr val="000000"/>
                </a:solidFill>
                <a:latin typeface="Calibri"/>
              </a:rPr>
              <a:t>Islamic MFIs rely heavily on the </a:t>
            </a:r>
            <a:r>
              <a:rPr lang="en-IN" sz="1000" dirty="0" smtClean="0">
                <a:solidFill>
                  <a:srgbClr val="000000"/>
                </a:solidFill>
                <a:latin typeface="Calibri"/>
              </a:rPr>
              <a:t>Murabaha </a:t>
            </a:r>
            <a:r>
              <a:rPr lang="en-IN" sz="1000" dirty="0">
                <a:solidFill>
                  <a:srgbClr val="000000"/>
                </a:solidFill>
                <a:latin typeface="Calibri"/>
              </a:rPr>
              <a:t>product, </a:t>
            </a:r>
            <a:r>
              <a:rPr lang="en-IN" sz="1000" dirty="0" smtClean="0">
                <a:solidFill>
                  <a:srgbClr val="000000"/>
                </a:solidFill>
                <a:latin typeface="Calibri"/>
              </a:rPr>
              <a:t>however, poor </a:t>
            </a:r>
            <a:r>
              <a:rPr lang="en-IN" sz="1000" dirty="0">
                <a:solidFill>
                  <a:srgbClr val="000000"/>
                </a:solidFill>
                <a:latin typeface="Calibri"/>
              </a:rPr>
              <a:t>people have diverse financial requirements.</a:t>
            </a:r>
          </a:p>
        </p:txBody>
      </p:sp>
      <p:sp>
        <p:nvSpPr>
          <p:cNvPr id="109" name="Rectangle 108"/>
          <p:cNvSpPr/>
          <p:nvPr/>
        </p:nvSpPr>
        <p:spPr>
          <a:xfrm>
            <a:off x="6196812" y="5335066"/>
            <a:ext cx="3291840" cy="868680"/>
          </a:xfrm>
          <a:prstGeom prst="rect">
            <a:avLst/>
          </a:prstGeom>
          <a:solidFill>
            <a:srgbClr val="E0F1D3"/>
          </a:solidFill>
        </p:spPr>
        <p:txBody>
          <a:bodyPr wrap="square" tIns="0" bIns="0" anchor="ctr">
            <a:noAutofit/>
          </a:bodyPr>
          <a:lstStyle/>
          <a:p>
            <a:pPr marL="120650" indent="-120650" algn="just" defTabSz="895350" eaLnBrk="0" hangingPunct="0">
              <a:spcBef>
                <a:spcPts val="300"/>
              </a:spcBef>
              <a:buClr>
                <a:srgbClr val="000000"/>
              </a:buClr>
              <a:buFont typeface="Wingdings" panose="05000000000000000000" pitchFamily="2" charset="2"/>
              <a:buChar char="§"/>
            </a:pPr>
            <a:r>
              <a:rPr lang="en-IN" sz="1000" dirty="0" smtClean="0">
                <a:solidFill>
                  <a:srgbClr val="000000"/>
                </a:solidFill>
                <a:latin typeface="Calibri"/>
              </a:rPr>
              <a:t>ICD to assist in innovative </a:t>
            </a:r>
            <a:r>
              <a:rPr lang="en-IN" sz="1000" dirty="0">
                <a:solidFill>
                  <a:srgbClr val="000000"/>
                </a:solidFill>
                <a:latin typeface="Calibri"/>
              </a:rPr>
              <a:t>design of a range of Sharia-compliant products and </a:t>
            </a:r>
            <a:r>
              <a:rPr lang="en-IN" sz="1000" dirty="0" smtClean="0">
                <a:solidFill>
                  <a:srgbClr val="000000"/>
                </a:solidFill>
                <a:latin typeface="Calibri"/>
              </a:rPr>
              <a:t>services which </a:t>
            </a:r>
            <a:r>
              <a:rPr lang="en-IN" sz="1000" dirty="0">
                <a:solidFill>
                  <a:srgbClr val="000000"/>
                </a:solidFill>
                <a:latin typeface="Calibri"/>
              </a:rPr>
              <a:t>would provide greater financial access to a broader segment of Islamic microfinance customers.</a:t>
            </a:r>
            <a:endParaRPr lang="en-US" sz="1000" dirty="0">
              <a:solidFill>
                <a:srgbClr val="000000"/>
              </a:solidFill>
              <a:latin typeface="Calibri"/>
            </a:endParaRPr>
          </a:p>
        </p:txBody>
      </p:sp>
      <p:sp>
        <p:nvSpPr>
          <p:cNvPr id="6" name="Oval 5"/>
          <p:cNvSpPr/>
          <p:nvPr/>
        </p:nvSpPr>
        <p:spPr>
          <a:xfrm>
            <a:off x="4420771" y="1455556"/>
            <a:ext cx="274320" cy="274320"/>
          </a:xfrm>
          <a:prstGeom prst="ellipse">
            <a:avLst/>
          </a:prstGeom>
          <a:solidFill>
            <a:srgbClr val="FCB0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bg1"/>
                </a:solidFill>
              </a:rPr>
              <a:t>1</a:t>
            </a:r>
            <a:endParaRPr lang="en-US" sz="1400" b="1" dirty="0">
              <a:solidFill>
                <a:schemeClr val="bg1"/>
              </a:solidFill>
            </a:endParaRPr>
          </a:p>
        </p:txBody>
      </p:sp>
      <p:grpSp>
        <p:nvGrpSpPr>
          <p:cNvPr id="12" name="Group 11"/>
          <p:cNvGrpSpPr/>
          <p:nvPr/>
        </p:nvGrpSpPr>
        <p:grpSpPr>
          <a:xfrm>
            <a:off x="4383690" y="1603933"/>
            <a:ext cx="1756763" cy="819800"/>
            <a:chOff x="4383690" y="1603933"/>
            <a:chExt cx="1756763" cy="819800"/>
          </a:xfrm>
        </p:grpSpPr>
        <p:sp>
          <p:nvSpPr>
            <p:cNvPr id="2" name="Plaque 1"/>
            <p:cNvSpPr/>
            <p:nvPr/>
          </p:nvSpPr>
          <p:spPr>
            <a:xfrm>
              <a:off x="4557931" y="1603933"/>
              <a:ext cx="1406769" cy="819800"/>
            </a:xfrm>
            <a:prstGeom prst="plaque">
              <a:avLst>
                <a:gd name="adj" fmla="val 21815"/>
              </a:avLst>
            </a:prstGeom>
            <a:gradFill flip="none" rotWithShape="1">
              <a:gsLst>
                <a:gs pos="0">
                  <a:schemeClr val="bg1">
                    <a:lumMod val="85000"/>
                  </a:schemeClr>
                </a:gs>
                <a:gs pos="21000">
                  <a:srgbClr val="F6F6F6"/>
                </a:gs>
                <a:gs pos="83000">
                  <a:srgbClr val="F4F4F4"/>
                </a:gs>
                <a:gs pos="56000">
                  <a:schemeClr val="bg1"/>
                </a:gs>
                <a:gs pos="100000">
                  <a:schemeClr val="bg1">
                    <a:lumMod val="8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i="1" dirty="0">
                  <a:solidFill>
                    <a:schemeClr val="tx1">
                      <a:lumMod val="65000"/>
                      <a:lumOff val="35000"/>
                    </a:schemeClr>
                  </a:solidFill>
                </a:rPr>
                <a:t>High Operational </a:t>
              </a:r>
            </a:p>
            <a:p>
              <a:pPr algn="ctr"/>
              <a:r>
                <a:rPr lang="en-US" sz="1400" b="1" i="1" dirty="0">
                  <a:solidFill>
                    <a:schemeClr val="tx1">
                      <a:lumMod val="65000"/>
                      <a:lumOff val="35000"/>
                    </a:schemeClr>
                  </a:solidFill>
                </a:rPr>
                <a:t>Costs</a:t>
              </a:r>
            </a:p>
          </p:txBody>
        </p:sp>
        <p:sp>
          <p:nvSpPr>
            <p:cNvPr id="3" name="Isosceles Triangle 2"/>
            <p:cNvSpPr/>
            <p:nvPr/>
          </p:nvSpPr>
          <p:spPr>
            <a:xfrm rot="16200000">
              <a:off x="4296395" y="1951427"/>
              <a:ext cx="299401" cy="124812"/>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a:p>
          </p:txBody>
        </p:sp>
        <p:sp>
          <p:nvSpPr>
            <p:cNvPr id="60" name="Isosceles Triangle 59"/>
            <p:cNvSpPr/>
            <p:nvPr/>
          </p:nvSpPr>
          <p:spPr>
            <a:xfrm rot="5400000" flipH="1">
              <a:off x="5928346" y="1951427"/>
              <a:ext cx="299401" cy="124812"/>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a:p>
          </p:txBody>
        </p:sp>
      </p:grpSp>
      <p:grpSp>
        <p:nvGrpSpPr>
          <p:cNvPr id="95" name="Group 94"/>
          <p:cNvGrpSpPr/>
          <p:nvPr/>
        </p:nvGrpSpPr>
        <p:grpSpPr>
          <a:xfrm>
            <a:off x="4383690" y="2540558"/>
            <a:ext cx="1756763" cy="819800"/>
            <a:chOff x="4383690" y="1603933"/>
            <a:chExt cx="1756763" cy="819800"/>
          </a:xfrm>
        </p:grpSpPr>
        <p:sp>
          <p:nvSpPr>
            <p:cNvPr id="106" name="Plaque 105"/>
            <p:cNvSpPr/>
            <p:nvPr/>
          </p:nvSpPr>
          <p:spPr>
            <a:xfrm>
              <a:off x="4557931" y="1603933"/>
              <a:ext cx="1406769" cy="819800"/>
            </a:xfrm>
            <a:prstGeom prst="plaque">
              <a:avLst>
                <a:gd name="adj" fmla="val 21815"/>
              </a:avLst>
            </a:prstGeom>
            <a:gradFill flip="none" rotWithShape="1">
              <a:gsLst>
                <a:gs pos="0">
                  <a:schemeClr val="bg1">
                    <a:lumMod val="85000"/>
                  </a:schemeClr>
                </a:gs>
                <a:gs pos="21000">
                  <a:srgbClr val="F6F6F6"/>
                </a:gs>
                <a:gs pos="83000">
                  <a:srgbClr val="F4F4F4"/>
                </a:gs>
                <a:gs pos="56000">
                  <a:schemeClr val="bg1"/>
                </a:gs>
                <a:gs pos="100000">
                  <a:schemeClr val="bg1">
                    <a:lumMod val="8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i="1" dirty="0">
                  <a:solidFill>
                    <a:schemeClr val="tx1">
                      <a:lumMod val="65000"/>
                      <a:lumOff val="35000"/>
                    </a:schemeClr>
                  </a:solidFill>
                </a:rPr>
                <a:t>Lack of </a:t>
              </a:r>
              <a:r>
                <a:rPr lang="en-US" sz="1400" b="1" i="1" dirty="0" smtClean="0">
                  <a:solidFill>
                    <a:schemeClr val="tx1">
                      <a:lumMod val="65000"/>
                      <a:lumOff val="35000"/>
                    </a:schemeClr>
                  </a:solidFill>
                </a:rPr>
                <a:t/>
              </a:r>
              <a:br>
                <a:rPr lang="en-US" sz="1400" b="1" i="1" dirty="0" smtClean="0">
                  <a:solidFill>
                    <a:schemeClr val="tx1">
                      <a:lumMod val="65000"/>
                      <a:lumOff val="35000"/>
                    </a:schemeClr>
                  </a:solidFill>
                </a:rPr>
              </a:br>
              <a:r>
                <a:rPr lang="en-US" sz="1400" b="1" i="1" dirty="0" smtClean="0">
                  <a:solidFill>
                    <a:schemeClr val="tx1">
                      <a:lumMod val="65000"/>
                      <a:lumOff val="35000"/>
                    </a:schemeClr>
                  </a:solidFill>
                </a:rPr>
                <a:t>funding</a:t>
              </a:r>
              <a:endParaRPr lang="en-US" sz="1400" b="1" i="1" dirty="0">
                <a:solidFill>
                  <a:schemeClr val="tx1">
                    <a:lumMod val="65000"/>
                    <a:lumOff val="35000"/>
                  </a:schemeClr>
                </a:solidFill>
              </a:endParaRPr>
            </a:p>
          </p:txBody>
        </p:sp>
        <p:sp>
          <p:nvSpPr>
            <p:cNvPr id="117" name="Isosceles Triangle 116"/>
            <p:cNvSpPr/>
            <p:nvPr/>
          </p:nvSpPr>
          <p:spPr>
            <a:xfrm rot="16200000">
              <a:off x="4296395" y="1951427"/>
              <a:ext cx="299401" cy="124812"/>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a:p>
          </p:txBody>
        </p:sp>
        <p:sp>
          <p:nvSpPr>
            <p:cNvPr id="118" name="Isosceles Triangle 117"/>
            <p:cNvSpPr/>
            <p:nvPr/>
          </p:nvSpPr>
          <p:spPr>
            <a:xfrm rot="5400000" flipH="1">
              <a:off x="5928346" y="1951427"/>
              <a:ext cx="299401" cy="124812"/>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a:p>
          </p:txBody>
        </p:sp>
      </p:grpSp>
      <p:grpSp>
        <p:nvGrpSpPr>
          <p:cNvPr id="119" name="Group 118"/>
          <p:cNvGrpSpPr/>
          <p:nvPr/>
        </p:nvGrpSpPr>
        <p:grpSpPr>
          <a:xfrm>
            <a:off x="4383690" y="3477183"/>
            <a:ext cx="1756763" cy="819800"/>
            <a:chOff x="4383690" y="1603933"/>
            <a:chExt cx="1756763" cy="819800"/>
          </a:xfrm>
        </p:grpSpPr>
        <p:sp>
          <p:nvSpPr>
            <p:cNvPr id="120" name="Plaque 119"/>
            <p:cNvSpPr/>
            <p:nvPr/>
          </p:nvSpPr>
          <p:spPr>
            <a:xfrm>
              <a:off x="4557931" y="1603933"/>
              <a:ext cx="1406769" cy="819800"/>
            </a:xfrm>
            <a:prstGeom prst="plaque">
              <a:avLst>
                <a:gd name="adj" fmla="val 21815"/>
              </a:avLst>
            </a:prstGeom>
            <a:gradFill flip="none" rotWithShape="1">
              <a:gsLst>
                <a:gs pos="0">
                  <a:schemeClr val="bg1">
                    <a:lumMod val="85000"/>
                  </a:schemeClr>
                </a:gs>
                <a:gs pos="21000">
                  <a:srgbClr val="F6F6F6"/>
                </a:gs>
                <a:gs pos="83000">
                  <a:srgbClr val="F4F4F4"/>
                </a:gs>
                <a:gs pos="56000">
                  <a:schemeClr val="bg1"/>
                </a:gs>
                <a:gs pos="100000">
                  <a:schemeClr val="bg1">
                    <a:lumMod val="8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i="1" dirty="0">
                  <a:solidFill>
                    <a:schemeClr val="tx1">
                      <a:lumMod val="65000"/>
                      <a:lumOff val="35000"/>
                    </a:schemeClr>
                  </a:solidFill>
                </a:rPr>
                <a:t>Sustainable </a:t>
              </a:r>
            </a:p>
            <a:p>
              <a:pPr algn="ctr"/>
              <a:r>
                <a:rPr lang="en-US" sz="1400" b="1" i="1" dirty="0">
                  <a:solidFill>
                    <a:schemeClr val="tx1">
                      <a:lumMod val="65000"/>
                      <a:lumOff val="35000"/>
                    </a:schemeClr>
                  </a:solidFill>
                </a:rPr>
                <a:t>Business </a:t>
              </a:r>
              <a:r>
                <a:rPr lang="en-US" sz="1400" b="1" i="1" dirty="0" smtClean="0">
                  <a:solidFill>
                    <a:schemeClr val="tx1">
                      <a:lumMod val="65000"/>
                      <a:lumOff val="35000"/>
                    </a:schemeClr>
                  </a:solidFill>
                </a:rPr>
                <a:t/>
              </a:r>
              <a:br>
                <a:rPr lang="en-US" sz="1400" b="1" i="1" dirty="0" smtClean="0">
                  <a:solidFill>
                    <a:schemeClr val="tx1">
                      <a:lumMod val="65000"/>
                      <a:lumOff val="35000"/>
                    </a:schemeClr>
                  </a:solidFill>
                </a:rPr>
              </a:br>
              <a:r>
                <a:rPr lang="en-US" sz="1400" b="1" i="1" dirty="0" smtClean="0">
                  <a:solidFill>
                    <a:schemeClr val="tx1">
                      <a:lumMod val="65000"/>
                      <a:lumOff val="35000"/>
                    </a:schemeClr>
                  </a:solidFill>
                </a:rPr>
                <a:t>Model</a:t>
              </a:r>
              <a:endParaRPr lang="en-US" sz="1400" b="1" i="1" dirty="0">
                <a:solidFill>
                  <a:schemeClr val="tx1">
                    <a:lumMod val="65000"/>
                    <a:lumOff val="35000"/>
                  </a:schemeClr>
                </a:solidFill>
              </a:endParaRPr>
            </a:p>
          </p:txBody>
        </p:sp>
        <p:sp>
          <p:nvSpPr>
            <p:cNvPr id="121" name="Isosceles Triangle 120"/>
            <p:cNvSpPr/>
            <p:nvPr/>
          </p:nvSpPr>
          <p:spPr>
            <a:xfrm rot="16200000">
              <a:off x="4296395" y="1951427"/>
              <a:ext cx="299401" cy="124812"/>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a:p>
          </p:txBody>
        </p:sp>
        <p:sp>
          <p:nvSpPr>
            <p:cNvPr id="122" name="Isosceles Triangle 121"/>
            <p:cNvSpPr/>
            <p:nvPr/>
          </p:nvSpPr>
          <p:spPr>
            <a:xfrm rot="5400000" flipH="1">
              <a:off x="5928346" y="1951427"/>
              <a:ext cx="299401" cy="124812"/>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a:p>
          </p:txBody>
        </p:sp>
      </p:grpSp>
      <p:grpSp>
        <p:nvGrpSpPr>
          <p:cNvPr id="123" name="Group 122"/>
          <p:cNvGrpSpPr/>
          <p:nvPr/>
        </p:nvGrpSpPr>
        <p:grpSpPr>
          <a:xfrm>
            <a:off x="4383690" y="4413808"/>
            <a:ext cx="1756763" cy="819800"/>
            <a:chOff x="4383690" y="1603933"/>
            <a:chExt cx="1756763" cy="819800"/>
          </a:xfrm>
        </p:grpSpPr>
        <p:sp>
          <p:nvSpPr>
            <p:cNvPr id="124" name="Plaque 123"/>
            <p:cNvSpPr/>
            <p:nvPr/>
          </p:nvSpPr>
          <p:spPr>
            <a:xfrm>
              <a:off x="4557931" y="1603933"/>
              <a:ext cx="1406769" cy="819800"/>
            </a:xfrm>
            <a:prstGeom prst="plaque">
              <a:avLst>
                <a:gd name="adj" fmla="val 21815"/>
              </a:avLst>
            </a:prstGeom>
            <a:gradFill flip="none" rotWithShape="1">
              <a:gsLst>
                <a:gs pos="0">
                  <a:schemeClr val="bg1">
                    <a:lumMod val="85000"/>
                  </a:schemeClr>
                </a:gs>
                <a:gs pos="21000">
                  <a:srgbClr val="F6F6F6"/>
                </a:gs>
                <a:gs pos="83000">
                  <a:srgbClr val="F4F4F4"/>
                </a:gs>
                <a:gs pos="56000">
                  <a:schemeClr val="bg1"/>
                </a:gs>
                <a:gs pos="100000">
                  <a:schemeClr val="bg1">
                    <a:lumMod val="8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i="1" dirty="0">
                  <a:solidFill>
                    <a:schemeClr val="tx1">
                      <a:lumMod val="65000"/>
                      <a:lumOff val="35000"/>
                    </a:schemeClr>
                  </a:solidFill>
                </a:rPr>
                <a:t>Capacity Building</a:t>
              </a:r>
            </a:p>
          </p:txBody>
        </p:sp>
        <p:sp>
          <p:nvSpPr>
            <p:cNvPr id="125" name="Isosceles Triangle 124"/>
            <p:cNvSpPr/>
            <p:nvPr/>
          </p:nvSpPr>
          <p:spPr>
            <a:xfrm rot="16200000">
              <a:off x="4296395" y="1951427"/>
              <a:ext cx="299401" cy="124812"/>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a:p>
          </p:txBody>
        </p:sp>
        <p:sp>
          <p:nvSpPr>
            <p:cNvPr id="126" name="Isosceles Triangle 125"/>
            <p:cNvSpPr/>
            <p:nvPr/>
          </p:nvSpPr>
          <p:spPr>
            <a:xfrm rot="5400000" flipH="1">
              <a:off x="5928346" y="1951427"/>
              <a:ext cx="299401" cy="124812"/>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a:p>
          </p:txBody>
        </p:sp>
      </p:grpSp>
      <p:grpSp>
        <p:nvGrpSpPr>
          <p:cNvPr id="127" name="Group 126"/>
          <p:cNvGrpSpPr/>
          <p:nvPr/>
        </p:nvGrpSpPr>
        <p:grpSpPr>
          <a:xfrm>
            <a:off x="4383690" y="5350433"/>
            <a:ext cx="1756763" cy="819800"/>
            <a:chOff x="4383690" y="1603933"/>
            <a:chExt cx="1756763" cy="819800"/>
          </a:xfrm>
        </p:grpSpPr>
        <p:sp>
          <p:nvSpPr>
            <p:cNvPr id="128" name="Plaque 127"/>
            <p:cNvSpPr/>
            <p:nvPr/>
          </p:nvSpPr>
          <p:spPr>
            <a:xfrm>
              <a:off x="4557931" y="1603933"/>
              <a:ext cx="1406769" cy="819800"/>
            </a:xfrm>
            <a:prstGeom prst="plaque">
              <a:avLst>
                <a:gd name="adj" fmla="val 21815"/>
              </a:avLst>
            </a:prstGeom>
            <a:gradFill flip="none" rotWithShape="1">
              <a:gsLst>
                <a:gs pos="0">
                  <a:schemeClr val="bg1">
                    <a:lumMod val="85000"/>
                  </a:schemeClr>
                </a:gs>
                <a:gs pos="21000">
                  <a:srgbClr val="F6F6F6"/>
                </a:gs>
                <a:gs pos="83000">
                  <a:srgbClr val="F4F4F4"/>
                </a:gs>
                <a:gs pos="56000">
                  <a:schemeClr val="bg1"/>
                </a:gs>
                <a:gs pos="100000">
                  <a:schemeClr val="bg1">
                    <a:lumMod val="8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i="1" dirty="0">
                  <a:solidFill>
                    <a:schemeClr val="tx1">
                      <a:lumMod val="65000"/>
                      <a:lumOff val="35000"/>
                    </a:schemeClr>
                  </a:solidFill>
                </a:rPr>
                <a:t>Lack of Product </a:t>
              </a:r>
            </a:p>
            <a:p>
              <a:pPr algn="ctr"/>
              <a:r>
                <a:rPr lang="en-US" sz="1400" b="1" i="1" dirty="0">
                  <a:solidFill>
                    <a:schemeClr val="tx1">
                      <a:lumMod val="65000"/>
                      <a:lumOff val="35000"/>
                    </a:schemeClr>
                  </a:solidFill>
                </a:rPr>
                <a:t>Diversity</a:t>
              </a:r>
            </a:p>
          </p:txBody>
        </p:sp>
        <p:sp>
          <p:nvSpPr>
            <p:cNvPr id="129" name="Isosceles Triangle 128"/>
            <p:cNvSpPr/>
            <p:nvPr/>
          </p:nvSpPr>
          <p:spPr>
            <a:xfrm rot="16200000">
              <a:off x="4296395" y="1951427"/>
              <a:ext cx="299401" cy="124812"/>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a:p>
          </p:txBody>
        </p:sp>
        <p:sp>
          <p:nvSpPr>
            <p:cNvPr id="130" name="Isosceles Triangle 129"/>
            <p:cNvSpPr/>
            <p:nvPr/>
          </p:nvSpPr>
          <p:spPr>
            <a:xfrm rot="5400000" flipH="1">
              <a:off x="5928346" y="1951427"/>
              <a:ext cx="299401" cy="124812"/>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a:p>
          </p:txBody>
        </p:sp>
      </p:grpSp>
      <p:sp>
        <p:nvSpPr>
          <p:cNvPr id="131" name="Oval 130"/>
          <p:cNvSpPr/>
          <p:nvPr/>
        </p:nvSpPr>
        <p:spPr>
          <a:xfrm>
            <a:off x="4420771" y="2395356"/>
            <a:ext cx="274320" cy="274320"/>
          </a:xfrm>
          <a:prstGeom prst="ellipse">
            <a:avLst/>
          </a:prstGeom>
          <a:solidFill>
            <a:srgbClr val="FCB0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bg1"/>
                </a:solidFill>
              </a:rPr>
              <a:t>2</a:t>
            </a:r>
            <a:endParaRPr lang="en-US" sz="1400" b="1" dirty="0">
              <a:solidFill>
                <a:schemeClr val="bg1"/>
              </a:solidFill>
            </a:endParaRPr>
          </a:p>
        </p:txBody>
      </p:sp>
      <p:sp>
        <p:nvSpPr>
          <p:cNvPr id="132" name="Oval 131"/>
          <p:cNvSpPr/>
          <p:nvPr/>
        </p:nvSpPr>
        <p:spPr>
          <a:xfrm>
            <a:off x="4420771" y="3335156"/>
            <a:ext cx="274320" cy="274320"/>
          </a:xfrm>
          <a:prstGeom prst="ellipse">
            <a:avLst/>
          </a:prstGeom>
          <a:solidFill>
            <a:srgbClr val="FCB0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bg1"/>
                </a:solidFill>
              </a:rPr>
              <a:t>3</a:t>
            </a:r>
            <a:endParaRPr lang="en-US" sz="1400" b="1" dirty="0">
              <a:solidFill>
                <a:schemeClr val="bg1"/>
              </a:solidFill>
            </a:endParaRPr>
          </a:p>
        </p:txBody>
      </p:sp>
      <p:sp>
        <p:nvSpPr>
          <p:cNvPr id="133" name="Oval 132"/>
          <p:cNvSpPr/>
          <p:nvPr/>
        </p:nvSpPr>
        <p:spPr>
          <a:xfrm>
            <a:off x="4420771" y="4274956"/>
            <a:ext cx="274320" cy="274320"/>
          </a:xfrm>
          <a:prstGeom prst="ellipse">
            <a:avLst/>
          </a:prstGeom>
          <a:solidFill>
            <a:srgbClr val="FCB0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bg1"/>
                </a:solidFill>
              </a:rPr>
              <a:t>4</a:t>
            </a:r>
            <a:endParaRPr lang="en-US" sz="1400" b="1" dirty="0">
              <a:solidFill>
                <a:schemeClr val="bg1"/>
              </a:solidFill>
            </a:endParaRPr>
          </a:p>
        </p:txBody>
      </p:sp>
      <p:sp>
        <p:nvSpPr>
          <p:cNvPr id="134" name="Oval 133"/>
          <p:cNvSpPr/>
          <p:nvPr/>
        </p:nvSpPr>
        <p:spPr>
          <a:xfrm>
            <a:off x="4420771" y="5202056"/>
            <a:ext cx="274320" cy="274320"/>
          </a:xfrm>
          <a:prstGeom prst="ellipse">
            <a:avLst/>
          </a:prstGeom>
          <a:solidFill>
            <a:srgbClr val="FCB0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bg1"/>
                </a:solidFill>
              </a:rPr>
              <a:t>5</a:t>
            </a:r>
            <a:endParaRPr lang="en-US" sz="1400" b="1" dirty="0">
              <a:solidFill>
                <a:schemeClr val="bg1"/>
              </a:solidFill>
            </a:endParaRPr>
          </a:p>
        </p:txBody>
      </p:sp>
    </p:spTree>
    <p:extLst>
      <p:ext uri="{BB962C8B-B14F-4D97-AF65-F5344CB8AC3E}">
        <p14:creationId xmlns:p14="http://schemas.microsoft.com/office/powerpoint/2010/main" val="1648241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13" name="Rectangle 5"/>
          <p:cNvSpPr>
            <a:spLocks noChangeArrowheads="1"/>
          </p:cNvSpPr>
          <p:nvPr/>
        </p:nvSpPr>
        <p:spPr bwMode="gray">
          <a:xfrm>
            <a:off x="1003300" y="1268537"/>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a:solidFill>
                  <a:srgbClr val="C0C0C0"/>
                </a:solidFill>
                <a:latin typeface="Calibri"/>
              </a:rPr>
              <a:t>1.	About ICD</a:t>
            </a:r>
          </a:p>
        </p:txBody>
      </p:sp>
      <p:sp>
        <p:nvSpPr>
          <p:cNvPr id="15" name="Rectangle 8"/>
          <p:cNvSpPr>
            <a:spLocks noChangeArrowheads="1"/>
          </p:cNvSpPr>
          <p:nvPr/>
        </p:nvSpPr>
        <p:spPr bwMode="gray">
          <a:xfrm>
            <a:off x="1003300" y="1888585"/>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2.</a:t>
            </a:r>
            <a:r>
              <a:rPr lang="en-US" sz="1600" kern="0" dirty="0">
                <a:solidFill>
                  <a:srgbClr val="C0C0C0"/>
                </a:solidFill>
                <a:latin typeface="Calibri"/>
              </a:rPr>
              <a:t>	Islamic Microfinance Industry: Overview </a:t>
            </a:r>
          </a:p>
        </p:txBody>
      </p:sp>
      <p:sp>
        <p:nvSpPr>
          <p:cNvPr id="16" name="Rectangle 15"/>
          <p:cNvSpPr>
            <a:spLocks noChangeArrowheads="1"/>
          </p:cNvSpPr>
          <p:nvPr/>
        </p:nvSpPr>
        <p:spPr bwMode="gray">
          <a:xfrm>
            <a:off x="1003300" y="2495171"/>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3.</a:t>
            </a:r>
            <a:r>
              <a:rPr lang="en-US" sz="1600" kern="0" dirty="0">
                <a:solidFill>
                  <a:srgbClr val="C0C0C0"/>
                </a:solidFill>
                <a:latin typeface="Calibri"/>
              </a:rPr>
              <a:t>	ICD Islamic Microfinance Program: Outline</a:t>
            </a:r>
          </a:p>
        </p:txBody>
      </p:sp>
      <p:sp>
        <p:nvSpPr>
          <p:cNvPr id="17" name="Rectangle 16"/>
          <p:cNvSpPr>
            <a:spLocks noChangeArrowheads="1"/>
          </p:cNvSpPr>
          <p:nvPr/>
        </p:nvSpPr>
        <p:spPr bwMode="gray">
          <a:xfrm>
            <a:off x="1003300" y="3101757"/>
            <a:ext cx="8208962" cy="429768"/>
          </a:xfrm>
          <a:prstGeom prst="rect">
            <a:avLst/>
          </a:prstGeom>
          <a:solidFill>
            <a:srgbClr val="1B5F2E"/>
          </a:solidFill>
          <a:ln w="25400" cap="flat" cmpd="sng" algn="ctr">
            <a:noFill/>
            <a:prstDash val="solid"/>
            <a:headEnd/>
            <a:tailEnd/>
          </a:ln>
          <a:effectLst/>
        </p:spPr>
        <p:txBody>
          <a:bodyPr anchor="ctr"/>
          <a:lstStyle/>
          <a:p>
            <a:pPr marL="187325" defTabSz="914400"/>
            <a:r>
              <a:rPr lang="en-US" sz="1600" b="1" kern="0" dirty="0" smtClean="0">
                <a:solidFill>
                  <a:prstClr val="white">
                    <a:lumMod val="95000"/>
                  </a:prstClr>
                </a:solidFill>
                <a:latin typeface="Calibri"/>
              </a:rPr>
              <a:t>4.</a:t>
            </a:r>
            <a:r>
              <a:rPr lang="en-US" sz="1600" b="1" kern="0" dirty="0">
                <a:solidFill>
                  <a:prstClr val="white">
                    <a:lumMod val="95000"/>
                  </a:prstClr>
                </a:solidFill>
                <a:latin typeface="Calibri"/>
              </a:rPr>
              <a:t>	 ICD Islamic Microfinance Program: Strategy</a:t>
            </a:r>
          </a:p>
        </p:txBody>
      </p:sp>
      <p:sp>
        <p:nvSpPr>
          <p:cNvPr id="18" name="Rectangle 17"/>
          <p:cNvSpPr>
            <a:spLocks noChangeArrowheads="1"/>
          </p:cNvSpPr>
          <p:nvPr/>
        </p:nvSpPr>
        <p:spPr bwMode="gray">
          <a:xfrm>
            <a:off x="1003300" y="3708341"/>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5.</a:t>
            </a:r>
            <a:r>
              <a:rPr lang="en-US" sz="1600" kern="0" dirty="0">
                <a:solidFill>
                  <a:srgbClr val="C0C0C0"/>
                </a:solidFill>
                <a:latin typeface="Calibri"/>
              </a:rPr>
              <a:t>	Management Team</a:t>
            </a:r>
          </a:p>
        </p:txBody>
      </p:sp>
    </p:spTree>
    <p:extLst>
      <p:ext uri="{BB962C8B-B14F-4D97-AF65-F5344CB8AC3E}">
        <p14:creationId xmlns:p14="http://schemas.microsoft.com/office/powerpoint/2010/main" val="3265794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5" y="503009"/>
            <a:ext cx="9912425" cy="61927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039476" cy="6858000"/>
          </a:xfrm>
          <a:prstGeom prst="rect">
            <a:avLst/>
          </a:prstGeom>
        </p:spPr>
      </p:pic>
      <p:pic>
        <p:nvPicPr>
          <p:cNvPr id="7" name="Picture 6"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966" y="3787423"/>
            <a:ext cx="2009875" cy="2330516"/>
          </a:xfrm>
          <a:prstGeom prst="rect">
            <a:avLst/>
          </a:prstGeom>
        </p:spPr>
      </p:pic>
      <p:sp>
        <p:nvSpPr>
          <p:cNvPr id="10" name="Rectangle 9"/>
          <p:cNvSpPr/>
          <p:nvPr/>
        </p:nvSpPr>
        <p:spPr>
          <a:xfrm>
            <a:off x="3519558" y="5498156"/>
            <a:ext cx="54863" cy="1019833"/>
          </a:xfrm>
          <a:prstGeom prst="rect">
            <a:avLst/>
          </a:prstGeom>
          <a:solidFill>
            <a:srgbClr val="9C8D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994884" y="4897763"/>
            <a:ext cx="2009876" cy="276999"/>
          </a:xfrm>
          <a:prstGeom prst="rect">
            <a:avLst/>
          </a:prstGeom>
          <a:noFill/>
        </p:spPr>
        <p:txBody>
          <a:bodyPr wrap="square" rtlCol="0">
            <a:spAutoFit/>
          </a:bodyPr>
          <a:lstStyle/>
          <a:p>
            <a:pPr algn="ctr"/>
            <a:r>
              <a:rPr lang="en-US" sz="1200" b="1" dirty="0" smtClean="0">
                <a:solidFill>
                  <a:schemeClr val="bg1"/>
                </a:solidFill>
              </a:rPr>
              <a:t>Presentation Date</a:t>
            </a:r>
            <a:endParaRPr lang="en-US" sz="1200" b="1" dirty="0">
              <a:solidFill>
                <a:schemeClr val="bg1"/>
              </a:solidFill>
            </a:endParaRPr>
          </a:p>
        </p:txBody>
      </p:sp>
      <p:sp>
        <p:nvSpPr>
          <p:cNvPr id="16" name="Title 2"/>
          <p:cNvSpPr>
            <a:spLocks noGrp="1"/>
          </p:cNvSpPr>
          <p:nvPr>
            <p:ph type="ctrTitle"/>
          </p:nvPr>
        </p:nvSpPr>
        <p:spPr bwMode="auto">
          <a:xfrm>
            <a:off x="3793944" y="5490051"/>
            <a:ext cx="8929688" cy="411163"/>
          </a:xfrm>
          <a:noFill/>
          <a:ln>
            <a:miter lim="800000"/>
            <a:headEnd/>
            <a:tailEnd/>
          </a:ln>
        </p:spPr>
        <p:txBody>
          <a:bodyPr vert="horz" wrap="square" numCol="1" anchorCtr="0" compatLnSpc="1">
            <a:prstTxWarp prst="textNoShape">
              <a:avLst/>
            </a:prstTxWarp>
          </a:bodyPr>
          <a:lstStyle/>
          <a:p>
            <a:pPr eaLnBrk="1" hangingPunct="1"/>
            <a:r>
              <a:rPr lang="en-US" sz="1800" dirty="0" smtClean="0"/>
              <a:t>ICD Islamic Microfinance Program</a:t>
            </a:r>
          </a:p>
        </p:txBody>
      </p:sp>
      <p:sp>
        <p:nvSpPr>
          <p:cNvPr id="17" name="Title 2"/>
          <p:cNvSpPr txBox="1">
            <a:spLocks/>
          </p:cNvSpPr>
          <p:nvPr/>
        </p:nvSpPr>
        <p:spPr bwMode="auto">
          <a:xfrm>
            <a:off x="1382182" y="6100420"/>
            <a:ext cx="1487631" cy="411163"/>
          </a:xfrm>
          <a:prstGeom prst="rect">
            <a:avLst/>
          </a:prstGeom>
          <a:noFill/>
          <a:ln>
            <a:miter lim="800000"/>
            <a:headEnd/>
            <a:tailEnd/>
          </a:ln>
        </p:spPr>
        <p:txBody>
          <a:bodyPr vert="horz" wrap="square" lIns="0" tIns="0" rIns="0" bIns="0" numCol="1" anchor="t" anchorCtr="0" compatLnSpc="1">
            <a:prstTxWarp prst="textNoShape">
              <a:avLst/>
            </a:prstTxWarp>
            <a:normAutofit/>
          </a:bodyPr>
          <a:lstStyle/>
          <a:p>
            <a:pPr>
              <a:lnSpc>
                <a:spcPts val="3000"/>
              </a:lnSpc>
              <a:defRPr/>
            </a:pPr>
            <a:r>
              <a:rPr lang="en-US" sz="1200" b="1" dirty="0" smtClean="0">
                <a:solidFill>
                  <a:srgbClr val="1B5F2E"/>
                </a:solidFill>
                <a:latin typeface="Calibri"/>
              </a:rPr>
              <a:t>November  2017</a:t>
            </a:r>
          </a:p>
        </p:txBody>
      </p:sp>
      <p:sp>
        <p:nvSpPr>
          <p:cNvPr id="18" name="Rectangle 17"/>
          <p:cNvSpPr/>
          <p:nvPr/>
        </p:nvSpPr>
        <p:spPr>
          <a:xfrm>
            <a:off x="3806644" y="5856423"/>
            <a:ext cx="8916988" cy="541687"/>
          </a:xfrm>
          <a:prstGeom prst="rect">
            <a:avLst/>
          </a:prstGeom>
        </p:spPr>
        <p:txBody>
          <a:bodyPr lIns="0" tIns="0" rIns="0" bIns="0">
            <a:spAutoFit/>
          </a:bodyPr>
          <a:lstStyle/>
          <a:p>
            <a:pPr fontAlgn="auto">
              <a:spcBef>
                <a:spcPct val="20000"/>
              </a:spcBef>
              <a:spcAft>
                <a:spcPts val="0"/>
              </a:spcAft>
              <a:buFont typeface="Arial"/>
              <a:buNone/>
              <a:defRPr/>
            </a:pPr>
            <a:r>
              <a:rPr lang="en-US" sz="1600" b="1" dirty="0">
                <a:solidFill>
                  <a:srgbClr val="1B5F2E"/>
                </a:solidFill>
                <a:latin typeface="Calibri"/>
              </a:rPr>
              <a:t>Islamic Corporation for the Development of the Private Sector </a:t>
            </a:r>
            <a:r>
              <a:rPr lang="fr-FR" sz="1600" b="1" dirty="0">
                <a:solidFill>
                  <a:srgbClr val="1B5F2E"/>
                </a:solidFill>
                <a:latin typeface="Calibri"/>
              </a:rPr>
              <a:t>(ICD)</a:t>
            </a:r>
          </a:p>
          <a:p>
            <a:pPr fontAlgn="auto">
              <a:spcBef>
                <a:spcPct val="20000"/>
              </a:spcBef>
              <a:spcAft>
                <a:spcPts val="0"/>
              </a:spcAft>
              <a:buFont typeface="Arial"/>
              <a:buNone/>
              <a:defRPr/>
            </a:pPr>
            <a:r>
              <a:rPr lang="en-US" sz="1600" i="1" dirty="0">
                <a:solidFill>
                  <a:srgbClr val="1B5F2E"/>
                </a:solidFill>
                <a:latin typeface="Calibri"/>
              </a:rPr>
              <a:t>Member of the Islamic Development Bank (IDB) Group</a:t>
            </a:r>
          </a:p>
        </p:txBody>
      </p:sp>
    </p:spTree>
    <p:extLst>
      <p:ext uri="{BB962C8B-B14F-4D97-AF65-F5344CB8AC3E}">
        <p14:creationId xmlns:p14="http://schemas.microsoft.com/office/powerpoint/2010/main" val="3557890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1003300" y="249238"/>
            <a:ext cx="8902700" cy="807536"/>
          </a:xfrm>
        </p:spPr>
        <p:txBody>
          <a:bodyPr>
            <a:normAutofit/>
          </a:bodyPr>
          <a:lstStyle/>
          <a:p>
            <a:r>
              <a:rPr lang="en-US" dirty="0" smtClean="0"/>
              <a:t>ICD’s Strategy for Islamic Microfinance</a:t>
            </a:r>
            <a:br>
              <a:rPr lang="en-US" dirty="0" smtClean="0"/>
            </a:br>
            <a:r>
              <a:rPr lang="en-US" sz="2000" b="0" dirty="0" smtClean="0"/>
              <a:t>The 4 pillars approach</a:t>
            </a:r>
            <a:endParaRPr lang="en-US" sz="2000" b="0" dirty="0"/>
          </a:p>
        </p:txBody>
      </p:sp>
      <p:grpSp>
        <p:nvGrpSpPr>
          <p:cNvPr id="4" name="Group 3"/>
          <p:cNvGrpSpPr/>
          <p:nvPr/>
        </p:nvGrpSpPr>
        <p:grpSpPr>
          <a:xfrm>
            <a:off x="1657868" y="1184803"/>
            <a:ext cx="7791359" cy="1335620"/>
            <a:chOff x="889000" y="1083176"/>
            <a:chExt cx="7791359" cy="1649663"/>
          </a:xfrm>
        </p:grpSpPr>
        <p:sp>
          <p:nvSpPr>
            <p:cNvPr id="5" name="Rectangle 4"/>
            <p:cNvSpPr/>
            <p:nvPr/>
          </p:nvSpPr>
          <p:spPr>
            <a:xfrm>
              <a:off x="3258282" y="1591964"/>
              <a:ext cx="5422077" cy="1140875"/>
            </a:xfrm>
            <a:prstGeom prst="rect">
              <a:avLst/>
            </a:prstGeom>
            <a:solidFill>
              <a:schemeClr val="bg1">
                <a:lumMod val="95000"/>
              </a:schemeClr>
            </a:solidFill>
            <a:ln w="9525" algn="ctr">
              <a:noFill/>
              <a:round/>
              <a:headEnd/>
              <a:tailEnd/>
            </a:ln>
          </p:spPr>
          <p:txBody>
            <a:bodyPr lIns="91405" tIns="45703" rIns="91405" bIns="45703" anchor="ctr"/>
            <a:lstStyle/>
            <a:p>
              <a:pPr algn="just"/>
              <a:r>
                <a:rPr lang="en-GB" sz="1200" dirty="0" smtClean="0">
                  <a:solidFill>
                    <a:prstClr val="black"/>
                  </a:solidFill>
                </a:rPr>
                <a:t>Meet </a:t>
              </a:r>
              <a:r>
                <a:rPr lang="en-GB" sz="1200" dirty="0">
                  <a:solidFill>
                    <a:prstClr val="black"/>
                  </a:solidFill>
                </a:rPr>
                <a:t>the financing needs of the MFIs who are facing shortage of financing in order to support their portfolio </a:t>
              </a:r>
              <a:r>
                <a:rPr lang="en-GB" sz="1200" dirty="0" smtClean="0">
                  <a:solidFill>
                    <a:prstClr val="black"/>
                  </a:solidFill>
                </a:rPr>
                <a:t>growth. </a:t>
              </a:r>
              <a:r>
                <a:rPr lang="en-US" sz="1200" dirty="0" smtClean="0">
                  <a:solidFill>
                    <a:prstClr val="black"/>
                  </a:solidFill>
                </a:rPr>
                <a:t>Under </a:t>
              </a:r>
              <a:r>
                <a:rPr lang="en-US" sz="1200" dirty="0">
                  <a:solidFill>
                    <a:prstClr val="black"/>
                  </a:solidFill>
                </a:rPr>
                <a:t>Investment Agency agreement between ICD and the MFI, the MFI should directly or through an Agent enter into a </a:t>
              </a:r>
              <a:r>
                <a:rPr lang="en-US" sz="1200" dirty="0" smtClean="0">
                  <a:solidFill>
                    <a:prstClr val="black"/>
                  </a:solidFill>
                </a:rPr>
                <a:t>Shariah </a:t>
              </a:r>
              <a:r>
                <a:rPr lang="en-US" sz="1200" dirty="0">
                  <a:solidFill>
                    <a:prstClr val="black"/>
                  </a:solidFill>
                </a:rPr>
                <a:t>compliant financing agreement(s) with an Eligible Client</a:t>
              </a:r>
              <a:r>
                <a:rPr lang="en-US" sz="1200" dirty="0" smtClean="0">
                  <a:solidFill>
                    <a:prstClr val="black"/>
                  </a:solidFill>
                </a:rPr>
                <a:t>.</a:t>
              </a:r>
              <a:endParaRPr lang="en-US" sz="1200" dirty="0">
                <a:solidFill>
                  <a:prstClr val="black"/>
                </a:solidFill>
              </a:endParaRPr>
            </a:p>
          </p:txBody>
        </p:sp>
        <p:sp>
          <p:nvSpPr>
            <p:cNvPr id="6" name="Rectangle 5"/>
            <p:cNvSpPr/>
            <p:nvPr/>
          </p:nvSpPr>
          <p:spPr>
            <a:xfrm>
              <a:off x="889000" y="1613225"/>
              <a:ext cx="2227685" cy="1118663"/>
            </a:xfrm>
            <a:prstGeom prst="rect">
              <a:avLst/>
            </a:prstGeom>
            <a:solidFill>
              <a:srgbClr val="1B5F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400" b="1" dirty="0" smtClean="0">
                  <a:solidFill>
                    <a:prstClr val="white"/>
                  </a:solidFill>
                  <a:latin typeface="+mj-lt"/>
                </a:rPr>
                <a:t>I. Provide Line of Finance to Islamic MFIs</a:t>
              </a:r>
              <a:endParaRPr lang="en-US" sz="1400" b="1" dirty="0">
                <a:solidFill>
                  <a:prstClr val="white"/>
                </a:solidFill>
                <a:latin typeface="+mj-lt"/>
              </a:endParaRPr>
            </a:p>
          </p:txBody>
        </p:sp>
        <p:sp>
          <p:nvSpPr>
            <p:cNvPr id="21" name="Rectangle 20"/>
            <p:cNvSpPr/>
            <p:nvPr/>
          </p:nvSpPr>
          <p:spPr>
            <a:xfrm>
              <a:off x="3258282" y="1083176"/>
              <a:ext cx="5422077" cy="347334"/>
            </a:xfrm>
            <a:prstGeom prst="rect">
              <a:avLst/>
            </a:prstGeom>
            <a:solidFill>
              <a:srgbClr val="1B5F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400" b="1" dirty="0">
                  <a:solidFill>
                    <a:schemeClr val="bg1"/>
                  </a:solidFill>
                  <a:latin typeface="+mj-lt"/>
                </a:rPr>
                <a:t>Objective</a:t>
              </a:r>
            </a:p>
          </p:txBody>
        </p:sp>
      </p:grpSp>
      <p:grpSp>
        <p:nvGrpSpPr>
          <p:cNvPr id="25" name="Group 24"/>
          <p:cNvGrpSpPr/>
          <p:nvPr/>
        </p:nvGrpSpPr>
        <p:grpSpPr>
          <a:xfrm>
            <a:off x="1657870" y="4933578"/>
            <a:ext cx="7806830" cy="1044388"/>
            <a:chOff x="904471" y="1482164"/>
            <a:chExt cx="7806830" cy="1289956"/>
          </a:xfrm>
        </p:grpSpPr>
        <p:sp>
          <p:nvSpPr>
            <p:cNvPr id="26" name="Rectangle 25"/>
            <p:cNvSpPr/>
            <p:nvPr/>
          </p:nvSpPr>
          <p:spPr>
            <a:xfrm>
              <a:off x="3273753" y="1497848"/>
              <a:ext cx="5437548" cy="1274272"/>
            </a:xfrm>
            <a:prstGeom prst="rect">
              <a:avLst/>
            </a:prstGeom>
            <a:solidFill>
              <a:schemeClr val="bg1">
                <a:lumMod val="95000"/>
              </a:schemeClr>
            </a:solidFill>
            <a:ln w="9525" algn="ctr">
              <a:noFill/>
              <a:round/>
              <a:headEnd/>
              <a:tailEnd/>
            </a:ln>
          </p:spPr>
          <p:txBody>
            <a:bodyPr lIns="91405" tIns="45703" rIns="91405" bIns="45703" anchor="ctr"/>
            <a:lstStyle/>
            <a:p>
              <a:pPr algn="just"/>
              <a:r>
                <a:rPr lang="en-GB" sz="1200" dirty="0" smtClean="0">
                  <a:solidFill>
                    <a:prstClr val="black"/>
                  </a:solidFill>
                </a:rPr>
                <a:t>Create the first Islamic gateway MIV (Microfinance Investment Vehicle) in order to pool and channel funds from different investors (Developmental FIs, Private Equity…) into Islamic Microfinance Institutions.</a:t>
              </a:r>
              <a:endParaRPr lang="en-US" sz="1200" dirty="0">
                <a:solidFill>
                  <a:prstClr val="black"/>
                </a:solidFill>
                <a:latin typeface="+mj-lt"/>
              </a:endParaRPr>
            </a:p>
          </p:txBody>
        </p:sp>
        <p:sp>
          <p:nvSpPr>
            <p:cNvPr id="27" name="Rectangle 26"/>
            <p:cNvSpPr/>
            <p:nvPr/>
          </p:nvSpPr>
          <p:spPr>
            <a:xfrm>
              <a:off x="904471" y="1482164"/>
              <a:ext cx="2227685" cy="1274270"/>
            </a:xfrm>
            <a:prstGeom prst="rect">
              <a:avLst/>
            </a:prstGeom>
            <a:solidFill>
              <a:srgbClr val="1B5F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400" b="1" dirty="0" smtClean="0">
                  <a:solidFill>
                    <a:prstClr val="white"/>
                  </a:solidFill>
                  <a:latin typeface="+mj-lt"/>
                </a:rPr>
                <a:t>IV. Structure an Islamic Microfinance Investment Vehicle</a:t>
              </a:r>
              <a:endParaRPr lang="en-US" sz="1400" b="1" dirty="0">
                <a:solidFill>
                  <a:prstClr val="white"/>
                </a:solidFill>
                <a:latin typeface="+mj-lt"/>
              </a:endParaRPr>
            </a:p>
          </p:txBody>
        </p:sp>
      </p:grpSp>
      <p:grpSp>
        <p:nvGrpSpPr>
          <p:cNvPr id="31" name="Group 30"/>
          <p:cNvGrpSpPr/>
          <p:nvPr/>
        </p:nvGrpSpPr>
        <p:grpSpPr>
          <a:xfrm>
            <a:off x="1657869" y="2649365"/>
            <a:ext cx="7806831" cy="1020398"/>
            <a:chOff x="904471" y="1482165"/>
            <a:chExt cx="7806831" cy="1031525"/>
          </a:xfrm>
        </p:grpSpPr>
        <p:sp>
          <p:nvSpPr>
            <p:cNvPr id="32" name="Rectangle 31"/>
            <p:cNvSpPr/>
            <p:nvPr/>
          </p:nvSpPr>
          <p:spPr>
            <a:xfrm>
              <a:off x="3273753" y="1507840"/>
              <a:ext cx="5437549" cy="1005850"/>
            </a:xfrm>
            <a:prstGeom prst="rect">
              <a:avLst/>
            </a:prstGeom>
            <a:solidFill>
              <a:schemeClr val="bg1">
                <a:lumMod val="95000"/>
              </a:schemeClr>
            </a:solidFill>
            <a:ln w="9525" algn="ctr">
              <a:noFill/>
              <a:round/>
              <a:headEnd/>
              <a:tailEnd/>
            </a:ln>
          </p:spPr>
          <p:txBody>
            <a:bodyPr lIns="91405" tIns="45703" rIns="91405" bIns="45703" anchor="ctr"/>
            <a:lstStyle/>
            <a:p>
              <a:pPr algn="just"/>
              <a:r>
                <a:rPr lang="en-GB" sz="1200" dirty="0" smtClean="0">
                  <a:solidFill>
                    <a:prstClr val="black"/>
                  </a:solidFill>
                </a:rPr>
                <a:t>Develop strongly capitalized Islamic MFIs with an ambition development plan to (</a:t>
              </a:r>
              <a:r>
                <a:rPr lang="en-GB" sz="1200" dirty="0" err="1" smtClean="0">
                  <a:solidFill>
                    <a:prstClr val="black"/>
                  </a:solidFill>
                </a:rPr>
                <a:t>i</a:t>
              </a:r>
              <a:r>
                <a:rPr lang="en-GB" sz="1200" dirty="0" smtClean="0">
                  <a:solidFill>
                    <a:prstClr val="black"/>
                  </a:solidFill>
                </a:rPr>
                <a:t>) demonstrate the ability of the industry to be profitable, and (ii) encourage Private </a:t>
              </a:r>
              <a:r>
                <a:rPr lang="en-GB" sz="1200" dirty="0">
                  <a:solidFill>
                    <a:prstClr val="black"/>
                  </a:solidFill>
                </a:rPr>
                <a:t>Sector Investments into Islamic </a:t>
              </a:r>
              <a:r>
                <a:rPr lang="en-GB" sz="1200" dirty="0" smtClean="0">
                  <a:solidFill>
                    <a:prstClr val="black"/>
                  </a:solidFill>
                </a:rPr>
                <a:t>MFIs.</a:t>
              </a:r>
              <a:endParaRPr lang="en-US" sz="1200" dirty="0">
                <a:solidFill>
                  <a:prstClr val="black"/>
                </a:solidFill>
                <a:latin typeface="+mj-lt"/>
              </a:endParaRPr>
            </a:p>
          </p:txBody>
        </p:sp>
        <p:sp>
          <p:nvSpPr>
            <p:cNvPr id="33" name="Rectangle 32"/>
            <p:cNvSpPr/>
            <p:nvPr/>
          </p:nvSpPr>
          <p:spPr>
            <a:xfrm>
              <a:off x="904471" y="1482165"/>
              <a:ext cx="2227685" cy="1005848"/>
            </a:xfrm>
            <a:prstGeom prst="rect">
              <a:avLst/>
            </a:prstGeom>
            <a:solidFill>
              <a:srgbClr val="1B5F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400" b="1" dirty="0" smtClean="0">
                  <a:solidFill>
                    <a:prstClr val="white"/>
                  </a:solidFill>
                  <a:latin typeface="+mj-lt"/>
                </a:rPr>
                <a:t>II. Provide Direct Investments in Islamic MFI’s Equity</a:t>
              </a:r>
              <a:endParaRPr lang="en-US" sz="1400" b="1" dirty="0">
                <a:solidFill>
                  <a:prstClr val="white"/>
                </a:solidFill>
                <a:latin typeface="+mj-lt"/>
              </a:endParaRPr>
            </a:p>
          </p:txBody>
        </p:sp>
      </p:grpSp>
      <p:grpSp>
        <p:nvGrpSpPr>
          <p:cNvPr id="36" name="Group 35"/>
          <p:cNvGrpSpPr/>
          <p:nvPr/>
        </p:nvGrpSpPr>
        <p:grpSpPr>
          <a:xfrm>
            <a:off x="1657869" y="3772947"/>
            <a:ext cx="7806831" cy="1031689"/>
            <a:chOff x="904471" y="1482164"/>
            <a:chExt cx="7806831" cy="1274272"/>
          </a:xfrm>
        </p:grpSpPr>
        <p:sp>
          <p:nvSpPr>
            <p:cNvPr id="38" name="Rectangle 37"/>
            <p:cNvSpPr/>
            <p:nvPr/>
          </p:nvSpPr>
          <p:spPr>
            <a:xfrm>
              <a:off x="904471" y="1482164"/>
              <a:ext cx="2227685" cy="1274270"/>
            </a:xfrm>
            <a:prstGeom prst="rect">
              <a:avLst/>
            </a:prstGeom>
            <a:solidFill>
              <a:srgbClr val="1B5F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400" b="1" dirty="0" smtClean="0">
                  <a:solidFill>
                    <a:prstClr val="white"/>
                  </a:solidFill>
                  <a:latin typeface="+mj-lt"/>
                </a:rPr>
                <a:t>III. Assist MFIs with Advisory Services </a:t>
              </a:r>
              <a:endParaRPr lang="en-US" sz="1400" b="1" dirty="0">
                <a:solidFill>
                  <a:prstClr val="white"/>
                </a:solidFill>
                <a:latin typeface="+mj-lt"/>
              </a:endParaRPr>
            </a:p>
          </p:txBody>
        </p:sp>
        <p:sp>
          <p:nvSpPr>
            <p:cNvPr id="39" name="Rectangle 38"/>
            <p:cNvSpPr/>
            <p:nvPr/>
          </p:nvSpPr>
          <p:spPr>
            <a:xfrm>
              <a:off x="3273754" y="1482164"/>
              <a:ext cx="5437548" cy="1274272"/>
            </a:xfrm>
            <a:prstGeom prst="rect">
              <a:avLst/>
            </a:prstGeom>
            <a:solidFill>
              <a:schemeClr val="bg1">
                <a:lumMod val="95000"/>
              </a:schemeClr>
            </a:solidFill>
            <a:ln w="9525" algn="ctr">
              <a:noFill/>
              <a:round/>
              <a:headEnd/>
              <a:tailEnd/>
            </a:ln>
          </p:spPr>
          <p:txBody>
            <a:bodyPr lIns="91405" tIns="45703" rIns="91405" bIns="45703" anchor="ctr"/>
            <a:lstStyle/>
            <a:p>
              <a:pPr algn="just"/>
              <a:r>
                <a:rPr lang="en-US" sz="1200" dirty="0"/>
                <a:t>Advisory Services may include </a:t>
              </a:r>
              <a:r>
                <a:rPr lang="en-US" sz="1200" dirty="0" smtClean="0"/>
                <a:t>(</a:t>
              </a:r>
              <a:r>
                <a:rPr lang="en-US" sz="1200" dirty="0" err="1" smtClean="0"/>
                <a:t>i</a:t>
              </a:r>
              <a:r>
                <a:rPr lang="en-US" sz="1200" dirty="0" smtClean="0"/>
                <a:t>) the Development of </a:t>
              </a:r>
              <a:r>
                <a:rPr lang="en-US" sz="1200" dirty="0"/>
                <a:t>Shariah Compliant Microfinance </a:t>
              </a:r>
              <a:r>
                <a:rPr lang="en-US" sz="1200" dirty="0" smtClean="0"/>
                <a:t>Products, (ii) the Buildup of </a:t>
              </a:r>
              <a:r>
                <a:rPr lang="en-US" sz="1200" dirty="0"/>
                <a:t>Institutional </a:t>
              </a:r>
              <a:r>
                <a:rPr lang="en-US" sz="1200" dirty="0" smtClean="0"/>
                <a:t>Capacity (Operations </a:t>
              </a:r>
              <a:r>
                <a:rPr lang="en-US" sz="1200" dirty="0"/>
                <a:t>Setup, MIS, Training etc</a:t>
              </a:r>
              <a:r>
                <a:rPr lang="en-US" sz="1200" dirty="0" smtClean="0"/>
                <a:t>.) and (iii) the enablement of an </a:t>
              </a:r>
              <a:r>
                <a:rPr lang="en-US" sz="1200" dirty="0"/>
                <a:t>Islamic Microfinance environment (Legal, regulations, authenticity</a:t>
              </a:r>
              <a:r>
                <a:rPr lang="en-US" sz="1200" dirty="0" smtClean="0"/>
                <a:t>)</a:t>
              </a:r>
              <a:endParaRPr lang="en-US" sz="1200" dirty="0"/>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005736" y="1665399"/>
            <a:ext cx="465395" cy="843821"/>
          </a:xfrm>
          <a:prstGeom prst="rect">
            <a:avLst/>
          </a:prstGeom>
        </p:spPr>
      </p:pic>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003300" y="2764142"/>
            <a:ext cx="465395" cy="843821"/>
          </a:xfrm>
          <a:prstGeom prst="rect">
            <a:avLst/>
          </a:prstGeom>
        </p:spPr>
      </p:pic>
      <p:pic>
        <p:nvPicPr>
          <p:cNvPr id="34" name="Picture 33"/>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000864" y="3889011"/>
            <a:ext cx="465395" cy="843821"/>
          </a:xfrm>
          <a:prstGeom prst="rect">
            <a:avLst/>
          </a:prstGeom>
        </p:spPr>
      </p:pic>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998428" y="5053069"/>
            <a:ext cx="465395" cy="843821"/>
          </a:xfrm>
          <a:prstGeom prst="rect">
            <a:avLst/>
          </a:prstGeom>
        </p:spPr>
      </p:pic>
    </p:spTree>
    <p:extLst>
      <p:ext uri="{BB962C8B-B14F-4D97-AF65-F5344CB8AC3E}">
        <p14:creationId xmlns:p14="http://schemas.microsoft.com/office/powerpoint/2010/main" val="1864952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7857" y="1183224"/>
            <a:ext cx="4073667" cy="290362"/>
          </a:xfrm>
          <a:prstGeom prst="rect">
            <a:avLst/>
          </a:prstGeom>
          <a:solidFill>
            <a:srgbClr val="1B5F2E"/>
          </a:solidFill>
          <a:ln w="9525" algn="ctr">
            <a:noFill/>
            <a:miter lim="800000"/>
            <a:headEnd/>
            <a:tailEnd/>
          </a:ln>
          <a:effectLst>
            <a:outerShdw dist="12700" dir="2700000" algn="tl" rotWithShape="0">
              <a:schemeClr val="bg1"/>
            </a:outerShdw>
          </a:effectLst>
        </p:spPr>
        <p:txBody>
          <a:bodyPr anchor="ctr"/>
          <a:lstStyle/>
          <a:p>
            <a:pPr algn="ctr"/>
            <a:r>
              <a:rPr lang="en-US" sz="1400" b="1" dirty="0">
                <a:solidFill>
                  <a:schemeClr val="bg1"/>
                </a:solidFill>
                <a:latin typeface="Calibri"/>
                <a:cs typeface="Arial" pitchFamily="34" charset="0"/>
              </a:rPr>
              <a:t>Phase I (3 Months)</a:t>
            </a:r>
          </a:p>
        </p:txBody>
      </p:sp>
      <p:sp>
        <p:nvSpPr>
          <p:cNvPr id="2" name="Title 1"/>
          <p:cNvSpPr>
            <a:spLocks noGrp="1"/>
          </p:cNvSpPr>
          <p:nvPr>
            <p:ph type="title"/>
          </p:nvPr>
        </p:nvSpPr>
        <p:spPr/>
        <p:txBody>
          <a:bodyPr>
            <a:normAutofit/>
          </a:bodyPr>
          <a:lstStyle/>
          <a:p>
            <a:r>
              <a:rPr lang="en-US" dirty="0" smtClean="0"/>
              <a:t>Advisory Services : </a:t>
            </a:r>
            <a:r>
              <a:rPr lang="en-US" sz="2000" dirty="0" smtClean="0"/>
              <a:t>Strategy for Setting </a:t>
            </a:r>
            <a:r>
              <a:rPr lang="en-US" sz="2000" dirty="0"/>
              <a:t>up Islamic Microfinance </a:t>
            </a:r>
            <a:r>
              <a:rPr lang="en-US" sz="2000" dirty="0" smtClean="0"/>
              <a:t>Unit/Window</a:t>
            </a:r>
            <a:endParaRPr lang="en-US" sz="2000" dirty="0"/>
          </a:p>
        </p:txBody>
      </p:sp>
      <p:sp>
        <p:nvSpPr>
          <p:cNvPr id="22" name="TextBox 21"/>
          <p:cNvSpPr txBox="1"/>
          <p:nvPr/>
        </p:nvSpPr>
        <p:spPr>
          <a:xfrm>
            <a:off x="5549629" y="1486416"/>
            <a:ext cx="4078224" cy="2392963"/>
          </a:xfrm>
          <a:prstGeom prst="rect">
            <a:avLst/>
          </a:prstGeom>
          <a:gradFill>
            <a:gsLst>
              <a:gs pos="0">
                <a:schemeClr val="accent3">
                  <a:lumMod val="40000"/>
                  <a:lumOff val="60000"/>
                </a:schemeClr>
              </a:gs>
              <a:gs pos="37000">
                <a:schemeClr val="bg1">
                  <a:alpha val="0"/>
                </a:schemeClr>
              </a:gs>
            </a:gsLst>
            <a:lin ang="5400000" scaled="1"/>
          </a:gradFill>
        </p:spPr>
        <p:txBody>
          <a:bodyPr wrap="square" lIns="91440" tIns="0" rIns="0" bIns="0" rtlCol="0">
            <a:spAutoFit/>
          </a:bodyPr>
          <a:lstStyle/>
          <a:p>
            <a:r>
              <a:rPr lang="en-US" sz="1100" b="1" u="sng" dirty="0" smtClean="0">
                <a:solidFill>
                  <a:srgbClr val="1B5F2E"/>
                </a:solidFill>
                <a:latin typeface="+mj-lt"/>
              </a:rPr>
              <a:t>SETUP MFI UNIT/WINDOW</a:t>
            </a:r>
          </a:p>
          <a:p>
            <a:pPr marL="285750" indent="-285750">
              <a:buClr>
                <a:srgbClr val="1B5F2E"/>
              </a:buClr>
              <a:buFont typeface="Wingdings" panose="05000000000000000000" pitchFamily="2" charset="2"/>
              <a:buChar char="§"/>
            </a:pPr>
            <a:r>
              <a:rPr lang="en-US" sz="1050" dirty="0" smtClean="0">
                <a:latin typeface="+mj-lt"/>
              </a:rPr>
              <a:t>Setup sharia committee and define rules and mandate</a:t>
            </a:r>
          </a:p>
          <a:p>
            <a:pPr marL="285750" indent="-285750">
              <a:buClr>
                <a:srgbClr val="1B5F2E"/>
              </a:buClr>
              <a:buFont typeface="Wingdings" panose="05000000000000000000" pitchFamily="2" charset="2"/>
              <a:buChar char="§"/>
            </a:pPr>
            <a:r>
              <a:rPr lang="en-US" sz="1050" dirty="0" smtClean="0">
                <a:latin typeface="+mj-lt"/>
              </a:rPr>
              <a:t>Develop operational policies and procedures, credit risk, internal control, MIS etc.</a:t>
            </a:r>
          </a:p>
          <a:p>
            <a:pPr marL="285750" indent="-285750">
              <a:buClr>
                <a:srgbClr val="1B5F2E"/>
              </a:buClr>
              <a:buFont typeface="Wingdings" panose="05000000000000000000" pitchFamily="2" charset="2"/>
              <a:buChar char="§"/>
            </a:pPr>
            <a:r>
              <a:rPr lang="en-US" sz="1050" dirty="0" smtClean="0">
                <a:latin typeface="+mj-lt"/>
              </a:rPr>
              <a:t>Provide support and guidance</a:t>
            </a:r>
          </a:p>
          <a:p>
            <a:endParaRPr lang="en-US" sz="500" b="1" u="sng" dirty="0" smtClean="0">
              <a:solidFill>
                <a:srgbClr val="1B5F2E"/>
              </a:solidFill>
              <a:latin typeface="+mj-lt"/>
            </a:endParaRPr>
          </a:p>
          <a:p>
            <a:r>
              <a:rPr lang="en-US" sz="1100" b="1" u="sng" dirty="0" smtClean="0">
                <a:solidFill>
                  <a:srgbClr val="1B5F2E"/>
                </a:solidFill>
                <a:latin typeface="+mj-lt"/>
              </a:rPr>
              <a:t>PRODUCT DEVELOPMENT</a:t>
            </a:r>
            <a:endParaRPr lang="en-US" sz="1100" b="1" u="sng" dirty="0">
              <a:solidFill>
                <a:srgbClr val="1B5F2E"/>
              </a:solidFill>
              <a:latin typeface="+mj-lt"/>
            </a:endParaRPr>
          </a:p>
          <a:p>
            <a:pPr marL="285750" indent="-285750">
              <a:buClr>
                <a:srgbClr val="1B5F2E"/>
              </a:buClr>
              <a:buFont typeface="Wingdings" panose="05000000000000000000" pitchFamily="2" charset="2"/>
              <a:buChar char="§"/>
            </a:pPr>
            <a:r>
              <a:rPr lang="en-US" sz="1050" dirty="0" smtClean="0">
                <a:latin typeface="+mj-lt"/>
              </a:rPr>
              <a:t>Define product features (size, tenor, collateral, pricing…)</a:t>
            </a:r>
          </a:p>
          <a:p>
            <a:pPr marL="285750" indent="-285750">
              <a:buClr>
                <a:srgbClr val="1B5F2E"/>
              </a:buClr>
              <a:buFont typeface="Wingdings" panose="05000000000000000000" pitchFamily="2" charset="2"/>
              <a:buChar char="§"/>
            </a:pPr>
            <a:r>
              <a:rPr lang="en-US" sz="1050" dirty="0" smtClean="0">
                <a:latin typeface="+mj-lt"/>
              </a:rPr>
              <a:t>Set-up the marketing strategy</a:t>
            </a:r>
          </a:p>
          <a:p>
            <a:pPr marL="285750" indent="-285750">
              <a:buClr>
                <a:srgbClr val="1B5F2E"/>
              </a:buClr>
              <a:buFont typeface="Wingdings" panose="05000000000000000000" pitchFamily="2" charset="2"/>
              <a:buChar char="§"/>
            </a:pPr>
            <a:r>
              <a:rPr lang="en-US" sz="1050" dirty="0" smtClean="0">
                <a:latin typeface="+mj-lt"/>
              </a:rPr>
              <a:t>Review product from legal and Sharia perspective and seek approvals</a:t>
            </a:r>
          </a:p>
          <a:p>
            <a:pPr marL="285750" indent="-285750">
              <a:buClr>
                <a:srgbClr val="1B5F2E"/>
              </a:buClr>
              <a:buFont typeface="Wingdings" panose="05000000000000000000" pitchFamily="2" charset="2"/>
              <a:buChar char="§"/>
            </a:pPr>
            <a:r>
              <a:rPr lang="en-US" sz="1050" dirty="0" smtClean="0">
                <a:latin typeface="+mj-lt"/>
              </a:rPr>
              <a:t>Develop product policies, procedures, forms, Incentive schemes, </a:t>
            </a:r>
            <a:r>
              <a:rPr lang="en-US" sz="1050" dirty="0" err="1" smtClean="0">
                <a:latin typeface="+mj-lt"/>
              </a:rPr>
              <a:t>reportings</a:t>
            </a:r>
            <a:r>
              <a:rPr lang="en-US" sz="1050" dirty="0" smtClean="0">
                <a:latin typeface="+mj-lt"/>
              </a:rPr>
              <a:t>,…</a:t>
            </a:r>
          </a:p>
          <a:p>
            <a:pPr marL="285750" indent="-285750">
              <a:buClr>
                <a:srgbClr val="1B5F2E"/>
              </a:buClr>
              <a:buFont typeface="Wingdings" panose="05000000000000000000" pitchFamily="2" charset="2"/>
              <a:buChar char="§"/>
            </a:pPr>
            <a:r>
              <a:rPr lang="en-US" sz="1050" dirty="0" smtClean="0">
                <a:latin typeface="+mj-lt"/>
              </a:rPr>
              <a:t>Provide product process training to all the concerned staff</a:t>
            </a:r>
            <a:endParaRPr lang="en-US" sz="1050" b="1" dirty="0" smtClean="0">
              <a:latin typeface="+mj-lt"/>
            </a:endParaRPr>
          </a:p>
          <a:p>
            <a:endParaRPr lang="en-US" sz="1100" b="1" dirty="0">
              <a:latin typeface="+mj-lt"/>
            </a:endParaRPr>
          </a:p>
        </p:txBody>
      </p:sp>
      <p:sp>
        <p:nvSpPr>
          <p:cNvPr id="23" name="TextBox 22"/>
          <p:cNvSpPr txBox="1"/>
          <p:nvPr/>
        </p:nvSpPr>
        <p:spPr>
          <a:xfrm>
            <a:off x="1003300" y="4092318"/>
            <a:ext cx="4078224" cy="1523494"/>
          </a:xfrm>
          <a:prstGeom prst="rect">
            <a:avLst/>
          </a:prstGeom>
          <a:gradFill>
            <a:gsLst>
              <a:gs pos="0">
                <a:schemeClr val="accent3">
                  <a:lumMod val="40000"/>
                  <a:lumOff val="60000"/>
                </a:schemeClr>
              </a:gs>
              <a:gs pos="37000">
                <a:schemeClr val="bg1">
                  <a:alpha val="0"/>
                </a:schemeClr>
              </a:gs>
            </a:gsLst>
            <a:lin ang="5400000" scaled="1"/>
          </a:gradFill>
        </p:spPr>
        <p:txBody>
          <a:bodyPr wrap="square" lIns="91440" tIns="0" rIns="0" bIns="0" rtlCol="0">
            <a:spAutoFit/>
          </a:bodyPr>
          <a:lstStyle/>
          <a:p>
            <a:r>
              <a:rPr lang="en-US" sz="1100" b="1" u="sng" dirty="0" smtClean="0">
                <a:solidFill>
                  <a:srgbClr val="1B5F2E"/>
                </a:solidFill>
                <a:latin typeface="+mj-lt"/>
              </a:rPr>
              <a:t>PILOT TEST</a:t>
            </a:r>
          </a:p>
          <a:p>
            <a:pPr marL="285750" indent="-285750">
              <a:buClr>
                <a:srgbClr val="1B5F2E"/>
              </a:buClr>
              <a:buFont typeface="Wingdings" panose="05000000000000000000" pitchFamily="2" charset="2"/>
              <a:buChar char="§"/>
            </a:pPr>
            <a:r>
              <a:rPr lang="en-US" sz="1050" dirty="0" smtClean="0">
                <a:latin typeface="+mj-lt"/>
              </a:rPr>
              <a:t>Determine the pilot test team</a:t>
            </a:r>
          </a:p>
          <a:p>
            <a:pPr marL="285750" indent="-285750">
              <a:buClr>
                <a:srgbClr val="1B5F2E"/>
              </a:buClr>
              <a:buFont typeface="Wingdings" panose="05000000000000000000" pitchFamily="2" charset="2"/>
              <a:buChar char="§"/>
            </a:pPr>
            <a:r>
              <a:rPr lang="en-US" sz="1050" dirty="0">
                <a:latin typeface="+mj-lt"/>
              </a:rPr>
              <a:t>Develop </a:t>
            </a:r>
            <a:r>
              <a:rPr lang="en-US" sz="1050" dirty="0" smtClean="0">
                <a:latin typeface="+mj-lt"/>
              </a:rPr>
              <a:t>pilot test plan and set objectives, targets, distribution channels, timelines etc.</a:t>
            </a:r>
          </a:p>
          <a:p>
            <a:pPr marL="285750" indent="-285750">
              <a:buClr>
                <a:srgbClr val="1B5F2E"/>
              </a:buClr>
              <a:buFont typeface="Wingdings" panose="05000000000000000000" pitchFamily="2" charset="2"/>
              <a:buChar char="§"/>
            </a:pPr>
            <a:r>
              <a:rPr lang="en-US" sz="1050" dirty="0" smtClean="0">
                <a:latin typeface="+mj-lt"/>
              </a:rPr>
              <a:t>Conduct staff training.</a:t>
            </a:r>
          </a:p>
          <a:p>
            <a:pPr marL="285750" indent="-285750">
              <a:buClr>
                <a:srgbClr val="1B5F2E"/>
              </a:buClr>
              <a:buFont typeface="Wingdings" panose="05000000000000000000" pitchFamily="2" charset="2"/>
              <a:buChar char="§"/>
            </a:pPr>
            <a:r>
              <a:rPr lang="en-US" sz="1050" dirty="0" smtClean="0">
                <a:latin typeface="+mj-lt"/>
              </a:rPr>
              <a:t>Monitoring and testing all processes i.e. marketing, systems</a:t>
            </a:r>
          </a:p>
          <a:p>
            <a:pPr marL="285750" indent="-285750">
              <a:buClr>
                <a:srgbClr val="1B5F2E"/>
              </a:buClr>
              <a:buFont typeface="Wingdings" panose="05000000000000000000" pitchFamily="2" charset="2"/>
              <a:buChar char="§"/>
            </a:pPr>
            <a:r>
              <a:rPr lang="en-US" sz="1050" dirty="0" smtClean="0">
                <a:latin typeface="+mj-lt"/>
              </a:rPr>
              <a:t>Providing supervision and on the job trainings</a:t>
            </a:r>
          </a:p>
          <a:p>
            <a:pPr marL="285750" indent="-285750">
              <a:buClr>
                <a:srgbClr val="1B5F2E"/>
              </a:buClr>
              <a:buFont typeface="Wingdings" panose="05000000000000000000" pitchFamily="2" charset="2"/>
              <a:buChar char="§"/>
            </a:pPr>
            <a:r>
              <a:rPr lang="en-US" sz="1050" dirty="0" smtClean="0">
                <a:latin typeface="+mj-lt"/>
              </a:rPr>
              <a:t>Testing staffing and organizational structure</a:t>
            </a:r>
          </a:p>
          <a:p>
            <a:pPr marL="285750" indent="-285750">
              <a:buClr>
                <a:srgbClr val="1B5F2E"/>
              </a:buClr>
              <a:buFont typeface="Wingdings" panose="05000000000000000000" pitchFamily="2" charset="2"/>
              <a:buChar char="§"/>
            </a:pPr>
            <a:endParaRPr lang="en-US" sz="1100" b="1" u="sng" dirty="0" smtClean="0">
              <a:latin typeface="+mj-lt"/>
            </a:endParaRPr>
          </a:p>
        </p:txBody>
      </p:sp>
      <p:sp>
        <p:nvSpPr>
          <p:cNvPr id="24" name="TextBox 23"/>
          <p:cNvSpPr txBox="1"/>
          <p:nvPr/>
        </p:nvSpPr>
        <p:spPr>
          <a:xfrm>
            <a:off x="5549629" y="4092318"/>
            <a:ext cx="4078224" cy="2362185"/>
          </a:xfrm>
          <a:prstGeom prst="rect">
            <a:avLst/>
          </a:prstGeom>
          <a:gradFill>
            <a:gsLst>
              <a:gs pos="0">
                <a:schemeClr val="accent3">
                  <a:lumMod val="40000"/>
                  <a:lumOff val="60000"/>
                </a:schemeClr>
              </a:gs>
              <a:gs pos="37000">
                <a:schemeClr val="bg1">
                  <a:alpha val="0"/>
                </a:schemeClr>
              </a:gs>
            </a:gsLst>
            <a:lin ang="5400000" scaled="1"/>
          </a:gradFill>
        </p:spPr>
        <p:txBody>
          <a:bodyPr wrap="square" lIns="91440" tIns="0" rIns="0" bIns="0" rtlCol="0">
            <a:spAutoFit/>
          </a:bodyPr>
          <a:lstStyle/>
          <a:p>
            <a:r>
              <a:rPr lang="en-US" sz="1100" b="1" u="sng" dirty="0" smtClean="0">
                <a:solidFill>
                  <a:srgbClr val="1B5F2E"/>
                </a:solidFill>
                <a:latin typeface="+mj-lt"/>
              </a:rPr>
              <a:t>PILOT TEST REVIEW</a:t>
            </a:r>
          </a:p>
          <a:p>
            <a:pPr marL="285750" indent="-285750">
              <a:buClr>
                <a:srgbClr val="1B5F2E"/>
              </a:buClr>
              <a:buFont typeface="Wingdings" panose="05000000000000000000" pitchFamily="2" charset="2"/>
              <a:buChar char="§"/>
            </a:pPr>
            <a:r>
              <a:rPr lang="en-US" sz="1000" dirty="0" smtClean="0">
                <a:latin typeface="+mj-lt"/>
              </a:rPr>
              <a:t>Review </a:t>
            </a:r>
            <a:r>
              <a:rPr lang="en-US" sz="1000" dirty="0">
                <a:latin typeface="+mj-lt"/>
              </a:rPr>
              <a:t>and </a:t>
            </a:r>
            <a:r>
              <a:rPr lang="en-US" sz="1000" dirty="0" smtClean="0">
                <a:latin typeface="+mj-lt"/>
              </a:rPr>
              <a:t>analyze </a:t>
            </a:r>
            <a:r>
              <a:rPr lang="en-US" sz="1000" dirty="0">
                <a:latin typeface="+mj-lt"/>
              </a:rPr>
              <a:t>the results and outcomes of the pilot test </a:t>
            </a:r>
            <a:r>
              <a:rPr lang="en-US" sz="1000" dirty="0" smtClean="0">
                <a:latin typeface="+mj-lt"/>
              </a:rPr>
              <a:t>phase and determine successes, areas of improvements and refining through interviewing and meeting with operational and field staff, management, clients and related parties and analyzing the following areas :</a:t>
            </a:r>
          </a:p>
          <a:p>
            <a:pPr marL="742950" lvl="1" indent="-285750">
              <a:buClr>
                <a:srgbClr val="1B5F2E"/>
              </a:buClr>
              <a:buFont typeface="Wingdings" panose="05000000000000000000" pitchFamily="2" charset="2"/>
              <a:buChar char="§"/>
            </a:pPr>
            <a:r>
              <a:rPr lang="en-US" sz="1000" dirty="0" smtClean="0">
                <a:latin typeface="+mj-lt"/>
              </a:rPr>
              <a:t> The financial and operations performance against targets and best practices</a:t>
            </a:r>
          </a:p>
          <a:p>
            <a:pPr marL="742950" lvl="1" indent="-285750">
              <a:buClr>
                <a:srgbClr val="1B5F2E"/>
              </a:buClr>
              <a:buFont typeface="Wingdings" panose="05000000000000000000" pitchFamily="2" charset="2"/>
              <a:buChar char="§"/>
            </a:pPr>
            <a:r>
              <a:rPr lang="en-US" sz="1000" dirty="0" smtClean="0">
                <a:latin typeface="+mj-lt"/>
              </a:rPr>
              <a:t>Clients’ satisfaction</a:t>
            </a:r>
          </a:p>
          <a:p>
            <a:pPr marL="742950" lvl="1" indent="-285750">
              <a:buClr>
                <a:srgbClr val="1B5F2E"/>
              </a:buClr>
              <a:buFont typeface="Wingdings" panose="05000000000000000000" pitchFamily="2" charset="2"/>
              <a:buChar char="§"/>
            </a:pPr>
            <a:r>
              <a:rPr lang="en-US" sz="1000" dirty="0" smtClean="0">
                <a:latin typeface="+mj-lt"/>
              </a:rPr>
              <a:t>Processes : products delivery, MIS, reporting, marketing..</a:t>
            </a:r>
          </a:p>
          <a:p>
            <a:pPr marL="742950" lvl="1" indent="-285750">
              <a:buClr>
                <a:srgbClr val="1B5F2E"/>
              </a:buClr>
              <a:buFont typeface="Wingdings" panose="05000000000000000000" pitchFamily="2" charset="2"/>
              <a:buChar char="§"/>
            </a:pPr>
            <a:r>
              <a:rPr lang="en-US" sz="1000" dirty="0" smtClean="0">
                <a:latin typeface="+mj-lt"/>
              </a:rPr>
              <a:t>Staffing and structure efficiency</a:t>
            </a:r>
            <a:endParaRPr lang="en-US" sz="1050" dirty="0" smtClean="0">
              <a:latin typeface="+mj-lt"/>
            </a:endParaRPr>
          </a:p>
          <a:p>
            <a:r>
              <a:rPr lang="en-US" sz="1100" b="1" u="sng" dirty="0" smtClean="0">
                <a:solidFill>
                  <a:srgbClr val="1B5F2E"/>
                </a:solidFill>
                <a:latin typeface="+mj-lt"/>
              </a:rPr>
              <a:t>ROLLING </a:t>
            </a:r>
            <a:r>
              <a:rPr lang="en-US" sz="1100" b="1" u="sng" dirty="0">
                <a:solidFill>
                  <a:srgbClr val="1B5F2E"/>
                </a:solidFill>
                <a:latin typeface="+mj-lt"/>
              </a:rPr>
              <a:t>OUT</a:t>
            </a:r>
          </a:p>
          <a:p>
            <a:pPr marL="285750" indent="-285750">
              <a:buClr>
                <a:srgbClr val="1B5F2E"/>
              </a:buClr>
              <a:buFont typeface="Wingdings" panose="05000000000000000000" pitchFamily="2" charset="2"/>
              <a:buChar char="§"/>
            </a:pPr>
            <a:r>
              <a:rPr lang="en-US" sz="1000" dirty="0" smtClean="0">
                <a:latin typeface="+mj-lt"/>
              </a:rPr>
              <a:t>Going forward based on the results of the pilot test to scale up the unit / window for the next stage through developing a detailed plan including financial and operational projections and targets</a:t>
            </a:r>
            <a:endParaRPr lang="en-US" sz="1000" dirty="0">
              <a:latin typeface="+mj-lt"/>
            </a:endParaRPr>
          </a:p>
        </p:txBody>
      </p:sp>
      <p:sp>
        <p:nvSpPr>
          <p:cNvPr id="32" name="TextBox 31"/>
          <p:cNvSpPr txBox="1"/>
          <p:nvPr/>
        </p:nvSpPr>
        <p:spPr>
          <a:xfrm>
            <a:off x="1007857" y="1486416"/>
            <a:ext cx="4073667" cy="2285241"/>
          </a:xfrm>
          <a:prstGeom prst="rect">
            <a:avLst/>
          </a:prstGeom>
          <a:gradFill flip="none" rotWithShape="1">
            <a:gsLst>
              <a:gs pos="0">
                <a:schemeClr val="accent3">
                  <a:lumMod val="40000"/>
                  <a:lumOff val="60000"/>
                </a:schemeClr>
              </a:gs>
              <a:gs pos="37000">
                <a:schemeClr val="bg1">
                  <a:alpha val="0"/>
                </a:schemeClr>
              </a:gs>
            </a:gsLst>
            <a:lin ang="5400000" scaled="1"/>
            <a:tileRect/>
          </a:gradFill>
        </p:spPr>
        <p:txBody>
          <a:bodyPr wrap="square" lIns="91440" tIns="0" rIns="0" bIns="0" rtlCol="0">
            <a:spAutoFit/>
          </a:bodyPr>
          <a:lstStyle/>
          <a:p>
            <a:pPr lvl="0"/>
            <a:r>
              <a:rPr lang="en-US" sz="1100" b="1" u="sng" dirty="0" smtClean="0">
                <a:solidFill>
                  <a:srgbClr val="1B5F2E"/>
                </a:solidFill>
                <a:latin typeface="Calibri"/>
              </a:rPr>
              <a:t>INSTITUTIONAL ASSESSMENT</a:t>
            </a:r>
          </a:p>
          <a:p>
            <a:pPr lvl="0"/>
            <a:r>
              <a:rPr lang="en-US" sz="1100" b="1" u="sng" dirty="0" smtClean="0">
                <a:solidFill>
                  <a:srgbClr val="1B5F2E"/>
                </a:solidFill>
                <a:latin typeface="Calibri"/>
              </a:rPr>
              <a:t>Review and Analyze:</a:t>
            </a:r>
            <a:r>
              <a:rPr lang="en-US" sz="1100" b="1" dirty="0" smtClean="0">
                <a:solidFill>
                  <a:srgbClr val="1B5F2E"/>
                </a:solidFill>
                <a:latin typeface="Calibri"/>
              </a:rPr>
              <a:t> </a:t>
            </a:r>
          </a:p>
          <a:p>
            <a:pPr marL="285750" lvl="0" indent="-285750">
              <a:buClr>
                <a:srgbClr val="1B5F2E"/>
              </a:buClr>
              <a:buFont typeface="Wingdings" panose="05000000000000000000" pitchFamily="2" charset="2"/>
              <a:buChar char="§"/>
            </a:pPr>
            <a:r>
              <a:rPr lang="en-US" sz="1000" dirty="0" smtClean="0">
                <a:solidFill>
                  <a:prstClr val="black"/>
                </a:solidFill>
                <a:latin typeface="Calibri"/>
              </a:rPr>
              <a:t>Assist in setting up strategy, Mission, objectives</a:t>
            </a:r>
          </a:p>
          <a:p>
            <a:pPr marL="285750" lvl="0" indent="-285750">
              <a:buClr>
                <a:srgbClr val="1B5F2E"/>
              </a:buClr>
              <a:buFont typeface="Wingdings" panose="05000000000000000000" pitchFamily="2" charset="2"/>
              <a:buChar char="§"/>
            </a:pPr>
            <a:r>
              <a:rPr lang="en-US" sz="1000" dirty="0" smtClean="0">
                <a:solidFill>
                  <a:prstClr val="black"/>
                </a:solidFill>
                <a:latin typeface="Calibri"/>
              </a:rPr>
              <a:t>Ownership, Governance, legal, Regulations</a:t>
            </a:r>
          </a:p>
          <a:p>
            <a:pPr marL="285750" lvl="0" indent="-285750">
              <a:buClr>
                <a:srgbClr val="1B5F2E"/>
              </a:buClr>
              <a:buFont typeface="Wingdings" panose="05000000000000000000" pitchFamily="2" charset="2"/>
              <a:buChar char="§"/>
            </a:pPr>
            <a:r>
              <a:rPr lang="en-US" sz="1000" dirty="0" smtClean="0">
                <a:solidFill>
                  <a:prstClr val="black"/>
                </a:solidFill>
                <a:latin typeface="Calibri"/>
              </a:rPr>
              <a:t>Org. Structure</a:t>
            </a:r>
          </a:p>
          <a:p>
            <a:pPr marL="285750" lvl="0" indent="-285750">
              <a:buClr>
                <a:srgbClr val="1B5F2E"/>
              </a:buClr>
              <a:buFont typeface="Wingdings" panose="05000000000000000000" pitchFamily="2" charset="2"/>
              <a:buChar char="§"/>
            </a:pPr>
            <a:r>
              <a:rPr lang="en-US" sz="1000" dirty="0" smtClean="0">
                <a:solidFill>
                  <a:prstClr val="black"/>
                </a:solidFill>
                <a:latin typeface="Calibri"/>
              </a:rPr>
              <a:t>HR/ Staffing</a:t>
            </a:r>
          </a:p>
          <a:p>
            <a:pPr marL="285750" lvl="0" indent="-285750">
              <a:buClr>
                <a:srgbClr val="1B5F2E"/>
              </a:buClr>
              <a:buFont typeface="Wingdings" panose="05000000000000000000" pitchFamily="2" charset="2"/>
              <a:buChar char="§"/>
            </a:pPr>
            <a:r>
              <a:rPr lang="en-US" sz="1000" dirty="0" smtClean="0">
                <a:solidFill>
                  <a:prstClr val="black"/>
                </a:solidFill>
                <a:latin typeface="Calibri"/>
              </a:rPr>
              <a:t>IT/ MIS</a:t>
            </a:r>
          </a:p>
          <a:p>
            <a:pPr marL="285750" lvl="0" indent="-285750">
              <a:buClr>
                <a:srgbClr val="1B5F2E"/>
              </a:buClr>
              <a:buFont typeface="Wingdings" panose="05000000000000000000" pitchFamily="2" charset="2"/>
              <a:buChar char="§"/>
            </a:pPr>
            <a:r>
              <a:rPr lang="en-US" sz="1000" dirty="0" smtClean="0">
                <a:solidFill>
                  <a:prstClr val="black"/>
                </a:solidFill>
                <a:latin typeface="Calibri"/>
              </a:rPr>
              <a:t>Financial and operations projections</a:t>
            </a:r>
          </a:p>
          <a:p>
            <a:pPr marL="285750" lvl="0" indent="-285750">
              <a:buClr>
                <a:srgbClr val="1B5F2E"/>
              </a:buClr>
              <a:buFont typeface="Wingdings" panose="05000000000000000000" pitchFamily="2" charset="2"/>
              <a:buChar char="§"/>
            </a:pPr>
            <a:r>
              <a:rPr lang="en-US" sz="1000" dirty="0" smtClean="0">
                <a:solidFill>
                  <a:prstClr val="black"/>
                </a:solidFill>
                <a:latin typeface="Calibri"/>
              </a:rPr>
              <a:t>Products prototype</a:t>
            </a:r>
          </a:p>
          <a:p>
            <a:pPr marL="285750" lvl="0" indent="-285750">
              <a:buClr>
                <a:srgbClr val="1B5F2E"/>
              </a:buClr>
              <a:buFont typeface="Wingdings" panose="05000000000000000000" pitchFamily="2" charset="2"/>
              <a:buChar char="§"/>
            </a:pPr>
            <a:r>
              <a:rPr lang="en-US" sz="1000" dirty="0" smtClean="0">
                <a:solidFill>
                  <a:prstClr val="black"/>
                </a:solidFill>
                <a:latin typeface="Calibri"/>
              </a:rPr>
              <a:t>Internal Control / Risk Management</a:t>
            </a:r>
          </a:p>
          <a:p>
            <a:pPr lvl="0"/>
            <a:endParaRPr lang="en-US" sz="1050" b="1" u="sng" dirty="0">
              <a:solidFill>
                <a:prstClr val="black"/>
              </a:solidFill>
              <a:latin typeface="Calibri"/>
            </a:endParaRPr>
          </a:p>
          <a:p>
            <a:pPr lvl="0"/>
            <a:r>
              <a:rPr lang="en-US" sz="1100" b="1" u="sng" dirty="0" smtClean="0">
                <a:solidFill>
                  <a:srgbClr val="1B5F2E"/>
                </a:solidFill>
                <a:latin typeface="Calibri"/>
              </a:rPr>
              <a:t>MARKET </a:t>
            </a:r>
            <a:r>
              <a:rPr lang="en-US" sz="1100" b="1" u="sng" dirty="0">
                <a:solidFill>
                  <a:srgbClr val="1B5F2E"/>
                </a:solidFill>
                <a:latin typeface="Calibri"/>
              </a:rPr>
              <a:t>ASSESSMENT</a:t>
            </a:r>
          </a:p>
          <a:p>
            <a:pPr marL="285750" lvl="0" indent="-285750">
              <a:buClr>
                <a:srgbClr val="1B5F2E"/>
              </a:buClr>
              <a:buFont typeface="Wingdings" panose="05000000000000000000" pitchFamily="2" charset="2"/>
              <a:buChar char="§"/>
            </a:pPr>
            <a:r>
              <a:rPr lang="en-US" sz="1000" dirty="0" smtClean="0">
                <a:solidFill>
                  <a:prstClr val="black"/>
                </a:solidFill>
                <a:latin typeface="Calibri"/>
              </a:rPr>
              <a:t>Assess Demand and Supply and analyze gaps</a:t>
            </a:r>
            <a:endParaRPr lang="en-US" sz="1000" dirty="0">
              <a:solidFill>
                <a:prstClr val="black"/>
              </a:solidFill>
              <a:latin typeface="Calibri"/>
            </a:endParaRPr>
          </a:p>
          <a:p>
            <a:pPr marL="285750" lvl="0" indent="-285750">
              <a:buClr>
                <a:srgbClr val="1B5F2E"/>
              </a:buClr>
              <a:buFont typeface="Wingdings" panose="05000000000000000000" pitchFamily="2" charset="2"/>
              <a:buChar char="§"/>
            </a:pPr>
            <a:r>
              <a:rPr lang="en-US" sz="1000" dirty="0" smtClean="0">
                <a:solidFill>
                  <a:prstClr val="black"/>
                </a:solidFill>
                <a:latin typeface="Calibri"/>
              </a:rPr>
              <a:t>Defining target market segments</a:t>
            </a:r>
            <a:endParaRPr lang="en-US" sz="1050" b="1" dirty="0">
              <a:latin typeface="+mj-lt"/>
            </a:endParaRPr>
          </a:p>
        </p:txBody>
      </p:sp>
      <p:sp>
        <p:nvSpPr>
          <p:cNvPr id="18" name="Rectangle 17"/>
          <p:cNvSpPr/>
          <p:nvPr/>
        </p:nvSpPr>
        <p:spPr>
          <a:xfrm>
            <a:off x="1007857" y="3788068"/>
            <a:ext cx="4073667" cy="290362"/>
          </a:xfrm>
          <a:prstGeom prst="rect">
            <a:avLst/>
          </a:prstGeom>
          <a:solidFill>
            <a:srgbClr val="1B5F2E"/>
          </a:solidFill>
          <a:ln w="9525" algn="ctr">
            <a:noFill/>
            <a:miter lim="800000"/>
            <a:headEnd/>
            <a:tailEnd/>
          </a:ln>
          <a:effectLst>
            <a:outerShdw dist="12700" dir="2700000" algn="tl" rotWithShape="0">
              <a:schemeClr val="bg1"/>
            </a:outerShdw>
          </a:effectLst>
        </p:spPr>
        <p:txBody>
          <a:bodyPr anchor="ctr"/>
          <a:lstStyle/>
          <a:p>
            <a:pPr algn="ctr"/>
            <a:r>
              <a:rPr lang="en-US" sz="1400" b="1" dirty="0">
                <a:solidFill>
                  <a:schemeClr val="bg1"/>
                </a:solidFill>
                <a:latin typeface="Calibri"/>
                <a:cs typeface="Arial" pitchFamily="34" charset="0"/>
              </a:rPr>
              <a:t>Phase III (6 Months)</a:t>
            </a:r>
          </a:p>
        </p:txBody>
      </p:sp>
      <p:sp>
        <p:nvSpPr>
          <p:cNvPr id="20" name="Rectangle 19"/>
          <p:cNvSpPr/>
          <p:nvPr/>
        </p:nvSpPr>
        <p:spPr>
          <a:xfrm>
            <a:off x="5554186" y="1183224"/>
            <a:ext cx="4073667" cy="290362"/>
          </a:xfrm>
          <a:prstGeom prst="rect">
            <a:avLst/>
          </a:prstGeom>
          <a:solidFill>
            <a:srgbClr val="1B5F2E"/>
          </a:solidFill>
          <a:ln w="9525" algn="ctr">
            <a:noFill/>
            <a:miter lim="800000"/>
            <a:headEnd/>
            <a:tailEnd/>
          </a:ln>
          <a:effectLst>
            <a:outerShdw dist="12700" dir="2700000" algn="tl" rotWithShape="0">
              <a:schemeClr val="bg1"/>
            </a:outerShdw>
          </a:effectLst>
        </p:spPr>
        <p:txBody>
          <a:bodyPr anchor="ctr"/>
          <a:lstStyle/>
          <a:p>
            <a:pPr algn="ctr"/>
            <a:r>
              <a:rPr lang="en-US" sz="1400" b="1" dirty="0">
                <a:solidFill>
                  <a:schemeClr val="bg1"/>
                </a:solidFill>
                <a:latin typeface="Calibri"/>
                <a:cs typeface="Arial" pitchFamily="34" charset="0"/>
              </a:rPr>
              <a:t>Phase II (3 Months)</a:t>
            </a:r>
          </a:p>
        </p:txBody>
      </p:sp>
      <p:sp>
        <p:nvSpPr>
          <p:cNvPr id="31" name="Rectangle 30"/>
          <p:cNvSpPr/>
          <p:nvPr/>
        </p:nvSpPr>
        <p:spPr>
          <a:xfrm>
            <a:off x="5554186" y="3788068"/>
            <a:ext cx="4073667" cy="290362"/>
          </a:xfrm>
          <a:prstGeom prst="rect">
            <a:avLst/>
          </a:prstGeom>
          <a:solidFill>
            <a:srgbClr val="1B5F2E"/>
          </a:solidFill>
          <a:ln w="9525" algn="ctr">
            <a:noFill/>
            <a:miter lim="800000"/>
            <a:headEnd/>
            <a:tailEnd/>
          </a:ln>
          <a:effectLst>
            <a:outerShdw dist="12700" dir="2700000" algn="tl" rotWithShape="0">
              <a:schemeClr val="bg1"/>
            </a:outerShdw>
          </a:effectLst>
        </p:spPr>
        <p:txBody>
          <a:bodyPr anchor="ctr"/>
          <a:lstStyle/>
          <a:p>
            <a:pPr algn="ctr"/>
            <a:r>
              <a:rPr lang="en-US" sz="1400" b="1" dirty="0">
                <a:solidFill>
                  <a:schemeClr val="bg1"/>
                </a:solidFill>
                <a:latin typeface="Calibri"/>
                <a:cs typeface="Arial" pitchFamily="34" charset="0"/>
              </a:rPr>
              <a:t>Phase IV (6 Months)</a:t>
            </a:r>
          </a:p>
        </p:txBody>
      </p:sp>
    </p:spTree>
    <p:extLst>
      <p:ext uri="{BB962C8B-B14F-4D97-AF65-F5344CB8AC3E}">
        <p14:creationId xmlns:p14="http://schemas.microsoft.com/office/powerpoint/2010/main" val="306643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for Establishing Startup/Expansion of </a:t>
            </a:r>
            <a:r>
              <a:rPr lang="en-US" dirty="0" smtClean="0"/>
              <a:t>MFIs </a:t>
            </a:r>
            <a:endParaRPr lang="en-US" dirty="0"/>
          </a:p>
        </p:txBody>
      </p:sp>
      <p:sp>
        <p:nvSpPr>
          <p:cNvPr id="9" name="Rectangle 8"/>
          <p:cNvSpPr>
            <a:spLocks noChangeArrowheads="1"/>
          </p:cNvSpPr>
          <p:nvPr/>
        </p:nvSpPr>
        <p:spPr bwMode="gray">
          <a:xfrm>
            <a:off x="2912223" y="1270000"/>
            <a:ext cx="6693408" cy="915926"/>
          </a:xfrm>
          <a:prstGeom prst="rect">
            <a:avLst/>
          </a:prstGeom>
          <a:gradFill flip="none" rotWithShape="1">
            <a:gsLst>
              <a:gs pos="0">
                <a:schemeClr val="accent3">
                  <a:lumMod val="40000"/>
                  <a:lumOff val="60000"/>
                </a:schemeClr>
              </a:gs>
              <a:gs pos="100000">
                <a:schemeClr val="bg1">
                  <a:alpha val="0"/>
                </a:schemeClr>
              </a:gs>
            </a:gsLst>
            <a:lin ang="0" scaled="1"/>
            <a:tileRect/>
          </a:gradFill>
          <a:ln w="9525" algn="ctr">
            <a:solidFill>
              <a:schemeClr val="accent1">
                <a:lumMod val="40000"/>
                <a:lumOff val="60000"/>
              </a:schemeClr>
            </a:solidFill>
            <a:miter lim="800000"/>
            <a:headEnd/>
            <a:tailEnd/>
          </a:ln>
        </p:spPr>
        <p:txBody>
          <a:bodyPr t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Developing strategic </a:t>
            </a:r>
            <a:r>
              <a:rPr lang="en-US" sz="1200" dirty="0">
                <a:latin typeface="+mj-lt"/>
              </a:rPr>
              <a:t>b</a:t>
            </a:r>
            <a:r>
              <a:rPr lang="en-US" sz="1200" dirty="0" smtClean="0">
                <a:latin typeface="+mj-lt"/>
              </a:rPr>
              <a:t>usiness </a:t>
            </a:r>
            <a:r>
              <a:rPr lang="en-US" sz="1200" dirty="0">
                <a:latin typeface="+mj-lt"/>
              </a:rPr>
              <a:t>p</a:t>
            </a:r>
            <a:r>
              <a:rPr lang="en-US" sz="1200" dirty="0" smtClean="0">
                <a:latin typeface="+mj-lt"/>
              </a:rPr>
              <a:t>lan</a:t>
            </a:r>
            <a:r>
              <a:rPr lang="en-US" sz="1200" dirty="0">
                <a:latin typeface="+mj-lt"/>
              </a:rPr>
              <a:t>, </a:t>
            </a:r>
            <a:r>
              <a:rPr lang="en-US" sz="1200" dirty="0" smtClean="0">
                <a:latin typeface="+mj-lt"/>
              </a:rPr>
              <a:t>action </a:t>
            </a:r>
            <a:r>
              <a:rPr lang="en-US" sz="1200" dirty="0">
                <a:latin typeface="+mj-lt"/>
              </a:rPr>
              <a:t>p</a:t>
            </a:r>
            <a:r>
              <a:rPr lang="en-US" sz="1200" dirty="0" smtClean="0">
                <a:latin typeface="+mj-lt"/>
              </a:rPr>
              <a:t>lan and </a:t>
            </a:r>
            <a:r>
              <a:rPr lang="en-US" sz="1200" dirty="0">
                <a:latin typeface="+mj-lt"/>
              </a:rPr>
              <a:t>s</a:t>
            </a:r>
            <a:r>
              <a:rPr lang="en-US" sz="1200" dirty="0" smtClean="0">
                <a:latin typeface="+mj-lt"/>
              </a:rPr>
              <a:t>trategy discussion for the stakeholders </a:t>
            </a:r>
          </a:p>
        </p:txBody>
      </p:sp>
      <p:sp>
        <p:nvSpPr>
          <p:cNvPr id="10" name="Rectangle 9"/>
          <p:cNvSpPr>
            <a:spLocks noChangeArrowheads="1"/>
          </p:cNvSpPr>
          <p:nvPr/>
        </p:nvSpPr>
        <p:spPr bwMode="gray">
          <a:xfrm>
            <a:off x="1017494" y="1270786"/>
            <a:ext cx="1652588" cy="914354"/>
          </a:xfrm>
          <a:prstGeom prst="rect">
            <a:avLst/>
          </a:prstGeom>
          <a:solidFill>
            <a:srgbClr val="1B5F2E"/>
          </a:solidFill>
          <a:ln w="9525" algn="ctr">
            <a:noFill/>
            <a:miter lim="800000"/>
            <a:headEnd/>
            <a:tailE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GB" sz="1200" b="1" dirty="0">
                <a:solidFill>
                  <a:schemeClr val="bg1"/>
                </a:solidFill>
                <a:latin typeface="+mj-lt"/>
              </a:rPr>
              <a:t>Developing </a:t>
            </a:r>
            <a:r>
              <a:rPr lang="en-GB" sz="1200" b="1" dirty="0" smtClean="0">
                <a:solidFill>
                  <a:schemeClr val="bg1"/>
                </a:solidFill>
                <a:latin typeface="+mj-lt"/>
              </a:rPr>
              <a:t>Strategic </a:t>
            </a:r>
            <a:r>
              <a:rPr lang="en-GB" sz="1200" b="1" dirty="0">
                <a:solidFill>
                  <a:schemeClr val="bg1"/>
                </a:solidFill>
                <a:latin typeface="+mj-lt"/>
              </a:rPr>
              <a:t>Business Plan</a:t>
            </a:r>
          </a:p>
        </p:txBody>
      </p:sp>
      <p:sp>
        <p:nvSpPr>
          <p:cNvPr id="11" name="AutoShape 10"/>
          <p:cNvSpPr>
            <a:spLocks noChangeArrowheads="1"/>
          </p:cNvSpPr>
          <p:nvPr/>
        </p:nvSpPr>
        <p:spPr bwMode="gray">
          <a:xfrm>
            <a:off x="2744695" y="1501731"/>
            <a:ext cx="98425" cy="452464"/>
          </a:xfrm>
          <a:prstGeom prst="homePlate">
            <a:avLst>
              <a:gd name="adj" fmla="val 99403"/>
            </a:avLst>
          </a:prstGeom>
          <a:solidFill>
            <a:srgbClr val="FCB03C"/>
          </a:solidFill>
          <a:ln w="31750" algn="ctr">
            <a:noFill/>
            <a:miter lim="800000"/>
            <a:headEnd/>
            <a:tailEnd/>
          </a:ln>
        </p:spPr>
        <p:txBody>
          <a:bodyPr wrap="none" lIns="82296" tIns="52153" rIns="104306" bIns="52153"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42988" fontAlgn="auto">
              <a:spcBef>
                <a:spcPts val="0"/>
              </a:spcBef>
              <a:spcAft>
                <a:spcPts val="0"/>
              </a:spcAft>
              <a:defRPr/>
            </a:pPr>
            <a:endParaRPr lang="en-US" sz="800" b="1" dirty="0">
              <a:solidFill>
                <a:schemeClr val="bg1"/>
              </a:solidFill>
              <a:latin typeface="+mj-lt"/>
            </a:endParaRPr>
          </a:p>
        </p:txBody>
      </p:sp>
      <p:sp>
        <p:nvSpPr>
          <p:cNvPr id="12" name="Rectangle 11"/>
          <p:cNvSpPr>
            <a:spLocks noChangeArrowheads="1"/>
          </p:cNvSpPr>
          <p:nvPr/>
        </p:nvSpPr>
        <p:spPr bwMode="gray">
          <a:xfrm>
            <a:off x="2912222" y="2282544"/>
            <a:ext cx="6693408" cy="1022756"/>
          </a:xfrm>
          <a:prstGeom prst="rect">
            <a:avLst/>
          </a:prstGeom>
          <a:gradFill flip="none" rotWithShape="1">
            <a:gsLst>
              <a:gs pos="0">
                <a:schemeClr val="accent3">
                  <a:lumMod val="40000"/>
                  <a:lumOff val="60000"/>
                </a:schemeClr>
              </a:gs>
              <a:gs pos="100000">
                <a:schemeClr val="bg1">
                  <a:alpha val="0"/>
                </a:schemeClr>
              </a:gs>
            </a:gsLst>
            <a:lin ang="0" scaled="1"/>
            <a:tileRect/>
          </a:gradFill>
          <a:ln w="9525" algn="ctr">
            <a:solidFill>
              <a:schemeClr val="accent1">
                <a:lumMod val="40000"/>
                <a:lumOff val="60000"/>
              </a:schemeClr>
            </a:solidFill>
            <a:miter lim="800000"/>
            <a:headEnd/>
            <a:tailEnd/>
          </a:ln>
        </p:spPr>
        <p:txBody>
          <a:bodyPr t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Define </a:t>
            </a:r>
            <a:r>
              <a:rPr lang="en-US" sz="1200" dirty="0">
                <a:latin typeface="+mj-lt"/>
              </a:rPr>
              <a:t>staff competences, </a:t>
            </a:r>
            <a:r>
              <a:rPr lang="en-US" sz="1200" dirty="0" smtClean="0">
                <a:latin typeface="+mj-lt"/>
              </a:rPr>
              <a:t>job description for </a:t>
            </a:r>
            <a:r>
              <a:rPr lang="en-US" sz="1200" dirty="0">
                <a:latin typeface="+mj-lt"/>
              </a:rPr>
              <a:t>all levels </a:t>
            </a:r>
            <a:endParaRPr lang="en-US" sz="1200" dirty="0" smtClean="0">
              <a:latin typeface="+mj-lt"/>
            </a:endParaRP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Review </a:t>
            </a:r>
            <a:r>
              <a:rPr lang="en-US" sz="1200" dirty="0">
                <a:latin typeface="+mj-lt"/>
              </a:rPr>
              <a:t>recruitment plan and </a:t>
            </a:r>
            <a:r>
              <a:rPr lang="en-US" sz="1200" dirty="0" smtClean="0">
                <a:latin typeface="+mj-lt"/>
              </a:rPr>
              <a:t>timeline</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Perform staff recruitment process</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Develop </a:t>
            </a:r>
            <a:r>
              <a:rPr lang="en-US" sz="1200" dirty="0">
                <a:latin typeface="+mj-lt"/>
              </a:rPr>
              <a:t>i</a:t>
            </a:r>
            <a:r>
              <a:rPr lang="en-US" sz="1200" dirty="0" smtClean="0">
                <a:latin typeface="+mj-lt"/>
              </a:rPr>
              <a:t>ncentive </a:t>
            </a:r>
            <a:r>
              <a:rPr lang="en-US" sz="1200" dirty="0">
                <a:latin typeface="+mj-lt"/>
              </a:rPr>
              <a:t>s</a:t>
            </a:r>
            <a:r>
              <a:rPr lang="en-US" sz="1200" dirty="0" smtClean="0">
                <a:latin typeface="+mj-lt"/>
              </a:rPr>
              <a:t>chemes</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Develop </a:t>
            </a:r>
            <a:r>
              <a:rPr lang="en-US" sz="1200" dirty="0">
                <a:latin typeface="+mj-lt"/>
              </a:rPr>
              <a:t>HR manual </a:t>
            </a:r>
            <a:endParaRPr lang="en-US" sz="1200" dirty="0" smtClean="0">
              <a:latin typeface="+mj-lt"/>
            </a:endParaRPr>
          </a:p>
        </p:txBody>
      </p:sp>
      <p:sp>
        <p:nvSpPr>
          <p:cNvPr id="13" name="Rectangle 12"/>
          <p:cNvSpPr>
            <a:spLocks noChangeArrowheads="1"/>
          </p:cNvSpPr>
          <p:nvPr/>
        </p:nvSpPr>
        <p:spPr bwMode="gray">
          <a:xfrm>
            <a:off x="1017494" y="2282544"/>
            <a:ext cx="1652588" cy="1022757"/>
          </a:xfrm>
          <a:prstGeom prst="rect">
            <a:avLst/>
          </a:prstGeom>
          <a:solidFill>
            <a:srgbClr val="1B5F2E"/>
          </a:solidFill>
          <a:ln w="9525" algn="ctr">
            <a:noFill/>
            <a:miter lim="800000"/>
            <a:headEnd/>
            <a:tailE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1440"/>
              </a:lnSpc>
              <a:spcBef>
                <a:spcPts val="0"/>
              </a:spcBef>
              <a:spcAft>
                <a:spcPts val="0"/>
              </a:spcAft>
              <a:buClr>
                <a:schemeClr val="tx1"/>
              </a:buClr>
              <a:defRPr/>
            </a:pPr>
            <a:r>
              <a:rPr lang="en-US" sz="1200" b="1" dirty="0">
                <a:solidFill>
                  <a:schemeClr val="bg1"/>
                </a:solidFill>
                <a:latin typeface="+mj-lt"/>
              </a:rPr>
              <a:t>Human Resource Development </a:t>
            </a:r>
          </a:p>
        </p:txBody>
      </p:sp>
      <p:sp>
        <p:nvSpPr>
          <p:cNvPr id="14" name="Rectangle 13"/>
          <p:cNvSpPr>
            <a:spLocks noChangeArrowheads="1"/>
          </p:cNvSpPr>
          <p:nvPr/>
        </p:nvSpPr>
        <p:spPr bwMode="gray">
          <a:xfrm>
            <a:off x="2912222" y="3381859"/>
            <a:ext cx="6693408" cy="806014"/>
          </a:xfrm>
          <a:prstGeom prst="rect">
            <a:avLst/>
          </a:prstGeom>
          <a:gradFill flip="none" rotWithShape="1">
            <a:gsLst>
              <a:gs pos="0">
                <a:schemeClr val="accent3">
                  <a:lumMod val="40000"/>
                  <a:lumOff val="60000"/>
                </a:schemeClr>
              </a:gs>
              <a:gs pos="100000">
                <a:schemeClr val="bg1">
                  <a:alpha val="0"/>
                </a:schemeClr>
              </a:gs>
            </a:gsLst>
            <a:lin ang="0" scaled="1"/>
            <a:tileRect/>
          </a:gradFill>
          <a:ln w="9525" algn="ctr">
            <a:solidFill>
              <a:schemeClr val="accent1">
                <a:lumMod val="40000"/>
                <a:lumOff val="60000"/>
              </a:schemeClr>
            </a:solidFill>
            <a:miter lim="800000"/>
            <a:headEnd/>
            <a:tailEnd/>
          </a:ln>
        </p:spPr>
        <p:txBody>
          <a:bodyPr t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Products development : prototype, terms and conditions, market segment, </a:t>
            </a:r>
            <a:r>
              <a:rPr lang="en-US" sz="1200" dirty="0" err="1" smtClean="0">
                <a:latin typeface="+mj-lt"/>
              </a:rPr>
              <a:t>Shariaa</a:t>
            </a:r>
            <a:r>
              <a:rPr lang="en-US" sz="1200" dirty="0" smtClean="0">
                <a:latin typeface="+mj-lt"/>
              </a:rPr>
              <a:t> compliance…</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MIS : Requirements, specifications, procurement…</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Develop reporting, monitoring and evaluation (M&amp;E systems)</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Develop Operations manual (Forms, reports, policies, procedures…)</a:t>
            </a:r>
          </a:p>
        </p:txBody>
      </p:sp>
      <p:sp>
        <p:nvSpPr>
          <p:cNvPr id="15" name="Rectangle 14"/>
          <p:cNvSpPr>
            <a:spLocks noChangeArrowheads="1"/>
          </p:cNvSpPr>
          <p:nvPr/>
        </p:nvSpPr>
        <p:spPr bwMode="gray">
          <a:xfrm>
            <a:off x="1017494" y="3381859"/>
            <a:ext cx="1652588" cy="806014"/>
          </a:xfrm>
          <a:prstGeom prst="rect">
            <a:avLst/>
          </a:prstGeom>
          <a:solidFill>
            <a:srgbClr val="1B5F2E"/>
          </a:solidFill>
          <a:ln w="9525" algn="ctr">
            <a:noFill/>
            <a:miter lim="800000"/>
            <a:headEnd/>
            <a:tailE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1440"/>
              </a:lnSpc>
              <a:spcBef>
                <a:spcPts val="0"/>
              </a:spcBef>
              <a:spcAft>
                <a:spcPts val="0"/>
              </a:spcAft>
              <a:buClr>
                <a:schemeClr val="tx1"/>
              </a:buClr>
              <a:defRPr/>
            </a:pPr>
            <a:r>
              <a:rPr lang="en-US" sz="1200" b="1" dirty="0">
                <a:solidFill>
                  <a:schemeClr val="bg1"/>
                </a:solidFill>
                <a:latin typeface="+mj-lt"/>
              </a:rPr>
              <a:t>Develop Products, </a:t>
            </a:r>
            <a:r>
              <a:rPr lang="en-US" sz="1200" b="1" dirty="0" smtClean="0">
                <a:solidFill>
                  <a:schemeClr val="bg1"/>
                </a:solidFill>
                <a:latin typeface="+mj-lt"/>
              </a:rPr>
              <a:t>Operational </a:t>
            </a:r>
            <a:r>
              <a:rPr lang="en-US" sz="1200" b="1" dirty="0">
                <a:solidFill>
                  <a:schemeClr val="bg1"/>
                </a:solidFill>
                <a:latin typeface="+mj-lt"/>
              </a:rPr>
              <a:t>and Financial Systems</a:t>
            </a:r>
          </a:p>
        </p:txBody>
      </p:sp>
      <p:sp>
        <p:nvSpPr>
          <p:cNvPr id="16" name="Rectangle 15"/>
          <p:cNvSpPr>
            <a:spLocks noChangeArrowheads="1"/>
          </p:cNvSpPr>
          <p:nvPr/>
        </p:nvSpPr>
        <p:spPr bwMode="gray">
          <a:xfrm>
            <a:off x="2912222" y="4262076"/>
            <a:ext cx="6693408" cy="842086"/>
          </a:xfrm>
          <a:prstGeom prst="rect">
            <a:avLst/>
          </a:prstGeom>
          <a:gradFill flip="none" rotWithShape="1">
            <a:gsLst>
              <a:gs pos="0">
                <a:schemeClr val="accent3">
                  <a:lumMod val="40000"/>
                  <a:lumOff val="60000"/>
                </a:schemeClr>
              </a:gs>
              <a:gs pos="100000">
                <a:schemeClr val="bg1">
                  <a:alpha val="0"/>
                </a:schemeClr>
              </a:gs>
            </a:gsLst>
            <a:lin ang="0" scaled="1"/>
            <a:tileRect/>
          </a:gradFill>
          <a:ln w="9525" algn="ctr">
            <a:solidFill>
              <a:schemeClr val="accent1">
                <a:lumMod val="40000"/>
                <a:lumOff val="60000"/>
              </a:schemeClr>
            </a:solidFill>
            <a:miter lim="800000"/>
            <a:headEnd/>
            <a:tailEnd/>
          </a:ln>
        </p:spPr>
        <p:txBody>
          <a:bodyPr t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Conduct training needs assessment</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Set up training plan and schedule</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Provide training courses and workshops to all relevant staff Train Management Staff</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Training of Trainers</a:t>
            </a:r>
          </a:p>
        </p:txBody>
      </p:sp>
      <p:sp>
        <p:nvSpPr>
          <p:cNvPr id="17" name="Rectangle 16"/>
          <p:cNvSpPr>
            <a:spLocks noChangeArrowheads="1"/>
          </p:cNvSpPr>
          <p:nvPr/>
        </p:nvSpPr>
        <p:spPr bwMode="gray">
          <a:xfrm>
            <a:off x="1017494" y="4262076"/>
            <a:ext cx="1652588" cy="842086"/>
          </a:xfrm>
          <a:prstGeom prst="rect">
            <a:avLst/>
          </a:prstGeom>
          <a:solidFill>
            <a:srgbClr val="1B5F2E"/>
          </a:solidFill>
          <a:ln w="9525" algn="ctr">
            <a:noFill/>
            <a:miter lim="800000"/>
            <a:headEnd/>
            <a:tailE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1440"/>
              </a:lnSpc>
              <a:spcBef>
                <a:spcPts val="0"/>
              </a:spcBef>
              <a:spcAft>
                <a:spcPts val="0"/>
              </a:spcAft>
              <a:buClr>
                <a:schemeClr val="tx1"/>
              </a:buClr>
              <a:defRPr/>
            </a:pPr>
            <a:r>
              <a:rPr lang="en-GB" sz="1200" b="1" dirty="0" smtClean="0">
                <a:solidFill>
                  <a:schemeClr val="bg1"/>
                </a:solidFill>
                <a:latin typeface="+mj-lt"/>
              </a:rPr>
              <a:t>Training and Development </a:t>
            </a:r>
          </a:p>
        </p:txBody>
      </p:sp>
      <p:sp>
        <p:nvSpPr>
          <p:cNvPr id="18" name="AutoShape 10"/>
          <p:cNvSpPr>
            <a:spLocks noChangeArrowheads="1"/>
          </p:cNvSpPr>
          <p:nvPr/>
        </p:nvSpPr>
        <p:spPr bwMode="gray">
          <a:xfrm>
            <a:off x="2744695" y="3520534"/>
            <a:ext cx="98425" cy="452464"/>
          </a:xfrm>
          <a:prstGeom prst="homePlate">
            <a:avLst>
              <a:gd name="adj" fmla="val 99403"/>
            </a:avLst>
          </a:prstGeom>
          <a:solidFill>
            <a:srgbClr val="FCB03C"/>
          </a:solidFill>
          <a:ln w="31750" algn="ctr">
            <a:noFill/>
            <a:miter lim="800000"/>
            <a:headEnd/>
            <a:tailEnd/>
          </a:ln>
        </p:spPr>
        <p:txBody>
          <a:bodyPr wrap="none" lIns="82296" tIns="52153" rIns="104306" bIns="52153"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42988" fontAlgn="auto">
              <a:spcBef>
                <a:spcPts val="0"/>
              </a:spcBef>
              <a:spcAft>
                <a:spcPts val="0"/>
              </a:spcAft>
              <a:defRPr/>
            </a:pPr>
            <a:endParaRPr lang="en-US" sz="800" b="1" dirty="0">
              <a:solidFill>
                <a:schemeClr val="bg1"/>
              </a:solidFill>
              <a:latin typeface="+mj-lt"/>
            </a:endParaRPr>
          </a:p>
        </p:txBody>
      </p:sp>
      <p:sp>
        <p:nvSpPr>
          <p:cNvPr id="19" name="AutoShape 10"/>
          <p:cNvSpPr>
            <a:spLocks noChangeArrowheads="1"/>
          </p:cNvSpPr>
          <p:nvPr/>
        </p:nvSpPr>
        <p:spPr bwMode="gray">
          <a:xfrm>
            <a:off x="2744695" y="4456887"/>
            <a:ext cx="98425" cy="452464"/>
          </a:xfrm>
          <a:prstGeom prst="homePlate">
            <a:avLst>
              <a:gd name="adj" fmla="val 99403"/>
            </a:avLst>
          </a:prstGeom>
          <a:solidFill>
            <a:srgbClr val="FCB03C"/>
          </a:solidFill>
          <a:ln w="31750" algn="ctr">
            <a:noFill/>
            <a:miter lim="800000"/>
            <a:headEnd/>
            <a:tailEnd/>
          </a:ln>
        </p:spPr>
        <p:txBody>
          <a:bodyPr wrap="none" lIns="82296" tIns="52153" rIns="104306" bIns="52153"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42988" fontAlgn="auto">
              <a:spcBef>
                <a:spcPts val="0"/>
              </a:spcBef>
              <a:spcAft>
                <a:spcPts val="0"/>
              </a:spcAft>
              <a:defRPr/>
            </a:pPr>
            <a:endParaRPr lang="en-US" sz="800" b="1" dirty="0">
              <a:solidFill>
                <a:schemeClr val="bg1"/>
              </a:solidFill>
              <a:latin typeface="+mj-lt"/>
            </a:endParaRPr>
          </a:p>
        </p:txBody>
      </p:sp>
      <p:sp>
        <p:nvSpPr>
          <p:cNvPr id="20" name="AutoShape 10"/>
          <p:cNvSpPr>
            <a:spLocks noChangeArrowheads="1"/>
          </p:cNvSpPr>
          <p:nvPr/>
        </p:nvSpPr>
        <p:spPr bwMode="gray">
          <a:xfrm>
            <a:off x="2744695" y="2567690"/>
            <a:ext cx="98425" cy="452464"/>
          </a:xfrm>
          <a:prstGeom prst="homePlate">
            <a:avLst>
              <a:gd name="adj" fmla="val 99403"/>
            </a:avLst>
          </a:prstGeom>
          <a:solidFill>
            <a:srgbClr val="FCB03C"/>
          </a:solidFill>
          <a:ln w="31750" algn="ctr">
            <a:noFill/>
            <a:miter lim="800000"/>
            <a:headEnd/>
            <a:tailEnd/>
          </a:ln>
        </p:spPr>
        <p:txBody>
          <a:bodyPr wrap="none" lIns="82296" tIns="52153" rIns="104306" bIns="52153"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42988" fontAlgn="auto">
              <a:spcBef>
                <a:spcPts val="0"/>
              </a:spcBef>
              <a:spcAft>
                <a:spcPts val="0"/>
              </a:spcAft>
              <a:defRPr/>
            </a:pPr>
            <a:endParaRPr lang="en-US" sz="800" b="1" dirty="0">
              <a:solidFill>
                <a:schemeClr val="bg1"/>
              </a:solidFill>
              <a:latin typeface="+mj-lt"/>
            </a:endParaRPr>
          </a:p>
        </p:txBody>
      </p:sp>
      <p:sp>
        <p:nvSpPr>
          <p:cNvPr id="21" name="Rectangle 20"/>
          <p:cNvSpPr>
            <a:spLocks noChangeArrowheads="1"/>
          </p:cNvSpPr>
          <p:nvPr/>
        </p:nvSpPr>
        <p:spPr bwMode="gray">
          <a:xfrm>
            <a:off x="2912222" y="5203926"/>
            <a:ext cx="6693408" cy="994478"/>
          </a:xfrm>
          <a:prstGeom prst="rect">
            <a:avLst/>
          </a:prstGeom>
          <a:gradFill flip="none" rotWithShape="1">
            <a:gsLst>
              <a:gs pos="0">
                <a:schemeClr val="accent3">
                  <a:lumMod val="40000"/>
                  <a:lumOff val="60000"/>
                </a:schemeClr>
              </a:gs>
              <a:gs pos="100000">
                <a:schemeClr val="bg1">
                  <a:alpha val="0"/>
                </a:schemeClr>
              </a:gs>
            </a:gsLst>
            <a:lin ang="0" scaled="1"/>
            <a:tileRect/>
          </a:gradFill>
          <a:ln w="9525" algn="ctr">
            <a:solidFill>
              <a:schemeClr val="accent1">
                <a:lumMod val="40000"/>
                <a:lumOff val="60000"/>
              </a:schemeClr>
            </a:solidFill>
            <a:miter lim="800000"/>
            <a:headEnd/>
            <a:tailEnd/>
          </a:ln>
        </p:spPr>
        <p:txBody>
          <a:bodyPr t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Building comprehensive Financial modelling, budgeting, recording and controlling</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Setting Accounting standards and transactions</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Defining targets and setting benchmarks</a:t>
            </a:r>
          </a:p>
          <a:p>
            <a:pPr marL="171450" indent="-171450" algn="just" defTabSz="895350" eaLnBrk="0" fontAlgn="auto" hangingPunct="0">
              <a:spcBef>
                <a:spcPts val="0"/>
              </a:spcBef>
              <a:spcAft>
                <a:spcPts val="0"/>
              </a:spcAft>
              <a:buClr>
                <a:schemeClr val="tx1"/>
              </a:buClr>
              <a:buFont typeface="Wingdings" pitchFamily="2" charset="2"/>
              <a:buChar char="§"/>
              <a:defRPr/>
            </a:pPr>
            <a:r>
              <a:rPr lang="en-US" sz="1200" dirty="0" smtClean="0">
                <a:latin typeface="+mj-lt"/>
              </a:rPr>
              <a:t>Develop financial and accounting manual</a:t>
            </a:r>
          </a:p>
        </p:txBody>
      </p:sp>
      <p:sp>
        <p:nvSpPr>
          <p:cNvPr id="22" name="Rectangle 21"/>
          <p:cNvSpPr>
            <a:spLocks noChangeArrowheads="1"/>
          </p:cNvSpPr>
          <p:nvPr/>
        </p:nvSpPr>
        <p:spPr bwMode="gray">
          <a:xfrm>
            <a:off x="1017494" y="5203141"/>
            <a:ext cx="1652588" cy="996049"/>
          </a:xfrm>
          <a:prstGeom prst="rect">
            <a:avLst/>
          </a:prstGeom>
          <a:solidFill>
            <a:srgbClr val="1B5F2E"/>
          </a:solidFill>
          <a:ln w="9525" algn="ctr">
            <a:noFill/>
            <a:miter lim="800000"/>
            <a:headEnd/>
            <a:tailE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1440"/>
              </a:lnSpc>
              <a:spcBef>
                <a:spcPts val="0"/>
              </a:spcBef>
              <a:spcAft>
                <a:spcPts val="0"/>
              </a:spcAft>
              <a:buClr>
                <a:schemeClr val="tx1"/>
              </a:buClr>
              <a:defRPr/>
            </a:pPr>
            <a:r>
              <a:rPr lang="en-US" sz="1200" b="1" dirty="0">
                <a:solidFill>
                  <a:schemeClr val="bg1"/>
                </a:solidFill>
                <a:latin typeface="+mj-lt"/>
              </a:rPr>
              <a:t>Financial Management, Budgeting and Planning</a:t>
            </a:r>
          </a:p>
        </p:txBody>
      </p:sp>
      <p:sp>
        <p:nvSpPr>
          <p:cNvPr id="23" name="AutoShape 10"/>
          <p:cNvSpPr>
            <a:spLocks noChangeArrowheads="1"/>
          </p:cNvSpPr>
          <p:nvPr/>
        </p:nvSpPr>
        <p:spPr bwMode="gray">
          <a:xfrm>
            <a:off x="2744695" y="5474933"/>
            <a:ext cx="98425" cy="452464"/>
          </a:xfrm>
          <a:prstGeom prst="homePlate">
            <a:avLst>
              <a:gd name="adj" fmla="val 99403"/>
            </a:avLst>
          </a:prstGeom>
          <a:solidFill>
            <a:srgbClr val="FCB03C"/>
          </a:solidFill>
          <a:ln w="31750" algn="ctr">
            <a:noFill/>
            <a:miter lim="800000"/>
            <a:headEnd/>
            <a:tailEnd/>
          </a:ln>
        </p:spPr>
        <p:txBody>
          <a:bodyPr wrap="none" lIns="82296" tIns="52153" rIns="104306" bIns="52153"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42988" fontAlgn="auto">
              <a:spcBef>
                <a:spcPts val="0"/>
              </a:spcBef>
              <a:spcAft>
                <a:spcPts val="0"/>
              </a:spcAft>
              <a:defRPr/>
            </a:pPr>
            <a:endParaRPr lang="en-US" sz="800" b="1" dirty="0">
              <a:solidFill>
                <a:schemeClr val="bg1"/>
              </a:solidFill>
              <a:latin typeface="+mj-lt"/>
            </a:endParaRPr>
          </a:p>
        </p:txBody>
      </p:sp>
    </p:spTree>
    <p:extLst>
      <p:ext uri="{BB962C8B-B14F-4D97-AF65-F5344CB8AC3E}">
        <p14:creationId xmlns:p14="http://schemas.microsoft.com/office/powerpoint/2010/main" val="2204259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123" y="5065715"/>
            <a:ext cx="1509712" cy="600075"/>
          </a:xfrm>
          <a:prstGeom prst="rect">
            <a:avLst/>
          </a:prstGeom>
          <a:solidFill>
            <a:srgbClr val="66BE6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anchor="ctr"/>
          <a:lstStyle/>
          <a:p>
            <a:pPr algn="ctr" fontAlgn="auto">
              <a:spcBef>
                <a:spcPts val="0"/>
              </a:spcBef>
              <a:spcAft>
                <a:spcPts val="0"/>
              </a:spcAft>
              <a:defRPr/>
            </a:pPr>
            <a:r>
              <a:rPr lang="en-US" sz="1100" b="1" kern="0" dirty="0" smtClean="0">
                <a:solidFill>
                  <a:prstClr val="black"/>
                </a:solidFill>
              </a:rPr>
              <a:t>Developing strategic Business Plan</a:t>
            </a:r>
            <a:endParaRPr lang="en-US" sz="1100" b="1" kern="0" dirty="0">
              <a:solidFill>
                <a:prstClr val="black"/>
              </a:solidFill>
            </a:endParaRPr>
          </a:p>
        </p:txBody>
      </p:sp>
      <p:sp>
        <p:nvSpPr>
          <p:cNvPr id="5" name="Rectangle 4"/>
          <p:cNvSpPr/>
          <p:nvPr/>
        </p:nvSpPr>
        <p:spPr>
          <a:xfrm>
            <a:off x="3084948" y="4469831"/>
            <a:ext cx="1508760" cy="601663"/>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anchor="ctr"/>
          <a:lstStyle/>
          <a:p>
            <a:pPr algn="ctr" fontAlgn="auto">
              <a:spcBef>
                <a:spcPts val="0"/>
              </a:spcBef>
              <a:spcAft>
                <a:spcPts val="0"/>
              </a:spcAft>
              <a:defRPr/>
            </a:pPr>
            <a:r>
              <a:rPr lang="en-US" sz="1100" b="1" kern="0" dirty="0" smtClean="0">
                <a:solidFill>
                  <a:prstClr val="black"/>
                </a:solidFill>
              </a:rPr>
              <a:t>Human Resource Development</a:t>
            </a:r>
            <a:r>
              <a:rPr lang="en-US" sz="1100" b="1" kern="0" dirty="0">
                <a:solidFill>
                  <a:prstClr val="black"/>
                </a:solidFill>
              </a:rPr>
              <a:t> </a:t>
            </a:r>
          </a:p>
        </p:txBody>
      </p:sp>
      <p:sp>
        <p:nvSpPr>
          <p:cNvPr id="6" name="Rectangle 5"/>
          <p:cNvSpPr/>
          <p:nvPr/>
        </p:nvSpPr>
        <p:spPr>
          <a:xfrm>
            <a:off x="4600688" y="3852862"/>
            <a:ext cx="1508760" cy="601663"/>
          </a:xfrm>
          <a:prstGeom prst="rect">
            <a:avLst/>
          </a:prstGeom>
          <a:solidFill>
            <a:srgbClr val="98D06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anchor="ctr"/>
          <a:lstStyle/>
          <a:p>
            <a:pPr algn="ctr" fontAlgn="auto">
              <a:spcBef>
                <a:spcPts val="0"/>
              </a:spcBef>
              <a:spcAft>
                <a:spcPts val="0"/>
              </a:spcAft>
              <a:defRPr/>
            </a:pPr>
            <a:r>
              <a:rPr lang="en-US" sz="1100" b="1" kern="0" dirty="0" smtClean="0">
                <a:solidFill>
                  <a:prstClr val="black"/>
                </a:solidFill>
              </a:rPr>
              <a:t>Develop Products, operational and Financial Systems</a:t>
            </a:r>
            <a:endParaRPr lang="en-US" sz="1100" b="1" kern="0" dirty="0">
              <a:solidFill>
                <a:prstClr val="black"/>
              </a:solidFill>
            </a:endParaRPr>
          </a:p>
        </p:txBody>
      </p:sp>
      <p:sp>
        <p:nvSpPr>
          <p:cNvPr id="7" name="Rectangle 6"/>
          <p:cNvSpPr/>
          <p:nvPr/>
        </p:nvSpPr>
        <p:spPr>
          <a:xfrm>
            <a:off x="6033248" y="3282952"/>
            <a:ext cx="1508760" cy="601663"/>
          </a:xfrm>
          <a:prstGeom prst="rect">
            <a:avLst/>
          </a:prstGeom>
          <a:solidFill>
            <a:srgbClr val="B1D69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anchor="ctr"/>
          <a:lstStyle/>
          <a:p>
            <a:pPr algn="ctr" fontAlgn="auto">
              <a:spcBef>
                <a:spcPts val="0"/>
              </a:spcBef>
              <a:spcAft>
                <a:spcPts val="0"/>
              </a:spcAft>
              <a:defRPr/>
            </a:pPr>
            <a:r>
              <a:rPr lang="en-US" sz="1100" b="1" kern="0" dirty="0" smtClean="0">
                <a:solidFill>
                  <a:prstClr val="black"/>
                </a:solidFill>
              </a:rPr>
              <a:t>Training and Development </a:t>
            </a:r>
            <a:endParaRPr lang="en-US" sz="1100" b="1" kern="0" dirty="0">
              <a:solidFill>
                <a:prstClr val="black"/>
              </a:solidFill>
            </a:endParaRPr>
          </a:p>
        </p:txBody>
      </p:sp>
      <p:sp>
        <p:nvSpPr>
          <p:cNvPr id="8" name="Rectangle 7"/>
          <p:cNvSpPr/>
          <p:nvPr/>
        </p:nvSpPr>
        <p:spPr>
          <a:xfrm>
            <a:off x="7542008" y="2681290"/>
            <a:ext cx="1508760" cy="601662"/>
          </a:xfrm>
          <a:prstGeom prst="rect">
            <a:avLst/>
          </a:prstGeom>
          <a:solidFill>
            <a:srgbClr val="C0E2A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anchor="ctr"/>
          <a:lstStyle/>
          <a:p>
            <a:pPr algn="ctr" fontAlgn="auto">
              <a:spcBef>
                <a:spcPts val="0"/>
              </a:spcBef>
              <a:spcAft>
                <a:spcPts val="0"/>
              </a:spcAft>
              <a:defRPr/>
            </a:pPr>
            <a:r>
              <a:rPr lang="en-US" sz="1100" b="1" kern="0" dirty="0" smtClean="0">
                <a:solidFill>
                  <a:prstClr val="black"/>
                </a:solidFill>
              </a:rPr>
              <a:t>Financial Management, Budgeting and Planning</a:t>
            </a:r>
            <a:endParaRPr lang="en-US" sz="1100" b="1" kern="0" dirty="0">
              <a:solidFill>
                <a:prstClr val="black"/>
              </a:solidFill>
            </a:endParaRPr>
          </a:p>
        </p:txBody>
      </p:sp>
      <p:sp>
        <p:nvSpPr>
          <p:cNvPr id="10" name="Up Arrow 9"/>
          <p:cNvSpPr/>
          <p:nvPr/>
        </p:nvSpPr>
        <p:spPr>
          <a:xfrm>
            <a:off x="1019293" y="1282198"/>
            <a:ext cx="441325" cy="4573379"/>
          </a:xfrm>
          <a:prstGeom prst="upArrow">
            <a:avLst>
              <a:gd name="adj1" fmla="val 50000"/>
              <a:gd name="adj2" fmla="val 86364"/>
            </a:avLst>
          </a:prstGeom>
          <a:gradFill flip="none" rotWithShape="1">
            <a:gsLst>
              <a:gs pos="42000">
                <a:srgbClr val="FCB03C"/>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11" name="Rectangle 10"/>
          <p:cNvSpPr/>
          <p:nvPr/>
        </p:nvSpPr>
        <p:spPr>
          <a:xfrm>
            <a:off x="750454" y="2320929"/>
            <a:ext cx="430887" cy="2039448"/>
          </a:xfrm>
          <a:prstGeom prst="rect">
            <a:avLst/>
          </a:prstGeom>
        </p:spPr>
        <p:txBody>
          <a:bodyPr vert="vert270">
            <a:spAutoFit/>
          </a:bodyPr>
          <a:lstStyle/>
          <a:p>
            <a:pPr algn="ctr" fontAlgn="auto">
              <a:spcBef>
                <a:spcPts val="0"/>
              </a:spcBef>
              <a:spcAft>
                <a:spcPts val="0"/>
              </a:spcAft>
              <a:defRPr/>
            </a:pPr>
            <a:r>
              <a:rPr lang="en-US" sz="1600" kern="0" dirty="0">
                <a:solidFill>
                  <a:prstClr val="black"/>
                </a:solidFill>
                <a:latin typeface="Calibri"/>
              </a:rPr>
              <a:t>ICD’s Methodology </a:t>
            </a:r>
            <a:endParaRPr lang="en-US" sz="1600" dirty="0">
              <a:solidFill>
                <a:prstClr val="black"/>
              </a:solidFill>
              <a:latin typeface="Calibri"/>
            </a:endParaRPr>
          </a:p>
        </p:txBody>
      </p:sp>
      <p:sp>
        <p:nvSpPr>
          <p:cNvPr id="12" name="Up Arrow 11"/>
          <p:cNvSpPr/>
          <p:nvPr/>
        </p:nvSpPr>
        <p:spPr>
          <a:xfrm rot="5400000">
            <a:off x="5237911" y="2006601"/>
            <a:ext cx="388938" cy="7958137"/>
          </a:xfrm>
          <a:prstGeom prst="upArrow">
            <a:avLst>
              <a:gd name="adj1" fmla="val 50000"/>
              <a:gd name="adj2" fmla="val 86364"/>
            </a:avLst>
          </a:prstGeom>
          <a:gradFill flip="none" rotWithShape="1">
            <a:gsLst>
              <a:gs pos="42000">
                <a:srgbClr val="FCB03C"/>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13" name="Rectangle 12"/>
          <p:cNvSpPr/>
          <p:nvPr/>
        </p:nvSpPr>
        <p:spPr>
          <a:xfrm>
            <a:off x="4345737" y="5591176"/>
            <a:ext cx="2605087" cy="338554"/>
          </a:xfrm>
          <a:prstGeom prst="rect">
            <a:avLst/>
          </a:prstGeom>
        </p:spPr>
        <p:txBody>
          <a:bodyPr>
            <a:spAutoFit/>
          </a:bodyPr>
          <a:lstStyle/>
          <a:p>
            <a:pPr algn="ctr" fontAlgn="auto">
              <a:spcBef>
                <a:spcPts val="0"/>
              </a:spcBef>
              <a:spcAft>
                <a:spcPts val="0"/>
              </a:spcAft>
              <a:defRPr/>
            </a:pPr>
            <a:r>
              <a:rPr lang="en-US" sz="1600" kern="0" dirty="0">
                <a:solidFill>
                  <a:prstClr val="black"/>
                </a:solidFill>
                <a:latin typeface="Calibri"/>
              </a:rPr>
              <a:t>Based on Shari’ah Principles</a:t>
            </a:r>
            <a:endParaRPr lang="en-US" sz="1600" dirty="0">
              <a:solidFill>
                <a:prstClr val="black"/>
              </a:solidFill>
              <a:latin typeface="Calibri"/>
            </a:endParaRPr>
          </a:p>
        </p:txBody>
      </p:sp>
      <p:sp>
        <p:nvSpPr>
          <p:cNvPr id="14" name="Oval 13"/>
          <p:cNvSpPr/>
          <p:nvPr/>
        </p:nvSpPr>
        <p:spPr>
          <a:xfrm>
            <a:off x="1476493" y="4890632"/>
            <a:ext cx="322262" cy="288925"/>
          </a:xfrm>
          <a:prstGeom prst="ellipse">
            <a:avLst/>
          </a:prstGeom>
          <a:solidFill>
            <a:srgbClr val="1D5F2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prstClr val="white"/>
                </a:solidFill>
              </a:rPr>
              <a:t>1</a:t>
            </a:r>
            <a:endParaRPr lang="en-US" dirty="0">
              <a:solidFill>
                <a:prstClr val="white"/>
              </a:solidFill>
            </a:endParaRPr>
          </a:p>
        </p:txBody>
      </p:sp>
      <p:sp>
        <p:nvSpPr>
          <p:cNvPr id="15" name="Oval 14"/>
          <p:cNvSpPr/>
          <p:nvPr/>
        </p:nvSpPr>
        <p:spPr>
          <a:xfrm>
            <a:off x="2807543" y="4280698"/>
            <a:ext cx="322262" cy="288925"/>
          </a:xfrm>
          <a:prstGeom prst="ellipse">
            <a:avLst/>
          </a:prstGeom>
          <a:solidFill>
            <a:srgbClr val="1D5F2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prstClr val="white"/>
                </a:solidFill>
              </a:rPr>
              <a:t>2</a:t>
            </a:r>
            <a:endParaRPr lang="en-US" dirty="0">
              <a:solidFill>
                <a:prstClr val="white"/>
              </a:solidFill>
            </a:endParaRPr>
          </a:p>
        </p:txBody>
      </p:sp>
      <p:sp>
        <p:nvSpPr>
          <p:cNvPr id="16" name="Oval 15"/>
          <p:cNvSpPr/>
          <p:nvPr/>
        </p:nvSpPr>
        <p:spPr>
          <a:xfrm>
            <a:off x="4366099" y="3659129"/>
            <a:ext cx="322262" cy="288925"/>
          </a:xfrm>
          <a:prstGeom prst="ellipse">
            <a:avLst/>
          </a:prstGeom>
          <a:solidFill>
            <a:srgbClr val="1D5F2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prstClr val="white"/>
                </a:solidFill>
              </a:rPr>
              <a:t>3</a:t>
            </a:r>
            <a:endParaRPr lang="en-US" dirty="0">
              <a:solidFill>
                <a:prstClr val="white"/>
              </a:solidFill>
            </a:endParaRPr>
          </a:p>
        </p:txBody>
      </p:sp>
      <p:sp>
        <p:nvSpPr>
          <p:cNvPr id="17" name="Oval 16"/>
          <p:cNvSpPr/>
          <p:nvPr/>
        </p:nvSpPr>
        <p:spPr>
          <a:xfrm>
            <a:off x="5842507" y="3083721"/>
            <a:ext cx="322262" cy="288925"/>
          </a:xfrm>
          <a:prstGeom prst="ellipse">
            <a:avLst/>
          </a:prstGeom>
          <a:solidFill>
            <a:srgbClr val="1D5F2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prstClr val="white"/>
                </a:solidFill>
              </a:rPr>
              <a:t>4</a:t>
            </a:r>
            <a:endParaRPr lang="en-US" dirty="0">
              <a:solidFill>
                <a:prstClr val="white"/>
              </a:solidFill>
            </a:endParaRPr>
          </a:p>
        </p:txBody>
      </p:sp>
      <p:sp>
        <p:nvSpPr>
          <p:cNvPr id="18" name="Oval 17"/>
          <p:cNvSpPr/>
          <p:nvPr/>
        </p:nvSpPr>
        <p:spPr>
          <a:xfrm>
            <a:off x="7325557" y="2436752"/>
            <a:ext cx="322262" cy="288925"/>
          </a:xfrm>
          <a:prstGeom prst="ellipse">
            <a:avLst/>
          </a:prstGeom>
          <a:solidFill>
            <a:srgbClr val="1D5F2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prstClr val="white"/>
                </a:solidFill>
              </a:rPr>
              <a:t>5</a:t>
            </a:r>
            <a:endParaRPr lang="en-US" dirty="0">
              <a:solidFill>
                <a:prstClr val="white"/>
              </a:solidFill>
            </a:endParaRPr>
          </a:p>
        </p:txBody>
      </p:sp>
      <p:sp>
        <p:nvSpPr>
          <p:cNvPr id="20" name="Line 9"/>
          <p:cNvSpPr>
            <a:spLocks noChangeShapeType="1"/>
          </p:cNvSpPr>
          <p:nvPr/>
        </p:nvSpPr>
        <p:spPr bwMode="auto">
          <a:xfrm flipV="1">
            <a:off x="4610490" y="1275907"/>
            <a:ext cx="0" cy="2383222"/>
          </a:xfrm>
          <a:prstGeom prst="line">
            <a:avLst/>
          </a:prstGeom>
          <a:noFill/>
          <a:ln w="12700">
            <a:solidFill>
              <a:schemeClr val="bg1">
                <a:lumMod val="50000"/>
              </a:schemeClr>
            </a:solidFill>
            <a:prstDash val="dash"/>
            <a:round/>
            <a:headEnd/>
            <a:tailEnd/>
          </a:ln>
        </p:spPr>
        <p:txBody>
          <a:bodyPr/>
          <a:lstStyle/>
          <a:p>
            <a:pPr fontAlgn="auto">
              <a:spcBef>
                <a:spcPts val="0"/>
              </a:spcBef>
              <a:spcAft>
                <a:spcPts val="0"/>
              </a:spcAft>
              <a:defRPr/>
            </a:pPr>
            <a:endParaRPr lang="en-US" dirty="0">
              <a:solidFill>
                <a:prstClr val="black"/>
              </a:solidFill>
              <a:latin typeface="Calibri"/>
            </a:endParaRPr>
          </a:p>
        </p:txBody>
      </p:sp>
      <p:cxnSp>
        <p:nvCxnSpPr>
          <p:cNvPr id="21" name="Straight Connector 20"/>
          <p:cNvCxnSpPr/>
          <p:nvPr/>
        </p:nvCxnSpPr>
        <p:spPr>
          <a:xfrm>
            <a:off x="4593708" y="2092003"/>
            <a:ext cx="2585014" cy="0"/>
          </a:xfrm>
          <a:prstGeom prst="line">
            <a:avLst/>
          </a:prstGeom>
          <a:ln w="12700">
            <a:solidFill>
              <a:schemeClr val="accent3">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extLst>
              <p:ext uri="{D42A27DB-BD31-4B8C-83A1-F6EECF244321}">
                <p14:modId xmlns:p14="http://schemas.microsoft.com/office/powerpoint/2010/main" val="2496858989"/>
              </p:ext>
            </p:extLst>
          </p:nvPr>
        </p:nvGraphicFramePr>
        <p:xfrm>
          <a:off x="5268158" y="1690437"/>
          <a:ext cx="2057399" cy="222885"/>
        </p:xfrm>
        <a:graphic>
          <a:graphicData uri="http://schemas.openxmlformats.org/drawingml/2006/table">
            <a:tbl>
              <a:tblPr/>
              <a:tblGrid>
                <a:gridCol w="2057399">
                  <a:extLst>
                    <a:ext uri="{9D8B030D-6E8A-4147-A177-3AD203B41FA5}">
                      <a16:colId xmlns:a16="http://schemas.microsoft.com/office/drawing/2014/main" val="20000"/>
                    </a:ext>
                  </a:extLst>
                </a:gridCol>
              </a:tblGrid>
              <a:tr h="200025">
                <a:tc>
                  <a:txBody>
                    <a:bodyPr/>
                    <a:lstStyle/>
                    <a:p>
                      <a:pPr algn="l" fontAlgn="b"/>
                      <a:r>
                        <a:rPr lang="en-US" sz="1400" b="1" i="0" u="none" strike="noStrike" dirty="0" smtClean="0">
                          <a:solidFill>
                            <a:srgbClr val="000000"/>
                          </a:solidFill>
                          <a:latin typeface="Calibri"/>
                        </a:rPr>
                        <a:t>Development Stage</a:t>
                      </a:r>
                      <a:endParaRPr lang="en-US" sz="1400" b="1" i="0" u="none" strike="noStrike" dirty="0">
                        <a:solidFill>
                          <a:srgbClr val="000000"/>
                        </a:solidFill>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1309448422"/>
              </p:ext>
            </p:extLst>
          </p:nvPr>
        </p:nvGraphicFramePr>
        <p:xfrm>
          <a:off x="1831137" y="2663102"/>
          <a:ext cx="2057399" cy="222885"/>
        </p:xfrm>
        <a:graphic>
          <a:graphicData uri="http://schemas.openxmlformats.org/drawingml/2006/table">
            <a:tbl>
              <a:tblPr/>
              <a:tblGrid>
                <a:gridCol w="2057399">
                  <a:extLst>
                    <a:ext uri="{9D8B030D-6E8A-4147-A177-3AD203B41FA5}">
                      <a16:colId xmlns:a16="http://schemas.microsoft.com/office/drawing/2014/main" val="20000"/>
                    </a:ext>
                  </a:extLst>
                </a:gridCol>
              </a:tblGrid>
              <a:tr h="200025">
                <a:tc>
                  <a:txBody>
                    <a:bodyPr/>
                    <a:lstStyle/>
                    <a:p>
                      <a:pPr algn="ctr" fontAlgn="b"/>
                      <a:r>
                        <a:rPr lang="en-US" sz="1400" b="1" i="0" u="none" strike="noStrike" dirty="0" smtClean="0">
                          <a:solidFill>
                            <a:srgbClr val="000000"/>
                          </a:solidFill>
                          <a:latin typeface="Calibri"/>
                        </a:rPr>
                        <a:t>Preparation Stage</a:t>
                      </a:r>
                      <a:endParaRPr lang="en-US" sz="1400" b="1" i="0" u="none" strike="noStrike" dirty="0">
                        <a:solidFill>
                          <a:srgbClr val="000000"/>
                        </a:solidFill>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cxnSp>
        <p:nvCxnSpPr>
          <p:cNvPr id="24" name="Straight Connector 23"/>
          <p:cNvCxnSpPr/>
          <p:nvPr/>
        </p:nvCxnSpPr>
        <p:spPr>
          <a:xfrm>
            <a:off x="1397792" y="2948692"/>
            <a:ext cx="3195916" cy="0"/>
          </a:xfrm>
          <a:prstGeom prst="line">
            <a:avLst/>
          </a:prstGeom>
          <a:ln w="12700">
            <a:solidFill>
              <a:schemeClr val="accent3">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5" name="Table 24"/>
          <p:cNvGraphicFramePr>
            <a:graphicFrameLocks noGrp="1"/>
          </p:cNvGraphicFramePr>
          <p:nvPr>
            <p:extLst>
              <p:ext uri="{D42A27DB-BD31-4B8C-83A1-F6EECF244321}">
                <p14:modId xmlns:p14="http://schemas.microsoft.com/office/powerpoint/2010/main" val="3990428833"/>
              </p:ext>
            </p:extLst>
          </p:nvPr>
        </p:nvGraphicFramePr>
        <p:xfrm>
          <a:off x="1979922" y="5642929"/>
          <a:ext cx="758114" cy="200025"/>
        </p:xfrm>
        <a:graphic>
          <a:graphicData uri="http://schemas.openxmlformats.org/drawingml/2006/table">
            <a:tbl>
              <a:tblPr/>
              <a:tblGrid>
                <a:gridCol w="758114">
                  <a:extLst>
                    <a:ext uri="{9D8B030D-6E8A-4147-A177-3AD203B41FA5}">
                      <a16:colId xmlns:a16="http://schemas.microsoft.com/office/drawing/2014/main" val="20000"/>
                    </a:ext>
                  </a:extLst>
                </a:gridCol>
              </a:tblGrid>
              <a:tr h="200025">
                <a:tc>
                  <a:txBody>
                    <a:bodyPr/>
                    <a:lstStyle/>
                    <a:p>
                      <a:pPr algn="l" fontAlgn="b"/>
                      <a:r>
                        <a:rPr lang="en-US" sz="1200" b="1" i="0" u="none" strike="noStrike" baseline="0" dirty="0" smtClean="0">
                          <a:solidFill>
                            <a:srgbClr val="000000"/>
                          </a:solidFill>
                          <a:latin typeface="Calibri"/>
                        </a:rPr>
                        <a:t>3 Months</a:t>
                      </a:r>
                      <a:endParaRPr lang="en-US" sz="1200" b="1" i="0" u="none" strike="noStrike" dirty="0">
                        <a:solidFill>
                          <a:srgbClr val="000000"/>
                        </a:solidFill>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3960870914"/>
              </p:ext>
            </p:extLst>
          </p:nvPr>
        </p:nvGraphicFramePr>
        <p:xfrm>
          <a:off x="3553609" y="5071494"/>
          <a:ext cx="758114" cy="200025"/>
        </p:xfrm>
        <a:graphic>
          <a:graphicData uri="http://schemas.openxmlformats.org/drawingml/2006/table">
            <a:tbl>
              <a:tblPr/>
              <a:tblGrid>
                <a:gridCol w="758114">
                  <a:extLst>
                    <a:ext uri="{9D8B030D-6E8A-4147-A177-3AD203B41FA5}">
                      <a16:colId xmlns:a16="http://schemas.microsoft.com/office/drawing/2014/main" val="20000"/>
                    </a:ext>
                  </a:extLst>
                </a:gridCol>
              </a:tblGrid>
              <a:tr h="200025">
                <a:tc>
                  <a:txBody>
                    <a:bodyPr/>
                    <a:lstStyle/>
                    <a:p>
                      <a:pPr algn="l" fontAlgn="b"/>
                      <a:r>
                        <a:rPr lang="en-US" sz="1200" b="1" i="0" u="none" strike="noStrike" baseline="0" dirty="0" smtClean="0">
                          <a:solidFill>
                            <a:srgbClr val="000000"/>
                          </a:solidFill>
                          <a:latin typeface="Calibri"/>
                        </a:rPr>
                        <a:t>3 Months</a:t>
                      </a:r>
                      <a:endParaRPr lang="en-US" sz="1200" b="1" i="0" u="none" strike="noStrike" dirty="0">
                        <a:solidFill>
                          <a:srgbClr val="000000"/>
                        </a:solidFill>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3996615979"/>
              </p:ext>
            </p:extLst>
          </p:nvPr>
        </p:nvGraphicFramePr>
        <p:xfrm>
          <a:off x="5084393" y="4442407"/>
          <a:ext cx="758114" cy="200025"/>
        </p:xfrm>
        <a:graphic>
          <a:graphicData uri="http://schemas.openxmlformats.org/drawingml/2006/table">
            <a:tbl>
              <a:tblPr/>
              <a:tblGrid>
                <a:gridCol w="758114">
                  <a:extLst>
                    <a:ext uri="{9D8B030D-6E8A-4147-A177-3AD203B41FA5}">
                      <a16:colId xmlns:a16="http://schemas.microsoft.com/office/drawing/2014/main" val="20000"/>
                    </a:ext>
                  </a:extLst>
                </a:gridCol>
              </a:tblGrid>
              <a:tr h="200025">
                <a:tc>
                  <a:txBody>
                    <a:bodyPr/>
                    <a:lstStyle/>
                    <a:p>
                      <a:pPr algn="l" fontAlgn="b"/>
                      <a:r>
                        <a:rPr lang="en-US" sz="1200" b="1" i="0" u="none" strike="noStrike" dirty="0" smtClean="0">
                          <a:solidFill>
                            <a:srgbClr val="000000"/>
                          </a:solidFill>
                          <a:latin typeface="Calibri"/>
                        </a:rPr>
                        <a:t>6</a:t>
                      </a:r>
                      <a:r>
                        <a:rPr lang="en-US" sz="1200" b="1" i="0" u="none" strike="noStrike" baseline="0" dirty="0" smtClean="0">
                          <a:solidFill>
                            <a:srgbClr val="000000"/>
                          </a:solidFill>
                          <a:latin typeface="Calibri"/>
                        </a:rPr>
                        <a:t> Months</a:t>
                      </a:r>
                      <a:endParaRPr lang="en-US" sz="1200" b="1" i="0" u="none" strike="noStrike" dirty="0">
                        <a:solidFill>
                          <a:srgbClr val="000000"/>
                        </a:solidFill>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779157209"/>
              </p:ext>
            </p:extLst>
          </p:nvPr>
        </p:nvGraphicFramePr>
        <p:xfrm>
          <a:off x="6567443" y="3884615"/>
          <a:ext cx="758114" cy="200025"/>
        </p:xfrm>
        <a:graphic>
          <a:graphicData uri="http://schemas.openxmlformats.org/drawingml/2006/table">
            <a:tbl>
              <a:tblPr/>
              <a:tblGrid>
                <a:gridCol w="758114">
                  <a:extLst>
                    <a:ext uri="{9D8B030D-6E8A-4147-A177-3AD203B41FA5}">
                      <a16:colId xmlns:a16="http://schemas.microsoft.com/office/drawing/2014/main" val="20000"/>
                    </a:ext>
                  </a:extLst>
                </a:gridCol>
              </a:tblGrid>
              <a:tr h="200025">
                <a:tc>
                  <a:txBody>
                    <a:bodyPr/>
                    <a:lstStyle/>
                    <a:p>
                      <a:pPr algn="l" fontAlgn="b"/>
                      <a:r>
                        <a:rPr lang="en-US" sz="1200" b="1" i="0" u="none" strike="noStrike" dirty="0" smtClean="0">
                          <a:solidFill>
                            <a:srgbClr val="000000"/>
                          </a:solidFill>
                          <a:latin typeface="Calibri"/>
                        </a:rPr>
                        <a:t>6</a:t>
                      </a:r>
                      <a:r>
                        <a:rPr lang="en-US" sz="1200" b="1" i="0" u="none" strike="noStrike" baseline="0" dirty="0" smtClean="0">
                          <a:solidFill>
                            <a:srgbClr val="000000"/>
                          </a:solidFill>
                          <a:latin typeface="Calibri"/>
                        </a:rPr>
                        <a:t> Months</a:t>
                      </a:r>
                      <a:endParaRPr lang="en-US" sz="1200" b="1" i="0" u="none" strike="noStrike" dirty="0">
                        <a:solidFill>
                          <a:srgbClr val="000000"/>
                        </a:solidFill>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4284166714"/>
              </p:ext>
            </p:extLst>
          </p:nvPr>
        </p:nvGraphicFramePr>
        <p:xfrm>
          <a:off x="8082585" y="3261470"/>
          <a:ext cx="758114" cy="222351"/>
        </p:xfrm>
        <a:graphic>
          <a:graphicData uri="http://schemas.openxmlformats.org/drawingml/2006/table">
            <a:tbl>
              <a:tblPr/>
              <a:tblGrid>
                <a:gridCol w="758114">
                  <a:extLst>
                    <a:ext uri="{9D8B030D-6E8A-4147-A177-3AD203B41FA5}">
                      <a16:colId xmlns:a16="http://schemas.microsoft.com/office/drawing/2014/main" val="20000"/>
                    </a:ext>
                  </a:extLst>
                </a:gridCol>
              </a:tblGrid>
              <a:tr h="222351">
                <a:tc>
                  <a:txBody>
                    <a:bodyPr/>
                    <a:lstStyle/>
                    <a:p>
                      <a:pPr algn="l" fontAlgn="b"/>
                      <a:r>
                        <a:rPr lang="en-US" sz="1200" b="1" i="0" u="none" strike="noStrike" baseline="0" dirty="0" smtClean="0">
                          <a:solidFill>
                            <a:srgbClr val="000000"/>
                          </a:solidFill>
                          <a:latin typeface="Calibri"/>
                        </a:rPr>
                        <a:t>3 Months</a:t>
                      </a:r>
                      <a:endParaRPr lang="en-US" sz="1200" b="1" i="0" u="none" strike="noStrike" dirty="0">
                        <a:solidFill>
                          <a:srgbClr val="000000"/>
                        </a:solidFill>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0" name="Title 1"/>
          <p:cNvSpPr>
            <a:spLocks noGrp="1"/>
          </p:cNvSpPr>
          <p:nvPr>
            <p:ph type="title"/>
          </p:nvPr>
        </p:nvSpPr>
        <p:spPr>
          <a:xfrm>
            <a:off x="1003300" y="287338"/>
            <a:ext cx="8902700" cy="807536"/>
          </a:xfrm>
        </p:spPr>
        <p:txBody>
          <a:bodyPr>
            <a:normAutofit/>
          </a:bodyPr>
          <a:lstStyle/>
          <a:p>
            <a:r>
              <a:rPr lang="en-US" dirty="0" smtClean="0"/>
              <a:t>Advisory Services : </a:t>
            </a:r>
            <a:r>
              <a:rPr lang="en-US" sz="2000" dirty="0" smtClean="0"/>
              <a:t>Strategy for Microfinance Capacity Building </a:t>
            </a:r>
            <a:endParaRPr lang="en-US" sz="2000" dirty="0"/>
          </a:p>
        </p:txBody>
      </p:sp>
    </p:spTree>
    <p:extLst>
      <p:ext uri="{BB962C8B-B14F-4D97-AF65-F5344CB8AC3E}">
        <p14:creationId xmlns:p14="http://schemas.microsoft.com/office/powerpoint/2010/main" val="425661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13" name="Rectangle 5"/>
          <p:cNvSpPr>
            <a:spLocks noChangeArrowheads="1"/>
          </p:cNvSpPr>
          <p:nvPr/>
        </p:nvSpPr>
        <p:spPr bwMode="gray">
          <a:xfrm>
            <a:off x="1003300" y="1268537"/>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a:solidFill>
                  <a:srgbClr val="C0C0C0"/>
                </a:solidFill>
                <a:latin typeface="Calibri"/>
              </a:rPr>
              <a:t>1.	About ICD</a:t>
            </a:r>
          </a:p>
        </p:txBody>
      </p:sp>
      <p:sp>
        <p:nvSpPr>
          <p:cNvPr id="15" name="Rectangle 8"/>
          <p:cNvSpPr>
            <a:spLocks noChangeArrowheads="1"/>
          </p:cNvSpPr>
          <p:nvPr/>
        </p:nvSpPr>
        <p:spPr bwMode="gray">
          <a:xfrm>
            <a:off x="1003300" y="1888584"/>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2.</a:t>
            </a:r>
            <a:r>
              <a:rPr lang="en-US" sz="1600" kern="0" dirty="0">
                <a:solidFill>
                  <a:srgbClr val="C0C0C0"/>
                </a:solidFill>
                <a:latin typeface="Calibri"/>
              </a:rPr>
              <a:t>	Islamic Microfinance Industry: Overview </a:t>
            </a:r>
          </a:p>
        </p:txBody>
      </p:sp>
      <p:sp>
        <p:nvSpPr>
          <p:cNvPr id="16" name="Rectangle 15"/>
          <p:cNvSpPr>
            <a:spLocks noChangeArrowheads="1"/>
          </p:cNvSpPr>
          <p:nvPr/>
        </p:nvSpPr>
        <p:spPr bwMode="gray">
          <a:xfrm>
            <a:off x="1003300" y="2495170"/>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3.</a:t>
            </a:r>
            <a:r>
              <a:rPr lang="en-US" sz="1600" kern="0" dirty="0">
                <a:solidFill>
                  <a:srgbClr val="C0C0C0"/>
                </a:solidFill>
                <a:latin typeface="Calibri"/>
              </a:rPr>
              <a:t>	ICD Islamic Microfinance Program: Outline</a:t>
            </a:r>
          </a:p>
        </p:txBody>
      </p:sp>
      <p:sp>
        <p:nvSpPr>
          <p:cNvPr id="17" name="Rectangle 16"/>
          <p:cNvSpPr>
            <a:spLocks noChangeArrowheads="1"/>
          </p:cNvSpPr>
          <p:nvPr/>
        </p:nvSpPr>
        <p:spPr bwMode="gray">
          <a:xfrm>
            <a:off x="1003300" y="3101756"/>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4.</a:t>
            </a:r>
            <a:r>
              <a:rPr lang="en-US" sz="1600" kern="0" dirty="0">
                <a:solidFill>
                  <a:srgbClr val="C0C0C0"/>
                </a:solidFill>
                <a:latin typeface="Calibri"/>
              </a:rPr>
              <a:t>	 ICD Islamic Microfinance Program: Strategy</a:t>
            </a:r>
          </a:p>
        </p:txBody>
      </p:sp>
    </p:spTree>
    <p:extLst>
      <p:ext uri="{BB962C8B-B14F-4D97-AF65-F5344CB8AC3E}">
        <p14:creationId xmlns:p14="http://schemas.microsoft.com/office/powerpoint/2010/main" val="1553157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880100"/>
            <a:ext cx="99060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prstClr val="white"/>
              </a:solidFill>
            </a:endParaRPr>
          </a:p>
        </p:txBody>
      </p:sp>
      <p:sp>
        <p:nvSpPr>
          <p:cNvPr id="24" name="Round Single Corner Rectangle 23"/>
          <p:cNvSpPr/>
          <p:nvPr/>
        </p:nvSpPr>
        <p:spPr bwMode="auto">
          <a:xfrm flipH="1">
            <a:off x="5029199" y="1576388"/>
            <a:ext cx="4876801" cy="4462462"/>
          </a:xfrm>
          <a:prstGeom prst="round1Rect">
            <a:avLst/>
          </a:prstGeom>
          <a:solidFill>
            <a:schemeClr val="bg1">
              <a:lumMod val="95000"/>
            </a:schemeClr>
          </a:solidFill>
          <a:ln w="9525" cap="flat" cmpd="sng" algn="ctr">
            <a:noFill/>
            <a:prstDash val="solid"/>
            <a:round/>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mn-lt"/>
            </a:endParaRPr>
          </a:p>
        </p:txBody>
      </p:sp>
      <p:sp>
        <p:nvSpPr>
          <p:cNvPr id="77828" name="Title 3"/>
          <p:cNvSpPr txBox="1">
            <a:spLocks/>
          </p:cNvSpPr>
          <p:nvPr/>
        </p:nvSpPr>
        <p:spPr bwMode="auto">
          <a:xfrm>
            <a:off x="5181600" y="1977908"/>
            <a:ext cx="4724400" cy="746358"/>
          </a:xfrm>
          <a:prstGeom prst="rect">
            <a:avLst/>
          </a:prstGeom>
          <a:noFill/>
          <a:ln w="9525">
            <a:noFill/>
            <a:miter lim="800000"/>
            <a:headEnd/>
            <a:tailEnd/>
          </a:ln>
        </p:spPr>
        <p:txBody>
          <a:bodyPr wrap="square" anchor="ctr">
            <a:spAutoFit/>
          </a:bodyPr>
          <a:lstStyle/>
          <a:p>
            <a:pPr defTabSz="914400">
              <a:spcBef>
                <a:spcPts val="300"/>
              </a:spcBef>
            </a:pPr>
            <a:r>
              <a:rPr lang="fr-FR" sz="2000" b="1" dirty="0">
                <a:solidFill>
                  <a:srgbClr val="1B5F2E"/>
                </a:solidFill>
                <a:latin typeface="Calibri" pitchFamily="34" charset="0"/>
              </a:rPr>
              <a:t>Contact</a:t>
            </a:r>
            <a:r>
              <a:rPr lang="fr-FR" sz="2000" b="1" dirty="0" smtClean="0">
                <a:solidFill>
                  <a:srgbClr val="1B5F2E"/>
                </a:solidFill>
                <a:latin typeface="Calibri" pitchFamily="34" charset="0"/>
              </a:rPr>
              <a:t>: </a:t>
            </a:r>
            <a:r>
              <a:rPr lang="fr-FR" sz="2000" b="1" dirty="0" err="1" smtClean="0">
                <a:solidFill>
                  <a:srgbClr val="1B5F2E"/>
                </a:solidFill>
                <a:latin typeface="Calibri" pitchFamily="34" charset="0"/>
              </a:rPr>
              <a:t>Bassem</a:t>
            </a:r>
            <a:r>
              <a:rPr lang="fr-FR" sz="2000" b="1" dirty="0" smtClean="0">
                <a:solidFill>
                  <a:srgbClr val="1B5F2E"/>
                </a:solidFill>
                <a:latin typeface="Calibri" pitchFamily="34" charset="0"/>
              </a:rPr>
              <a:t> Khanfar</a:t>
            </a:r>
            <a:endParaRPr lang="fr-FR" sz="2000" b="1" dirty="0">
              <a:solidFill>
                <a:srgbClr val="1B5F2E"/>
              </a:solidFill>
              <a:latin typeface="Calibri" pitchFamily="34" charset="0"/>
            </a:endParaRPr>
          </a:p>
          <a:p>
            <a:pPr defTabSz="914400">
              <a:spcBef>
                <a:spcPts val="300"/>
              </a:spcBef>
            </a:pPr>
            <a:r>
              <a:rPr lang="fr-FR" sz="2000" b="1" dirty="0" smtClean="0">
                <a:solidFill>
                  <a:srgbClr val="1B5F2E"/>
                </a:solidFill>
                <a:latin typeface="Calibri" pitchFamily="34" charset="0"/>
                <a:hlinkClick r:id="rId2"/>
              </a:rPr>
              <a:t>bkhanfar@isdb.org</a:t>
            </a:r>
            <a:endParaRPr lang="fr-FR" sz="2000" b="1" dirty="0" smtClean="0">
              <a:solidFill>
                <a:srgbClr val="1B5F2E"/>
              </a:solidFill>
              <a:latin typeface="Calibri" pitchFamily="34" charset="0"/>
            </a:endParaRPr>
          </a:p>
        </p:txBody>
      </p:sp>
      <p:pic>
        <p:nvPicPr>
          <p:cNvPr id="77830" name="Picture 27"/>
          <p:cNvPicPr>
            <a:picLocks noChangeAspect="1" noChangeArrowheads="1"/>
          </p:cNvPicPr>
          <p:nvPr/>
        </p:nvPicPr>
        <p:blipFill>
          <a:blip r:embed="rId3">
            <a:clrChange>
              <a:clrFrom>
                <a:srgbClr val="FFFFFF"/>
              </a:clrFrom>
              <a:clrTo>
                <a:srgbClr val="FFFFFF">
                  <a:alpha val="0"/>
                </a:srgbClr>
              </a:clrTo>
            </a:clrChange>
            <a:lum bright="6000" contrast="24000"/>
          </a:blip>
          <a:srcRect/>
          <a:stretch>
            <a:fillRect/>
          </a:stretch>
        </p:blipFill>
        <p:spPr bwMode="auto">
          <a:xfrm>
            <a:off x="2990850" y="2214565"/>
            <a:ext cx="1779588" cy="1779587"/>
          </a:xfrm>
          <a:prstGeom prst="rect">
            <a:avLst/>
          </a:prstGeom>
          <a:noFill/>
          <a:ln w="28575">
            <a:noFill/>
            <a:miter lim="800000"/>
            <a:headEnd/>
            <a:tailEnd/>
          </a:ln>
        </p:spPr>
      </p:pic>
      <p:sp>
        <p:nvSpPr>
          <p:cNvPr id="7" name="TextBox 6"/>
          <p:cNvSpPr txBox="1"/>
          <p:nvPr/>
        </p:nvSpPr>
        <p:spPr>
          <a:xfrm>
            <a:off x="501650" y="5503865"/>
            <a:ext cx="8929688" cy="954087"/>
          </a:xfrm>
          <a:prstGeom prst="rect">
            <a:avLst/>
          </a:prstGeom>
          <a:solidFill>
            <a:srgbClr val="1B5F2E"/>
          </a:solidFill>
        </p:spPr>
        <p:txBody>
          <a:bodyPr>
            <a:spAutoFit/>
          </a:bodyPr>
          <a:lstStyle/>
          <a:p>
            <a:pPr algn="just" eaLnBrk="0" fontAlgn="auto" hangingPunct="0">
              <a:spcBef>
                <a:spcPts val="0"/>
              </a:spcBef>
              <a:spcAft>
                <a:spcPts val="0"/>
              </a:spcAft>
              <a:buClr>
                <a:srgbClr val="FF0000"/>
              </a:buClr>
              <a:buSzPct val="90000"/>
              <a:defRPr/>
            </a:pPr>
            <a:r>
              <a:rPr lang="en-US" sz="1200" u="sng" kern="0" dirty="0">
                <a:solidFill>
                  <a:schemeClr val="bg1"/>
                </a:solidFill>
                <a:latin typeface="+mn-lt"/>
                <a:cs typeface="+mn-cs"/>
              </a:rPr>
              <a:t>Disclaimer</a:t>
            </a:r>
          </a:p>
          <a:p>
            <a:pPr algn="just" fontAlgn="auto">
              <a:spcBef>
                <a:spcPts val="0"/>
              </a:spcBef>
              <a:spcAft>
                <a:spcPts val="0"/>
              </a:spcAft>
              <a:defRPr/>
            </a:pPr>
            <a:r>
              <a:rPr lang="en-US" sz="1100" dirty="0">
                <a:solidFill>
                  <a:schemeClr val="bg1"/>
                </a:solidFill>
                <a:latin typeface="+mn-lt"/>
                <a:cs typeface="+mn-cs"/>
              </a:rPr>
              <a:t>© </a:t>
            </a:r>
            <a:r>
              <a:rPr lang="en-US" sz="1100" dirty="0" smtClean="0">
                <a:solidFill>
                  <a:schemeClr val="bg1"/>
                </a:solidFill>
                <a:latin typeface="+mn-lt"/>
                <a:cs typeface="+mn-cs"/>
              </a:rPr>
              <a:t>2015-2016 </a:t>
            </a:r>
            <a:r>
              <a:rPr lang="en-US" sz="1100" dirty="0">
                <a:solidFill>
                  <a:schemeClr val="bg1"/>
                </a:solidFill>
                <a:latin typeface="+mn-lt"/>
                <a:cs typeface="+mn-cs"/>
              </a:rPr>
              <a:t>ICD., a Multilateral Islamic Organization, based in Jeddah, Kingdom of Saudi Arabia, member of Islamic Development Bank Group. All rights reserved. The IDBG names &amp; logos are registered trademarks. </a:t>
            </a:r>
            <a:r>
              <a:rPr lang="en-US" sz="1100" kern="0" dirty="0">
                <a:solidFill>
                  <a:schemeClr val="bg1"/>
                </a:solidFill>
                <a:latin typeface="+mn-lt"/>
                <a:cs typeface="+mn-cs"/>
              </a:rPr>
              <a:t>The information provided herein is confidential &amp; for the sole use of intended recipient with discretion.  Any other use, disclosures or reproduction of any information contained herein is strictly prohibited. This package &amp; any additional information provided must be returned to ICD upon the request of ICD.</a:t>
            </a:r>
            <a:endParaRPr lang="en-US" sz="1400" dirty="0">
              <a:latin typeface="+mn-lt"/>
              <a:cs typeface="+mn-cs"/>
            </a:endParaRPr>
          </a:p>
        </p:txBody>
      </p:sp>
      <p:sp>
        <p:nvSpPr>
          <p:cNvPr id="77832" name="Rectangle 8"/>
          <p:cNvSpPr>
            <a:spLocks noChangeArrowheads="1"/>
          </p:cNvSpPr>
          <p:nvPr/>
        </p:nvSpPr>
        <p:spPr bwMode="auto">
          <a:xfrm>
            <a:off x="5069286" y="4992689"/>
            <a:ext cx="3548856" cy="338554"/>
          </a:xfrm>
          <a:prstGeom prst="rect">
            <a:avLst/>
          </a:prstGeom>
          <a:noFill/>
          <a:ln w="9525">
            <a:noFill/>
            <a:miter lim="800000"/>
            <a:headEnd/>
            <a:tailEnd/>
          </a:ln>
        </p:spPr>
        <p:txBody>
          <a:bodyPr wrap="none">
            <a:spAutoFit/>
          </a:bodyPr>
          <a:lstStyle/>
          <a:p>
            <a:pPr algn="ctr" eaLnBrk="0" hangingPunct="0"/>
            <a:r>
              <a:rPr lang="en-US" sz="1600" b="1">
                <a:solidFill>
                  <a:srgbClr val="1B5F2E"/>
                </a:solidFill>
                <a:latin typeface="Calibri" pitchFamily="34" charset="0"/>
              </a:rPr>
              <a:t>Enabling Enterprise, Building Prosperity</a:t>
            </a:r>
          </a:p>
        </p:txBody>
      </p:sp>
      <p:pic>
        <p:nvPicPr>
          <p:cNvPr id="77833" name="Picture 2" descr="C:\Users\260869\AppData\Local\Temp\notes96D76D\ICD New Logo.JPG"/>
          <p:cNvPicPr>
            <a:picLocks noChangeAspect="1" noChangeArrowheads="1"/>
          </p:cNvPicPr>
          <p:nvPr/>
        </p:nvPicPr>
        <p:blipFill>
          <a:blip r:embed="rId4"/>
          <a:srcRect r="2202" b="1248"/>
          <a:stretch>
            <a:fillRect/>
          </a:stretch>
        </p:blipFill>
        <p:spPr bwMode="auto">
          <a:xfrm>
            <a:off x="501651" y="2209800"/>
            <a:ext cx="1751013" cy="1784350"/>
          </a:xfrm>
          <a:prstGeom prst="rect">
            <a:avLst/>
          </a:prstGeom>
          <a:noFill/>
          <a:ln w="9525">
            <a:noFill/>
            <a:miter lim="800000"/>
            <a:headEnd/>
            <a:tailEnd/>
          </a:ln>
        </p:spPr>
      </p:pic>
      <p:sp>
        <p:nvSpPr>
          <p:cNvPr id="16" name="Subtitle 4"/>
          <p:cNvSpPr txBox="1">
            <a:spLocks/>
          </p:cNvSpPr>
          <p:nvPr/>
        </p:nvSpPr>
        <p:spPr bwMode="auto">
          <a:xfrm>
            <a:off x="5181599" y="2841625"/>
            <a:ext cx="4491039" cy="1676400"/>
          </a:xfrm>
          <a:prstGeom prst="rect">
            <a:avLst/>
          </a:prstGeom>
          <a:noFill/>
          <a:ln w="9525">
            <a:noFill/>
            <a:miter lim="800000"/>
            <a:headEnd/>
            <a:tailEnd/>
          </a:ln>
        </p:spPr>
        <p:txBody>
          <a:bodyPr/>
          <a:lstStyle/>
          <a:p>
            <a:pPr>
              <a:buFont typeface="Arial" pitchFamily="34" charset="0"/>
              <a:buNone/>
            </a:pPr>
            <a:r>
              <a:rPr lang="en-US" sz="1600" dirty="0">
                <a:solidFill>
                  <a:srgbClr val="000000"/>
                </a:solidFill>
                <a:latin typeface="Calibri" pitchFamily="34" charset="0"/>
              </a:rPr>
              <a:t>T: +966 </a:t>
            </a:r>
            <a:r>
              <a:rPr lang="en-US" sz="1600" dirty="0" smtClean="0">
                <a:solidFill>
                  <a:srgbClr val="000000"/>
                </a:solidFill>
                <a:latin typeface="Calibri" pitchFamily="34" charset="0"/>
              </a:rPr>
              <a:t>12 646 8087</a:t>
            </a:r>
            <a:endParaRPr lang="en-US" sz="1600" dirty="0">
              <a:solidFill>
                <a:srgbClr val="000000"/>
              </a:solidFill>
              <a:latin typeface="Calibri" pitchFamily="34" charset="0"/>
            </a:endParaRPr>
          </a:p>
          <a:p>
            <a:pPr>
              <a:spcBef>
                <a:spcPct val="20000"/>
              </a:spcBef>
              <a:buFont typeface="Arial" pitchFamily="34" charset="0"/>
              <a:buNone/>
            </a:pPr>
            <a:r>
              <a:rPr lang="en-US" sz="1600" dirty="0" smtClean="0">
                <a:solidFill>
                  <a:srgbClr val="000000"/>
                </a:solidFill>
                <a:latin typeface="Calibri" pitchFamily="34" charset="0"/>
              </a:rPr>
              <a:t>PO </a:t>
            </a:r>
            <a:r>
              <a:rPr lang="en-US" sz="1600" dirty="0">
                <a:solidFill>
                  <a:srgbClr val="000000"/>
                </a:solidFill>
                <a:latin typeface="Calibri" pitchFamily="34" charset="0"/>
              </a:rPr>
              <a:t>Box 54069</a:t>
            </a:r>
          </a:p>
          <a:p>
            <a:pPr>
              <a:spcBef>
                <a:spcPct val="20000"/>
              </a:spcBef>
              <a:buFont typeface="Arial" pitchFamily="34" charset="0"/>
              <a:buNone/>
            </a:pPr>
            <a:r>
              <a:rPr lang="en-US" sz="1600" dirty="0">
                <a:solidFill>
                  <a:srgbClr val="000000"/>
                </a:solidFill>
                <a:latin typeface="Calibri" pitchFamily="34" charset="0"/>
              </a:rPr>
              <a:t>Jeddah 21514</a:t>
            </a:r>
          </a:p>
          <a:p>
            <a:pPr>
              <a:spcBef>
                <a:spcPct val="20000"/>
              </a:spcBef>
              <a:buFont typeface="Arial" pitchFamily="34" charset="0"/>
              <a:buNone/>
            </a:pPr>
            <a:r>
              <a:rPr lang="en-US" sz="1600" dirty="0">
                <a:solidFill>
                  <a:srgbClr val="000000"/>
                </a:solidFill>
                <a:latin typeface="Calibri" pitchFamily="34" charset="0"/>
              </a:rPr>
              <a:t>Kingdom of Saudi </a:t>
            </a:r>
            <a:r>
              <a:rPr lang="en-US" sz="1600" dirty="0" smtClean="0">
                <a:solidFill>
                  <a:srgbClr val="000000"/>
                </a:solidFill>
                <a:latin typeface="Calibri" pitchFamily="34" charset="0"/>
              </a:rPr>
              <a:t>Arabia</a:t>
            </a:r>
            <a:endParaRPr lang="en-US" sz="1600" dirty="0">
              <a:solidFill>
                <a:srgbClr val="000000"/>
              </a:solidFill>
              <a:latin typeface="Calibri" pitchFamily="34" charset="0"/>
            </a:endParaRPr>
          </a:p>
          <a:p>
            <a:pPr>
              <a:spcBef>
                <a:spcPct val="20000"/>
              </a:spcBef>
              <a:buFont typeface="Arial" pitchFamily="34" charset="0"/>
              <a:buNone/>
            </a:pPr>
            <a:r>
              <a:rPr lang="en-US" sz="1600" dirty="0">
                <a:solidFill>
                  <a:srgbClr val="000000"/>
                </a:solidFill>
                <a:latin typeface="Calibri" pitchFamily="34" charset="0"/>
                <a:hlinkClick r:id="rId5"/>
              </a:rPr>
              <a:t>www.icd-idb.org</a:t>
            </a:r>
            <a:r>
              <a:rPr lang="en-US" sz="1600" dirty="0">
                <a:solidFill>
                  <a:srgbClr val="000000"/>
                </a:solidFill>
                <a:latin typeface="Calibri" pitchFamily="34" charset="0"/>
              </a:rPr>
              <a:t> </a:t>
            </a:r>
          </a:p>
        </p:txBody>
      </p:sp>
    </p:spTree>
    <p:extLst>
      <p:ext uri="{BB962C8B-B14F-4D97-AF65-F5344CB8AC3E}">
        <p14:creationId xmlns:p14="http://schemas.microsoft.com/office/powerpoint/2010/main" val="2014847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4" name="Rectangle 5"/>
          <p:cNvSpPr>
            <a:spLocks noChangeArrowheads="1"/>
          </p:cNvSpPr>
          <p:nvPr/>
        </p:nvSpPr>
        <p:spPr bwMode="gray">
          <a:xfrm>
            <a:off x="1003300" y="1268537"/>
            <a:ext cx="8208962" cy="429768"/>
          </a:xfrm>
          <a:prstGeom prst="rect">
            <a:avLst/>
          </a:prstGeom>
          <a:solidFill>
            <a:srgbClr val="1B5F2E"/>
          </a:solidFill>
          <a:ln w="25400" cap="flat" cmpd="sng" algn="ctr">
            <a:noFill/>
            <a:prstDash val="solid"/>
            <a:headEnd/>
            <a:tailEnd/>
          </a:ln>
          <a:effectLst/>
        </p:spPr>
        <p:txBody>
          <a:bodyPr anchor="ctr"/>
          <a:lstStyle/>
          <a:p>
            <a:pPr marL="187325" defTabSz="914400"/>
            <a:r>
              <a:rPr lang="en-US" sz="1600" b="1" kern="0" dirty="0">
                <a:solidFill>
                  <a:prstClr val="white">
                    <a:lumMod val="95000"/>
                  </a:prstClr>
                </a:solidFill>
                <a:latin typeface="Calibri"/>
              </a:rPr>
              <a:t>1.	About ICD</a:t>
            </a:r>
          </a:p>
        </p:txBody>
      </p:sp>
      <p:sp>
        <p:nvSpPr>
          <p:cNvPr id="6" name="Rectangle 8"/>
          <p:cNvSpPr>
            <a:spLocks noChangeArrowheads="1"/>
          </p:cNvSpPr>
          <p:nvPr/>
        </p:nvSpPr>
        <p:spPr bwMode="gray">
          <a:xfrm>
            <a:off x="1003300" y="1888583"/>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2.</a:t>
            </a:r>
            <a:r>
              <a:rPr lang="en-US" sz="1600" kern="0" dirty="0">
                <a:solidFill>
                  <a:srgbClr val="C0C0C0"/>
                </a:solidFill>
                <a:latin typeface="Calibri"/>
              </a:rPr>
              <a:t>	Islamic Microfinance Industry: Overview </a:t>
            </a:r>
          </a:p>
        </p:txBody>
      </p:sp>
      <p:sp>
        <p:nvSpPr>
          <p:cNvPr id="10" name="Rectangle 9"/>
          <p:cNvSpPr>
            <a:spLocks noChangeArrowheads="1"/>
          </p:cNvSpPr>
          <p:nvPr/>
        </p:nvSpPr>
        <p:spPr bwMode="gray">
          <a:xfrm>
            <a:off x="1003300" y="2495169"/>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3.</a:t>
            </a:r>
            <a:r>
              <a:rPr lang="en-US" sz="1600" kern="0" dirty="0">
                <a:solidFill>
                  <a:srgbClr val="C0C0C0"/>
                </a:solidFill>
                <a:latin typeface="Calibri"/>
              </a:rPr>
              <a:t>	ICD Islamic Microfinance Program: Outline</a:t>
            </a:r>
          </a:p>
        </p:txBody>
      </p:sp>
      <p:sp>
        <p:nvSpPr>
          <p:cNvPr id="11" name="Rectangle 10"/>
          <p:cNvSpPr>
            <a:spLocks noChangeArrowheads="1"/>
          </p:cNvSpPr>
          <p:nvPr/>
        </p:nvSpPr>
        <p:spPr bwMode="gray">
          <a:xfrm>
            <a:off x="1003300" y="3101755"/>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4.</a:t>
            </a:r>
            <a:r>
              <a:rPr lang="en-US" sz="1600" kern="0" dirty="0">
                <a:solidFill>
                  <a:srgbClr val="C0C0C0"/>
                </a:solidFill>
                <a:latin typeface="Calibri"/>
              </a:rPr>
              <a:t>	 ICD Islamic Microfinance Program: Strategy</a:t>
            </a:r>
          </a:p>
        </p:txBody>
      </p:sp>
      <p:sp>
        <p:nvSpPr>
          <p:cNvPr id="12" name="Rectangle 11"/>
          <p:cNvSpPr>
            <a:spLocks noChangeArrowheads="1"/>
          </p:cNvSpPr>
          <p:nvPr/>
        </p:nvSpPr>
        <p:spPr bwMode="gray">
          <a:xfrm>
            <a:off x="1003300" y="3708339"/>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5.</a:t>
            </a:r>
            <a:r>
              <a:rPr lang="en-US" sz="1600" kern="0" dirty="0">
                <a:solidFill>
                  <a:srgbClr val="C0C0C0"/>
                </a:solidFill>
                <a:latin typeface="Calibri"/>
              </a:rPr>
              <a:t>	Management Team</a:t>
            </a:r>
          </a:p>
        </p:txBody>
      </p:sp>
    </p:spTree>
    <p:extLst>
      <p:ext uri="{BB962C8B-B14F-4D97-AF65-F5344CB8AC3E}">
        <p14:creationId xmlns:p14="http://schemas.microsoft.com/office/powerpoint/2010/main" val="891261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4"/>
          <p:cNvSpPr>
            <a:spLocks noChangeArrowheads="1"/>
          </p:cNvSpPr>
          <p:nvPr/>
        </p:nvSpPr>
        <p:spPr bwMode="auto">
          <a:xfrm>
            <a:off x="2356972" y="5155449"/>
            <a:ext cx="1665629" cy="461665"/>
          </a:xfrm>
          <a:prstGeom prst="rect">
            <a:avLst/>
          </a:prstGeom>
          <a:noFill/>
          <a:ln w="28575" algn="ctr">
            <a:noFill/>
            <a:miter lim="800000"/>
            <a:headEnd/>
            <a:tailEnd/>
          </a:ln>
        </p:spPr>
        <p:txBody>
          <a:bodyPr wrap="square" anchor="ctr">
            <a:spAutoFit/>
          </a:bodyPr>
          <a:lstStyle/>
          <a:p>
            <a:pPr algn="ctr" eaLnBrk="0" hangingPunct="0">
              <a:buClr>
                <a:prstClr val="black"/>
              </a:buClr>
            </a:pPr>
            <a:r>
              <a:rPr lang="en-US" sz="1200" dirty="0">
                <a:solidFill>
                  <a:prstClr val="black"/>
                </a:solidFill>
                <a:latin typeface="Calibri"/>
              </a:rPr>
              <a:t>Islamic Research and Training </a:t>
            </a:r>
            <a:r>
              <a:rPr lang="en-US" sz="1200" dirty="0" smtClean="0">
                <a:solidFill>
                  <a:prstClr val="black"/>
                </a:solidFill>
                <a:latin typeface="Calibri"/>
              </a:rPr>
              <a:t>Institute</a:t>
            </a:r>
            <a:endParaRPr lang="en-US" sz="1200" dirty="0">
              <a:solidFill>
                <a:prstClr val="black"/>
              </a:solidFill>
              <a:latin typeface="Calibri"/>
            </a:endParaRPr>
          </a:p>
        </p:txBody>
      </p:sp>
      <p:sp>
        <p:nvSpPr>
          <p:cNvPr id="37" name="Oval 36"/>
          <p:cNvSpPr/>
          <p:nvPr/>
        </p:nvSpPr>
        <p:spPr>
          <a:xfrm>
            <a:off x="983839" y="3704834"/>
            <a:ext cx="1371600" cy="1371600"/>
          </a:xfrm>
          <a:prstGeom prst="ellipse">
            <a:avLst/>
          </a:prstGeom>
          <a:solidFill>
            <a:schemeClr val="bg1"/>
          </a:solidFill>
          <a:ln w="9525">
            <a:solidFill>
              <a:srgbClr val="A5A5A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8" name="Oval 37"/>
          <p:cNvSpPr/>
          <p:nvPr/>
        </p:nvSpPr>
        <p:spPr>
          <a:xfrm>
            <a:off x="2431443" y="3667123"/>
            <a:ext cx="1371600" cy="1371600"/>
          </a:xfrm>
          <a:prstGeom prst="ellipse">
            <a:avLst/>
          </a:prstGeom>
          <a:solidFill>
            <a:schemeClr val="bg1"/>
          </a:solidFill>
          <a:ln w="9525">
            <a:solidFill>
              <a:srgbClr val="A5A5A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3615316" y="2657572"/>
            <a:ext cx="1371600" cy="1371600"/>
          </a:xfrm>
          <a:prstGeom prst="ellipse">
            <a:avLst/>
          </a:prstGeom>
          <a:solidFill>
            <a:schemeClr val="bg1"/>
          </a:solidFill>
          <a:ln w="9525">
            <a:solidFill>
              <a:srgbClr val="A5A5A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5" name="Oval 34"/>
          <p:cNvSpPr/>
          <p:nvPr/>
        </p:nvSpPr>
        <p:spPr>
          <a:xfrm>
            <a:off x="3732315" y="1217480"/>
            <a:ext cx="1371600" cy="1371600"/>
          </a:xfrm>
          <a:prstGeom prst="ellipse">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28676" name="Picture 27"/>
          <p:cNvPicPr>
            <a:picLocks noChangeAspect="1" noChangeArrowheads="1"/>
          </p:cNvPicPr>
          <p:nvPr/>
        </p:nvPicPr>
        <p:blipFill>
          <a:blip r:embed="rId3" cstate="email">
            <a:clrChange>
              <a:clrFrom>
                <a:srgbClr val="FFFFFF"/>
              </a:clrFrom>
              <a:clrTo>
                <a:srgbClr val="FFFFFF">
                  <a:alpha val="0"/>
                </a:srgbClr>
              </a:clrTo>
            </a:clrChange>
            <a:lum bright="6000" contrast="24000"/>
            <a:extLst>
              <a:ext uri="{28A0092B-C50C-407E-A947-70E740481C1C}">
                <a14:useLocalDpi xmlns:a14="http://schemas.microsoft.com/office/drawing/2010/main"/>
              </a:ext>
            </a:extLst>
          </a:blip>
          <a:srcRect/>
          <a:stretch>
            <a:fillRect/>
          </a:stretch>
        </p:blipFill>
        <p:spPr bwMode="auto">
          <a:xfrm>
            <a:off x="1590522" y="1415967"/>
            <a:ext cx="2103210" cy="2103210"/>
          </a:xfrm>
          <a:prstGeom prst="rect">
            <a:avLst/>
          </a:prstGeom>
          <a:noFill/>
          <a:ln w="28575">
            <a:noFill/>
            <a:miter lim="800000"/>
            <a:headEnd/>
            <a:tailEnd/>
          </a:ln>
        </p:spPr>
      </p:pic>
      <p:grpSp>
        <p:nvGrpSpPr>
          <p:cNvPr id="2" name="Group 8"/>
          <p:cNvGrpSpPr/>
          <p:nvPr/>
        </p:nvGrpSpPr>
        <p:grpSpPr>
          <a:xfrm>
            <a:off x="1167991" y="4147520"/>
            <a:ext cx="1127580" cy="660400"/>
            <a:chOff x="2987220" y="5167086"/>
            <a:chExt cx="1127580" cy="660400"/>
          </a:xfrm>
        </p:grpSpPr>
        <p:pic>
          <p:nvPicPr>
            <p:cNvPr id="28698" name="Picture 33" descr="logo-new"/>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3581400" y="5181600"/>
              <a:ext cx="533400" cy="449263"/>
            </a:xfrm>
            <a:prstGeom prst="rect">
              <a:avLst/>
            </a:prstGeom>
            <a:solidFill>
              <a:schemeClr val="bg1"/>
            </a:solidFill>
            <a:ln w="9525">
              <a:noFill/>
              <a:miter lim="800000"/>
              <a:headEnd/>
              <a:tailEnd/>
            </a:ln>
          </p:spPr>
        </p:pic>
        <p:pic>
          <p:nvPicPr>
            <p:cNvPr id="28699" name="Picture 32" descr="logo-new"/>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2987220" y="5167086"/>
              <a:ext cx="590550" cy="660400"/>
            </a:xfrm>
            <a:prstGeom prst="rect">
              <a:avLst/>
            </a:prstGeom>
            <a:solidFill>
              <a:schemeClr val="bg1"/>
            </a:solidFill>
            <a:ln w="9525">
              <a:noFill/>
              <a:miter lim="800000"/>
              <a:headEnd/>
              <a:tailEnd/>
            </a:ln>
          </p:spPr>
        </p:pic>
      </p:grpSp>
      <p:sp>
        <p:nvSpPr>
          <p:cNvPr id="28692" name="Rectangle 24"/>
          <p:cNvSpPr>
            <a:spLocks noChangeArrowheads="1"/>
          </p:cNvSpPr>
          <p:nvPr/>
        </p:nvSpPr>
        <p:spPr bwMode="auto">
          <a:xfrm>
            <a:off x="3783335" y="4045883"/>
            <a:ext cx="1444703" cy="830997"/>
          </a:xfrm>
          <a:prstGeom prst="rect">
            <a:avLst/>
          </a:prstGeom>
          <a:noFill/>
          <a:ln w="28575" algn="ctr">
            <a:noFill/>
            <a:miter lim="800000"/>
            <a:headEnd/>
            <a:tailEnd/>
          </a:ln>
        </p:spPr>
        <p:txBody>
          <a:bodyPr wrap="square" anchor="ctr">
            <a:spAutoFit/>
          </a:bodyPr>
          <a:lstStyle/>
          <a:p>
            <a:pPr algn="ctr" eaLnBrk="0" hangingPunct="0">
              <a:buClr>
                <a:prstClr val="black"/>
              </a:buClr>
            </a:pPr>
            <a:r>
              <a:rPr lang="en-US" sz="1200" dirty="0">
                <a:solidFill>
                  <a:prstClr val="black"/>
                </a:solidFill>
                <a:latin typeface="Calibri"/>
              </a:rPr>
              <a:t>Islamic Corporation for Insurance of Investments and Export </a:t>
            </a:r>
            <a:r>
              <a:rPr lang="en-US" sz="1200" dirty="0" smtClean="0">
                <a:solidFill>
                  <a:prstClr val="black"/>
                </a:solidFill>
                <a:latin typeface="Calibri"/>
              </a:rPr>
              <a:t>Credits</a:t>
            </a:r>
            <a:endParaRPr lang="en-US" sz="1200" dirty="0">
              <a:solidFill>
                <a:prstClr val="black"/>
              </a:solidFill>
              <a:latin typeface="Calibri"/>
            </a:endParaRPr>
          </a:p>
        </p:txBody>
      </p:sp>
      <p:pic>
        <p:nvPicPr>
          <p:cNvPr id="28685" name="Picture 30" descr="http://t3.gstatic.com/images?q=tbn:ANd9GcTPGKqje1h2W80mmU65RpGRZWt4oyMFlCaxyBplDaHchfi23kDgJ4dtdXE"/>
          <p:cNvPicPr>
            <a:picLocks noChangeAspect="1" noChangeArrowheads="1"/>
          </p:cNvPicPr>
          <p:nvPr/>
        </p:nvPicPr>
        <p:blipFill>
          <a:blip r:embed="rId6" cstate="email">
            <a:grayscl/>
            <a:extLst>
              <a:ext uri="{28A0092B-C50C-407E-A947-70E740481C1C}">
                <a14:useLocalDpi xmlns:a14="http://schemas.microsoft.com/office/drawing/2010/main"/>
              </a:ext>
            </a:extLst>
          </a:blip>
          <a:srcRect/>
          <a:stretch>
            <a:fillRect/>
          </a:stretch>
        </p:blipFill>
        <p:spPr bwMode="auto">
          <a:xfrm>
            <a:off x="3818907" y="2892809"/>
            <a:ext cx="964418" cy="875000"/>
          </a:xfrm>
          <a:prstGeom prst="rect">
            <a:avLst/>
          </a:prstGeom>
          <a:noFill/>
          <a:ln w="9525">
            <a:noFill/>
            <a:miter lim="800000"/>
            <a:headEnd/>
            <a:tailEnd/>
          </a:ln>
        </p:spPr>
      </p:pic>
      <p:pic>
        <p:nvPicPr>
          <p:cNvPr id="28686" name="Picture 34" descr="http://t3.gstatic.com/images?q=tbn:ANd9GcSfyTS3RrKPqiwbW0zEnNET_z2jjNF8SLi_iNKPqe3GBOTTyzClig"/>
          <p:cNvPicPr>
            <a:picLocks noChangeAspect="1" noChangeArrowheads="1"/>
          </p:cNvPicPr>
          <p:nvPr/>
        </p:nvPicPr>
        <p:blipFill>
          <a:blip r:embed="rId7" cstate="email">
            <a:grayscl/>
            <a:extLst>
              <a:ext uri="{28A0092B-C50C-407E-A947-70E740481C1C}">
                <a14:useLocalDpi xmlns:a14="http://schemas.microsoft.com/office/drawing/2010/main"/>
              </a:ext>
            </a:extLst>
          </a:blip>
          <a:srcRect/>
          <a:stretch>
            <a:fillRect/>
          </a:stretch>
        </p:blipFill>
        <p:spPr bwMode="auto">
          <a:xfrm>
            <a:off x="2739872" y="3946537"/>
            <a:ext cx="776289" cy="836613"/>
          </a:xfrm>
          <a:prstGeom prst="rect">
            <a:avLst/>
          </a:prstGeom>
          <a:noFill/>
          <a:ln w="9525">
            <a:noFill/>
            <a:miter lim="800000"/>
            <a:headEnd/>
            <a:tailEnd/>
          </a:ln>
        </p:spPr>
      </p:pic>
      <p:pic>
        <p:nvPicPr>
          <p:cNvPr id="33" name="Picture 2" descr="C:\Documents and Settings\320078\My Documents\Talal WORK\ICD\ICD Logos\NEw logos\ICD New Logo small.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22601" y="1447409"/>
            <a:ext cx="802481" cy="923948"/>
          </a:xfrm>
          <a:prstGeom prst="rect">
            <a:avLst/>
          </a:prstGeom>
          <a:noFill/>
          <a:ln w="9525">
            <a:noFill/>
            <a:miter lim="800000"/>
            <a:headEnd/>
            <a:tailEnd/>
          </a:ln>
        </p:spPr>
      </p:pic>
      <p:sp>
        <p:nvSpPr>
          <p:cNvPr id="42" name="Rectangle 24"/>
          <p:cNvSpPr>
            <a:spLocks noChangeArrowheads="1"/>
          </p:cNvSpPr>
          <p:nvPr/>
        </p:nvSpPr>
        <p:spPr bwMode="auto">
          <a:xfrm>
            <a:off x="898225" y="5266443"/>
            <a:ext cx="1458747" cy="646331"/>
          </a:xfrm>
          <a:prstGeom prst="rect">
            <a:avLst/>
          </a:prstGeom>
          <a:noFill/>
          <a:ln w="28575" algn="ctr">
            <a:noFill/>
            <a:miter lim="800000"/>
            <a:headEnd/>
            <a:tailEnd/>
          </a:ln>
        </p:spPr>
        <p:txBody>
          <a:bodyPr wrap="square" anchor="ctr">
            <a:spAutoFit/>
          </a:bodyPr>
          <a:lstStyle/>
          <a:p>
            <a:pPr algn="ctr" eaLnBrk="0" hangingPunct="0">
              <a:buClr>
                <a:prstClr val="black"/>
              </a:buClr>
            </a:pPr>
            <a:r>
              <a:rPr lang="en-US" sz="1200" dirty="0">
                <a:solidFill>
                  <a:prstClr val="black"/>
                </a:solidFill>
                <a:latin typeface="Calibri"/>
              </a:rPr>
              <a:t>International Islamic Trade Finance </a:t>
            </a:r>
            <a:r>
              <a:rPr lang="en-US" sz="1200" dirty="0" smtClean="0">
                <a:solidFill>
                  <a:prstClr val="black"/>
                </a:solidFill>
                <a:latin typeface="Calibri"/>
              </a:rPr>
              <a:t>Corporation</a:t>
            </a:r>
            <a:endParaRPr lang="en-US" sz="1200" dirty="0">
              <a:solidFill>
                <a:prstClr val="black"/>
              </a:solidFill>
              <a:latin typeface="Calibri"/>
            </a:endParaRPr>
          </a:p>
        </p:txBody>
      </p:sp>
      <p:cxnSp>
        <p:nvCxnSpPr>
          <p:cNvPr id="36" name="Straight Connector 35"/>
          <p:cNvCxnSpPr/>
          <p:nvPr/>
        </p:nvCxnSpPr>
        <p:spPr>
          <a:xfrm>
            <a:off x="5397500" y="2152698"/>
            <a:ext cx="0" cy="3931920"/>
          </a:xfrm>
          <a:prstGeom prst="line">
            <a:avLst/>
          </a:prstGeom>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6825657" y="2057399"/>
            <a:ext cx="2765394" cy="1530703"/>
          </a:xfrm>
          <a:prstGeom prst="rect">
            <a:avLst/>
          </a:prstGeom>
          <a:solidFill>
            <a:srgbClr val="F8F8F8"/>
          </a:solidFill>
          <a:ln>
            <a:noFill/>
          </a:ln>
        </p:spPr>
        <p:style>
          <a:lnRef idx="0">
            <a:scrgbClr r="0" g="0" b="0"/>
          </a:lnRef>
          <a:fillRef idx="1001">
            <a:schemeClr val="lt2"/>
          </a:fillRef>
          <a:effectRef idx="0">
            <a:scrgbClr r="0" g="0" b="0"/>
          </a:effectRef>
          <a:fontRef idx="major"/>
        </p:style>
        <p:txBody>
          <a:bodyPr wrap="square" anchor="ctr">
            <a:noAutofit/>
          </a:bodyPr>
          <a:lstStyle/>
          <a:p>
            <a:endParaRPr lang="en-US" sz="1200" dirty="0" smtClean="0">
              <a:solidFill>
                <a:prstClr val="black"/>
              </a:solidFill>
            </a:endParaRPr>
          </a:p>
          <a:p>
            <a:endParaRPr lang="en-US" sz="1200" dirty="0" smtClean="0">
              <a:solidFill>
                <a:prstClr val="black"/>
              </a:solidFill>
            </a:endParaRPr>
          </a:p>
          <a:p>
            <a:r>
              <a:rPr lang="en-US" sz="1200" dirty="0" smtClean="0">
                <a:solidFill>
                  <a:prstClr val="black"/>
                </a:solidFill>
              </a:rPr>
              <a:t>ICD </a:t>
            </a:r>
            <a:r>
              <a:rPr lang="en-US" sz="1200" dirty="0">
                <a:solidFill>
                  <a:prstClr val="black"/>
                </a:solidFill>
              </a:rPr>
              <a:t>is rated as AA by Fitch and also, Moody has given a stable outlook to ICD and has rated it as Aa3/P-1.</a:t>
            </a:r>
          </a:p>
          <a:p>
            <a:r>
              <a:rPr lang="en-US" sz="1200" dirty="0" smtClean="0">
                <a:solidFill>
                  <a:prstClr val="black"/>
                </a:solidFill>
              </a:rPr>
              <a:t> </a:t>
            </a:r>
            <a:r>
              <a:rPr lang="en-US" sz="1200" dirty="0" err="1" smtClean="0">
                <a:solidFill>
                  <a:prstClr val="black"/>
                </a:solidFill>
              </a:rPr>
              <a:t>IsDB</a:t>
            </a:r>
            <a:r>
              <a:rPr lang="en-US" sz="1200" dirty="0" smtClean="0">
                <a:solidFill>
                  <a:prstClr val="black"/>
                </a:solidFill>
              </a:rPr>
              <a:t> </a:t>
            </a:r>
            <a:r>
              <a:rPr lang="en-US" sz="1200" dirty="0">
                <a:solidFill>
                  <a:prstClr val="black"/>
                </a:solidFill>
              </a:rPr>
              <a:t>is a AAA multilateral development financial institution based in Jeddah, Kingdom of Saudi </a:t>
            </a:r>
            <a:r>
              <a:rPr lang="en-US" sz="1200" dirty="0" smtClean="0">
                <a:solidFill>
                  <a:prstClr val="black"/>
                </a:solidFill>
              </a:rPr>
              <a:t>Arabia. </a:t>
            </a:r>
          </a:p>
          <a:p>
            <a:endParaRPr lang="en-US" sz="1200" dirty="0" smtClean="0">
              <a:solidFill>
                <a:prstClr val="black"/>
              </a:solidFill>
            </a:endParaRPr>
          </a:p>
          <a:p>
            <a:endParaRPr lang="en-US" sz="1200" dirty="0">
              <a:solidFill>
                <a:prstClr val="black"/>
              </a:solidFill>
            </a:endParaRPr>
          </a:p>
        </p:txBody>
      </p:sp>
      <p:sp>
        <p:nvSpPr>
          <p:cNvPr id="53" name="Rectangle 52"/>
          <p:cNvSpPr/>
          <p:nvPr/>
        </p:nvSpPr>
        <p:spPr>
          <a:xfrm>
            <a:off x="5675230" y="2215628"/>
            <a:ext cx="1078332" cy="1265044"/>
          </a:xfrm>
          <a:prstGeom prst="rect">
            <a:avLst/>
          </a:prstGeom>
          <a:solidFill>
            <a:srgbClr val="FCB03C"/>
          </a:solidFill>
        </p:spPr>
        <p:txBody>
          <a:bodyPr wrap="square" lIns="18288" rIns="18288" anchor="ctr">
            <a:noAutofit/>
          </a:bodyPr>
          <a:lstStyle/>
          <a:p>
            <a:pPr algn="ctr"/>
            <a:r>
              <a:rPr lang="en-US" sz="1200" b="1" dirty="0">
                <a:solidFill>
                  <a:prstClr val="black"/>
                </a:solidFill>
                <a:latin typeface="Calibri"/>
              </a:rPr>
              <a:t>ICD </a:t>
            </a:r>
          </a:p>
        </p:txBody>
      </p:sp>
      <p:sp>
        <p:nvSpPr>
          <p:cNvPr id="47" name="Rectangle 46"/>
          <p:cNvSpPr/>
          <p:nvPr/>
        </p:nvSpPr>
        <p:spPr>
          <a:xfrm>
            <a:off x="6825657" y="3720357"/>
            <a:ext cx="2765394" cy="1280160"/>
          </a:xfrm>
          <a:prstGeom prst="rect">
            <a:avLst/>
          </a:prstGeom>
          <a:solidFill>
            <a:srgbClr val="F8F8F8"/>
          </a:solidFill>
          <a:ln>
            <a:noFill/>
          </a:ln>
        </p:spPr>
        <p:style>
          <a:lnRef idx="0">
            <a:scrgbClr r="0" g="0" b="0"/>
          </a:lnRef>
          <a:fillRef idx="1001">
            <a:schemeClr val="lt2"/>
          </a:fillRef>
          <a:effectRef idx="0">
            <a:scrgbClr r="0" g="0" b="0"/>
          </a:effectRef>
          <a:fontRef idx="major"/>
        </p:style>
        <p:txBody>
          <a:bodyPr wrap="square" anchor="ctr">
            <a:noAutofit/>
          </a:bodyPr>
          <a:lstStyle/>
          <a:p>
            <a:r>
              <a:rPr lang="en-US" sz="1200" dirty="0"/>
              <a:t>Headquarters in Jeddah, ICD was established by the </a:t>
            </a:r>
            <a:r>
              <a:rPr lang="en-US" sz="1200" dirty="0" err="1"/>
              <a:t>IsDB</a:t>
            </a:r>
            <a:r>
              <a:rPr lang="en-US" sz="1200" dirty="0"/>
              <a:t> Board of Governors </a:t>
            </a:r>
            <a:r>
              <a:rPr lang="en-US" sz="1200" dirty="0" smtClean="0"/>
              <a:t>in 1999.</a:t>
            </a:r>
          </a:p>
          <a:p>
            <a:r>
              <a:rPr lang="en-US" sz="1200" dirty="0" smtClean="0"/>
              <a:t>Its </a:t>
            </a:r>
            <a:r>
              <a:rPr lang="en-US" sz="1200" dirty="0"/>
              <a:t>authorized capital stands at $2.0 billion, of which $1.0 billion is available for subscription. Its shareholders consist of the </a:t>
            </a:r>
            <a:r>
              <a:rPr lang="en-US" sz="1200" dirty="0" err="1"/>
              <a:t>IsDB</a:t>
            </a:r>
            <a:r>
              <a:rPr lang="en-US" sz="1200" dirty="0"/>
              <a:t>, 52 member countries, and five public financial institutions. </a:t>
            </a:r>
            <a:endParaRPr lang="en-US" sz="1200" dirty="0">
              <a:solidFill>
                <a:prstClr val="black"/>
              </a:solidFill>
            </a:endParaRPr>
          </a:p>
        </p:txBody>
      </p:sp>
      <p:sp>
        <p:nvSpPr>
          <p:cNvPr id="48" name="Rectangle 47"/>
          <p:cNvSpPr/>
          <p:nvPr/>
        </p:nvSpPr>
        <p:spPr>
          <a:xfrm>
            <a:off x="5675230" y="3551830"/>
            <a:ext cx="1078332" cy="1625714"/>
          </a:xfrm>
          <a:prstGeom prst="rect">
            <a:avLst/>
          </a:prstGeom>
          <a:solidFill>
            <a:srgbClr val="FCB03C"/>
          </a:solidFill>
        </p:spPr>
        <p:txBody>
          <a:bodyPr wrap="square" lIns="18288" rIns="18288" anchor="ctr">
            <a:noAutofit/>
          </a:bodyPr>
          <a:lstStyle/>
          <a:p>
            <a:pPr algn="ctr"/>
            <a:r>
              <a:rPr lang="en-US" sz="1200" b="1" dirty="0">
                <a:solidFill>
                  <a:prstClr val="black"/>
                </a:solidFill>
                <a:latin typeface="Calibri"/>
              </a:rPr>
              <a:t>Capital Base and Shareholding</a:t>
            </a:r>
          </a:p>
        </p:txBody>
      </p:sp>
      <p:sp>
        <p:nvSpPr>
          <p:cNvPr id="57" name="Rectangle 56"/>
          <p:cNvSpPr/>
          <p:nvPr/>
        </p:nvSpPr>
        <p:spPr>
          <a:xfrm>
            <a:off x="6825657" y="5300819"/>
            <a:ext cx="2765394" cy="854684"/>
          </a:xfrm>
          <a:prstGeom prst="rect">
            <a:avLst/>
          </a:prstGeom>
          <a:solidFill>
            <a:srgbClr val="F8F8F8"/>
          </a:solidFill>
          <a:ln>
            <a:noFill/>
          </a:ln>
        </p:spPr>
        <p:style>
          <a:lnRef idx="0">
            <a:scrgbClr r="0" g="0" b="0"/>
          </a:lnRef>
          <a:fillRef idx="1001">
            <a:schemeClr val="lt2"/>
          </a:fillRef>
          <a:effectRef idx="0">
            <a:scrgbClr r="0" g="0" b="0"/>
          </a:effectRef>
          <a:fontRef idx="major"/>
        </p:style>
        <p:txBody>
          <a:bodyPr wrap="square" anchor="ctr">
            <a:noAutofit/>
          </a:bodyPr>
          <a:lstStyle/>
          <a:p>
            <a:r>
              <a:rPr lang="en-US" sz="1200" dirty="0">
                <a:solidFill>
                  <a:prstClr val="black"/>
                </a:solidFill>
              </a:rPr>
              <a:t>ICD </a:t>
            </a:r>
            <a:r>
              <a:rPr lang="en-US" sz="1200" dirty="0" smtClean="0">
                <a:solidFill>
                  <a:prstClr val="black"/>
                </a:solidFill>
              </a:rPr>
              <a:t>is </a:t>
            </a:r>
            <a:r>
              <a:rPr lang="en-US" sz="1200" dirty="0">
                <a:solidFill>
                  <a:prstClr val="black"/>
                </a:solidFill>
              </a:rPr>
              <a:t>a major player in the development &amp; promotion of the private sector as a vehicle for </a:t>
            </a:r>
            <a:r>
              <a:rPr lang="en-US" sz="1200" dirty="0" smtClean="0">
                <a:solidFill>
                  <a:prstClr val="black"/>
                </a:solidFill>
              </a:rPr>
              <a:t>economic, social </a:t>
            </a:r>
            <a:r>
              <a:rPr lang="en-US" sz="1200" dirty="0">
                <a:solidFill>
                  <a:prstClr val="black"/>
                </a:solidFill>
              </a:rPr>
              <a:t>growth </a:t>
            </a:r>
            <a:r>
              <a:rPr lang="en-US" sz="1200" dirty="0" smtClean="0">
                <a:solidFill>
                  <a:prstClr val="black"/>
                </a:solidFill>
              </a:rPr>
              <a:t>and </a:t>
            </a:r>
            <a:r>
              <a:rPr lang="en-US" sz="1200" dirty="0">
                <a:solidFill>
                  <a:prstClr val="black"/>
                </a:solidFill>
              </a:rPr>
              <a:t>prosperity in its member </a:t>
            </a:r>
            <a:r>
              <a:rPr lang="en-US" sz="1200" dirty="0" smtClean="0">
                <a:solidFill>
                  <a:prstClr val="black"/>
                </a:solidFill>
              </a:rPr>
              <a:t>countries.</a:t>
            </a:r>
          </a:p>
          <a:p>
            <a:r>
              <a:rPr lang="en-US" sz="1200" dirty="0" smtClean="0">
                <a:solidFill>
                  <a:prstClr val="black"/>
                </a:solidFill>
              </a:rPr>
              <a:t>ICD has operations in 52 countries.</a:t>
            </a:r>
            <a:endParaRPr lang="en-US" sz="1200" dirty="0">
              <a:solidFill>
                <a:prstClr val="black"/>
              </a:solidFill>
            </a:endParaRPr>
          </a:p>
        </p:txBody>
      </p:sp>
      <p:sp>
        <p:nvSpPr>
          <p:cNvPr id="58" name="Rectangle 57"/>
          <p:cNvSpPr/>
          <p:nvPr/>
        </p:nvSpPr>
        <p:spPr>
          <a:xfrm>
            <a:off x="5675230" y="5266444"/>
            <a:ext cx="1078332" cy="963444"/>
          </a:xfrm>
          <a:prstGeom prst="rect">
            <a:avLst/>
          </a:prstGeom>
          <a:solidFill>
            <a:srgbClr val="FCB03C"/>
          </a:solidFill>
        </p:spPr>
        <p:txBody>
          <a:bodyPr wrap="square" lIns="18288" rIns="18288" anchor="ctr">
            <a:noAutofit/>
          </a:bodyPr>
          <a:lstStyle/>
          <a:p>
            <a:pPr algn="ctr"/>
            <a:r>
              <a:rPr lang="en-US" sz="1200" b="1" dirty="0">
                <a:solidFill>
                  <a:prstClr val="black"/>
                </a:solidFill>
                <a:latin typeface="Calibri"/>
              </a:rPr>
              <a:t>Private Sector Development Focus</a:t>
            </a:r>
          </a:p>
        </p:txBody>
      </p:sp>
      <p:sp>
        <p:nvSpPr>
          <p:cNvPr id="29" name="Rectangle 28"/>
          <p:cNvSpPr/>
          <p:nvPr/>
        </p:nvSpPr>
        <p:spPr>
          <a:xfrm>
            <a:off x="5675229" y="1401938"/>
            <a:ext cx="3915821" cy="653632"/>
          </a:xfrm>
          <a:prstGeom prst="rect">
            <a:avLst/>
          </a:prstGeom>
          <a:solidFill>
            <a:srgbClr val="1D5F2F"/>
          </a:solidFill>
          <a:ln>
            <a:noFill/>
          </a:ln>
        </p:spPr>
        <p:txBody>
          <a:bodyPr wrap="square" lIns="18288" rIns="18288" anchor="ctr">
            <a:noAutofit/>
          </a:bodyPr>
          <a:lstStyle/>
          <a:p>
            <a:pPr algn="ctr"/>
            <a:r>
              <a:rPr lang="en-GB" sz="1600" b="1" dirty="0">
                <a:solidFill>
                  <a:prstClr val="white"/>
                </a:solidFill>
                <a:latin typeface="Calibri"/>
              </a:rPr>
              <a:t>Islamic Corporation for the Development of the Private Sector (ICD)</a:t>
            </a:r>
          </a:p>
        </p:txBody>
      </p:sp>
      <p:sp>
        <p:nvSpPr>
          <p:cNvPr id="25" name="Title 1"/>
          <p:cNvSpPr>
            <a:spLocks noGrp="1"/>
          </p:cNvSpPr>
          <p:nvPr>
            <p:ph type="title"/>
          </p:nvPr>
        </p:nvSpPr>
        <p:spPr/>
        <p:txBody>
          <a:bodyPr/>
          <a:lstStyle/>
          <a:p>
            <a:r>
              <a:rPr lang="en-IN" altLang="en-US" dirty="0"/>
              <a:t>ICD </a:t>
            </a:r>
            <a:r>
              <a:rPr lang="en-IN" altLang="en-US" dirty="0" smtClean="0"/>
              <a:t>- </a:t>
            </a:r>
            <a:r>
              <a:rPr lang="en-IN" altLang="en-US" dirty="0"/>
              <a:t>The Private Sector Arm of the </a:t>
            </a:r>
            <a:r>
              <a:rPr lang="en-IN" altLang="en-US" dirty="0" err="1"/>
              <a:t>IsDB</a:t>
            </a:r>
            <a:r>
              <a:rPr lang="en-IN" altLang="en-US" dirty="0"/>
              <a:t> Group </a:t>
            </a:r>
          </a:p>
        </p:txBody>
      </p:sp>
      <p:cxnSp>
        <p:nvCxnSpPr>
          <p:cNvPr id="26" name="Straight Connector 25"/>
          <p:cNvCxnSpPr/>
          <p:nvPr/>
        </p:nvCxnSpPr>
        <p:spPr>
          <a:xfrm>
            <a:off x="5103915" y="1794110"/>
            <a:ext cx="548640"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22174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49600" y="1633858"/>
            <a:ext cx="5101358" cy="2992008"/>
            <a:chOff x="1604463" y="2705925"/>
            <a:chExt cx="5862917" cy="3438673"/>
          </a:xfrm>
        </p:grpSpPr>
        <p:grpSp>
          <p:nvGrpSpPr>
            <p:cNvPr id="1302" name="Group 1301"/>
            <p:cNvGrpSpPr/>
            <p:nvPr/>
          </p:nvGrpSpPr>
          <p:grpSpPr>
            <a:xfrm>
              <a:off x="1604463" y="2705925"/>
              <a:ext cx="5862917" cy="3438673"/>
              <a:chOff x="1680597" y="2653335"/>
              <a:chExt cx="5862917" cy="3438673"/>
            </a:xfrm>
            <a:solidFill>
              <a:srgbClr val="D9D9D9"/>
            </a:solidFill>
          </p:grpSpPr>
          <p:sp>
            <p:nvSpPr>
              <p:cNvPr id="1303" name="Freeform 488"/>
              <p:cNvSpPr>
                <a:spLocks/>
              </p:cNvSpPr>
              <p:nvPr/>
            </p:nvSpPr>
            <p:spPr bwMode="auto">
              <a:xfrm>
                <a:off x="4476266" y="3814536"/>
                <a:ext cx="64900" cy="46928"/>
              </a:xfrm>
              <a:custGeom>
                <a:avLst/>
                <a:gdLst>
                  <a:gd name="T0" fmla="*/ 0 w 20000"/>
                  <a:gd name="T1" fmla="*/ 3670 h 20000"/>
                  <a:gd name="T2" fmla="*/ 3421 w 20000"/>
                  <a:gd name="T3" fmla="*/ 734 h 20000"/>
                  <a:gd name="T4" fmla="*/ 4868 w 20000"/>
                  <a:gd name="T5" fmla="*/ 734 h 20000"/>
                  <a:gd name="T6" fmla="*/ 5395 w 20000"/>
                  <a:gd name="T7" fmla="*/ 2936 h 20000"/>
                  <a:gd name="T8" fmla="*/ 6711 w 20000"/>
                  <a:gd name="T9" fmla="*/ 734 h 20000"/>
                  <a:gd name="T10" fmla="*/ 8816 w 20000"/>
                  <a:gd name="T11" fmla="*/ 0 h 20000"/>
                  <a:gd name="T12" fmla="*/ 10921 w 20000"/>
                  <a:gd name="T13" fmla="*/ 0 h 20000"/>
                  <a:gd name="T14" fmla="*/ 13684 w 20000"/>
                  <a:gd name="T15" fmla="*/ 734 h 20000"/>
                  <a:gd name="T16" fmla="*/ 16447 w 20000"/>
                  <a:gd name="T17" fmla="*/ 2936 h 20000"/>
                  <a:gd name="T18" fmla="*/ 15789 w 20000"/>
                  <a:gd name="T19" fmla="*/ 5688 h 20000"/>
                  <a:gd name="T20" fmla="*/ 19079 w 20000"/>
                  <a:gd name="T21" fmla="*/ 7523 h 20000"/>
                  <a:gd name="T22" fmla="*/ 19868 w 20000"/>
                  <a:gd name="T23" fmla="*/ 12294 h 20000"/>
                  <a:gd name="T24" fmla="*/ 17763 w 20000"/>
                  <a:gd name="T25" fmla="*/ 13211 h 20000"/>
                  <a:gd name="T26" fmla="*/ 16447 w 20000"/>
                  <a:gd name="T27" fmla="*/ 15046 h 20000"/>
                  <a:gd name="T28" fmla="*/ 16447 w 20000"/>
                  <a:gd name="T29" fmla="*/ 19817 h 20000"/>
                  <a:gd name="T30" fmla="*/ 15789 w 20000"/>
                  <a:gd name="T31" fmla="*/ 19817 h 20000"/>
                  <a:gd name="T32" fmla="*/ 12368 w 20000"/>
                  <a:gd name="T33" fmla="*/ 17982 h 20000"/>
                  <a:gd name="T34" fmla="*/ 10921 w 20000"/>
                  <a:gd name="T35" fmla="*/ 13211 h 20000"/>
                  <a:gd name="T36" fmla="*/ 10263 w 20000"/>
                  <a:gd name="T37" fmla="*/ 16147 h 20000"/>
                  <a:gd name="T38" fmla="*/ 5395 w 20000"/>
                  <a:gd name="T39" fmla="*/ 10459 h 20000"/>
                  <a:gd name="T40" fmla="*/ 4868 w 20000"/>
                  <a:gd name="T41" fmla="*/ 8624 h 20000"/>
                  <a:gd name="T42" fmla="*/ 3421 w 20000"/>
                  <a:gd name="T43" fmla="*/ 5688 h 20000"/>
                  <a:gd name="T44" fmla="*/ 2105 w 20000"/>
                  <a:gd name="T45" fmla="*/ 7523 h 20000"/>
                  <a:gd name="T46" fmla="*/ 0 w 20000"/>
                  <a:gd name="T47" fmla="*/ 5688 h 20000"/>
                  <a:gd name="T48" fmla="*/ 0 w 20000"/>
                  <a:gd name="T49" fmla="*/ 3670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0" y="3670"/>
                    </a:moveTo>
                    <a:lnTo>
                      <a:pt x="3421" y="734"/>
                    </a:lnTo>
                    <a:lnTo>
                      <a:pt x="4868" y="734"/>
                    </a:lnTo>
                    <a:lnTo>
                      <a:pt x="5395" y="2936"/>
                    </a:lnTo>
                    <a:lnTo>
                      <a:pt x="6711" y="734"/>
                    </a:lnTo>
                    <a:lnTo>
                      <a:pt x="8816" y="0"/>
                    </a:lnTo>
                    <a:lnTo>
                      <a:pt x="10921" y="0"/>
                    </a:lnTo>
                    <a:lnTo>
                      <a:pt x="13684" y="734"/>
                    </a:lnTo>
                    <a:lnTo>
                      <a:pt x="16447" y="2936"/>
                    </a:lnTo>
                    <a:lnTo>
                      <a:pt x="15789" y="5688"/>
                    </a:lnTo>
                    <a:lnTo>
                      <a:pt x="19079" y="7523"/>
                    </a:lnTo>
                    <a:lnTo>
                      <a:pt x="19868" y="12294"/>
                    </a:lnTo>
                    <a:lnTo>
                      <a:pt x="17763" y="13211"/>
                    </a:lnTo>
                    <a:lnTo>
                      <a:pt x="16447" y="15046"/>
                    </a:lnTo>
                    <a:lnTo>
                      <a:pt x="16447" y="19817"/>
                    </a:lnTo>
                    <a:lnTo>
                      <a:pt x="15789" y="19817"/>
                    </a:lnTo>
                    <a:lnTo>
                      <a:pt x="12368" y="17982"/>
                    </a:lnTo>
                    <a:lnTo>
                      <a:pt x="10921" y="13211"/>
                    </a:lnTo>
                    <a:lnTo>
                      <a:pt x="10263" y="16147"/>
                    </a:lnTo>
                    <a:lnTo>
                      <a:pt x="5395" y="10459"/>
                    </a:lnTo>
                    <a:lnTo>
                      <a:pt x="4868" y="8624"/>
                    </a:lnTo>
                    <a:lnTo>
                      <a:pt x="3421" y="5688"/>
                    </a:lnTo>
                    <a:lnTo>
                      <a:pt x="2105" y="7523"/>
                    </a:lnTo>
                    <a:lnTo>
                      <a:pt x="0" y="5688"/>
                    </a:lnTo>
                    <a:lnTo>
                      <a:pt x="0" y="367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04" name="Freeform 489"/>
              <p:cNvSpPr>
                <a:spLocks/>
              </p:cNvSpPr>
              <p:nvPr/>
            </p:nvSpPr>
            <p:spPr bwMode="auto">
              <a:xfrm>
                <a:off x="4827721" y="3989265"/>
                <a:ext cx="104838" cy="65898"/>
              </a:xfrm>
              <a:custGeom>
                <a:avLst/>
                <a:gdLst>
                  <a:gd name="T0" fmla="*/ 0 w 20000"/>
                  <a:gd name="T1" fmla="*/ 0 h 20000"/>
                  <a:gd name="T2" fmla="*/ 1306 w 20000"/>
                  <a:gd name="T3" fmla="*/ 513 h 20000"/>
                  <a:gd name="T4" fmla="*/ 898 w 20000"/>
                  <a:gd name="T5" fmla="*/ 1795 h 20000"/>
                  <a:gd name="T6" fmla="*/ 898 w 20000"/>
                  <a:gd name="T7" fmla="*/ 3333 h 20000"/>
                  <a:gd name="T8" fmla="*/ 3020 w 20000"/>
                  <a:gd name="T9" fmla="*/ 1795 h 20000"/>
                  <a:gd name="T10" fmla="*/ 4653 w 20000"/>
                  <a:gd name="T11" fmla="*/ 3333 h 20000"/>
                  <a:gd name="T12" fmla="*/ 5551 w 20000"/>
                  <a:gd name="T13" fmla="*/ 3333 h 20000"/>
                  <a:gd name="T14" fmla="*/ 7673 w 20000"/>
                  <a:gd name="T15" fmla="*/ 3333 h 20000"/>
                  <a:gd name="T16" fmla="*/ 9714 w 20000"/>
                  <a:gd name="T17" fmla="*/ 3846 h 20000"/>
                  <a:gd name="T18" fmla="*/ 10204 w 20000"/>
                  <a:gd name="T19" fmla="*/ 3333 h 20000"/>
                  <a:gd name="T20" fmla="*/ 11837 w 20000"/>
                  <a:gd name="T21" fmla="*/ 1795 h 20000"/>
                  <a:gd name="T22" fmla="*/ 15265 w 20000"/>
                  <a:gd name="T23" fmla="*/ 0 h 20000"/>
                  <a:gd name="T24" fmla="*/ 15673 w 20000"/>
                  <a:gd name="T25" fmla="*/ 513 h 20000"/>
                  <a:gd name="T26" fmla="*/ 18612 w 20000"/>
                  <a:gd name="T27" fmla="*/ 513 h 20000"/>
                  <a:gd name="T28" fmla="*/ 19020 w 20000"/>
                  <a:gd name="T29" fmla="*/ 1795 h 20000"/>
                  <a:gd name="T30" fmla="*/ 19918 w 20000"/>
                  <a:gd name="T31" fmla="*/ 1795 h 20000"/>
                  <a:gd name="T32" fmla="*/ 19918 w 20000"/>
                  <a:gd name="T33" fmla="*/ 5256 h 20000"/>
                  <a:gd name="T34" fmla="*/ 19020 w 20000"/>
                  <a:gd name="T35" fmla="*/ 5256 h 20000"/>
                  <a:gd name="T36" fmla="*/ 17714 w 20000"/>
                  <a:gd name="T37" fmla="*/ 7308 h 20000"/>
                  <a:gd name="T38" fmla="*/ 18612 w 20000"/>
                  <a:gd name="T39" fmla="*/ 10513 h 20000"/>
                  <a:gd name="T40" fmla="*/ 17388 w 20000"/>
                  <a:gd name="T41" fmla="*/ 11795 h 20000"/>
                  <a:gd name="T42" fmla="*/ 19020 w 20000"/>
                  <a:gd name="T43" fmla="*/ 14615 h 20000"/>
                  <a:gd name="T44" fmla="*/ 17714 w 20000"/>
                  <a:gd name="T45" fmla="*/ 14615 h 20000"/>
                  <a:gd name="T46" fmla="*/ 16571 w 20000"/>
                  <a:gd name="T47" fmla="*/ 13846 h 20000"/>
                  <a:gd name="T48" fmla="*/ 13551 w 20000"/>
                  <a:gd name="T49" fmla="*/ 15897 h 20000"/>
                  <a:gd name="T50" fmla="*/ 13061 w 20000"/>
                  <a:gd name="T51" fmla="*/ 15897 h 20000"/>
                  <a:gd name="T52" fmla="*/ 13061 w 20000"/>
                  <a:gd name="T53" fmla="*/ 19103 h 20000"/>
                  <a:gd name="T54" fmla="*/ 11020 w 20000"/>
                  <a:gd name="T55" fmla="*/ 19872 h 20000"/>
                  <a:gd name="T56" fmla="*/ 9714 w 20000"/>
                  <a:gd name="T57" fmla="*/ 19103 h 20000"/>
                  <a:gd name="T58" fmla="*/ 8490 w 20000"/>
                  <a:gd name="T59" fmla="*/ 19103 h 20000"/>
                  <a:gd name="T60" fmla="*/ 7673 w 20000"/>
                  <a:gd name="T61" fmla="*/ 17821 h 20000"/>
                  <a:gd name="T62" fmla="*/ 2204 w 20000"/>
                  <a:gd name="T63" fmla="*/ 19103 h 20000"/>
                  <a:gd name="T64" fmla="*/ 2204 w 20000"/>
                  <a:gd name="T65" fmla="*/ 15897 h 20000"/>
                  <a:gd name="T66" fmla="*/ 0 w 20000"/>
                  <a:gd name="T67" fmla="*/ 12564 h 20000"/>
                  <a:gd name="T68" fmla="*/ 898 w 20000"/>
                  <a:gd name="T69" fmla="*/ 11795 h 20000"/>
                  <a:gd name="T70" fmla="*/ 0 w 20000"/>
                  <a:gd name="T71" fmla="*/ 10513 h 20000"/>
                  <a:gd name="T72" fmla="*/ 0 w 20000"/>
                  <a:gd name="T73" fmla="*/ 9231 h 20000"/>
                  <a:gd name="T74" fmla="*/ 898 w 20000"/>
                  <a:gd name="T75" fmla="*/ 8590 h 20000"/>
                  <a:gd name="T76" fmla="*/ 1306 w 20000"/>
                  <a:gd name="T77" fmla="*/ 7308 h 20000"/>
                  <a:gd name="T78" fmla="*/ 898 w 20000"/>
                  <a:gd name="T79" fmla="*/ 5897 h 20000"/>
                  <a:gd name="T80" fmla="*/ 0 w 20000"/>
                  <a:gd name="T81" fmla="*/ 3846 h 20000"/>
                  <a:gd name="T82" fmla="*/ 0 w 20000"/>
                  <a:gd name="T83" fmla="*/ 0 h 200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000"/>
                  <a:gd name="T127" fmla="*/ 0 h 20000"/>
                  <a:gd name="T128" fmla="*/ 20000 w 20000"/>
                  <a:gd name="T129" fmla="*/ 20000 h 200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000" h="20000">
                    <a:moveTo>
                      <a:pt x="0" y="0"/>
                    </a:moveTo>
                    <a:lnTo>
                      <a:pt x="1306" y="513"/>
                    </a:lnTo>
                    <a:lnTo>
                      <a:pt x="898" y="1795"/>
                    </a:lnTo>
                    <a:lnTo>
                      <a:pt x="898" y="3333"/>
                    </a:lnTo>
                    <a:lnTo>
                      <a:pt x="3020" y="1795"/>
                    </a:lnTo>
                    <a:lnTo>
                      <a:pt x="4653" y="3333"/>
                    </a:lnTo>
                    <a:lnTo>
                      <a:pt x="5551" y="3333"/>
                    </a:lnTo>
                    <a:lnTo>
                      <a:pt x="7673" y="3333"/>
                    </a:lnTo>
                    <a:lnTo>
                      <a:pt x="9714" y="3846"/>
                    </a:lnTo>
                    <a:lnTo>
                      <a:pt x="10204" y="3333"/>
                    </a:lnTo>
                    <a:lnTo>
                      <a:pt x="11837" y="1795"/>
                    </a:lnTo>
                    <a:lnTo>
                      <a:pt x="15265" y="0"/>
                    </a:lnTo>
                    <a:lnTo>
                      <a:pt x="15673" y="513"/>
                    </a:lnTo>
                    <a:lnTo>
                      <a:pt x="18612" y="513"/>
                    </a:lnTo>
                    <a:lnTo>
                      <a:pt x="19020" y="1795"/>
                    </a:lnTo>
                    <a:lnTo>
                      <a:pt x="19918" y="1795"/>
                    </a:lnTo>
                    <a:lnTo>
                      <a:pt x="19918" y="5256"/>
                    </a:lnTo>
                    <a:lnTo>
                      <a:pt x="19020" y="5256"/>
                    </a:lnTo>
                    <a:lnTo>
                      <a:pt x="17714" y="7308"/>
                    </a:lnTo>
                    <a:lnTo>
                      <a:pt x="18612" y="10513"/>
                    </a:lnTo>
                    <a:lnTo>
                      <a:pt x="17388" y="11795"/>
                    </a:lnTo>
                    <a:lnTo>
                      <a:pt x="19020" y="14615"/>
                    </a:lnTo>
                    <a:lnTo>
                      <a:pt x="17714" y="14615"/>
                    </a:lnTo>
                    <a:lnTo>
                      <a:pt x="16571" y="13846"/>
                    </a:lnTo>
                    <a:lnTo>
                      <a:pt x="13551" y="15897"/>
                    </a:lnTo>
                    <a:lnTo>
                      <a:pt x="13061" y="15897"/>
                    </a:lnTo>
                    <a:lnTo>
                      <a:pt x="13061" y="19103"/>
                    </a:lnTo>
                    <a:lnTo>
                      <a:pt x="11020" y="19872"/>
                    </a:lnTo>
                    <a:lnTo>
                      <a:pt x="9714" y="19103"/>
                    </a:lnTo>
                    <a:lnTo>
                      <a:pt x="8490" y="19103"/>
                    </a:lnTo>
                    <a:lnTo>
                      <a:pt x="7673" y="17821"/>
                    </a:lnTo>
                    <a:lnTo>
                      <a:pt x="2204" y="19103"/>
                    </a:lnTo>
                    <a:lnTo>
                      <a:pt x="2204" y="15897"/>
                    </a:lnTo>
                    <a:lnTo>
                      <a:pt x="0" y="12564"/>
                    </a:lnTo>
                    <a:lnTo>
                      <a:pt x="898" y="11795"/>
                    </a:lnTo>
                    <a:lnTo>
                      <a:pt x="0" y="10513"/>
                    </a:lnTo>
                    <a:lnTo>
                      <a:pt x="0" y="9231"/>
                    </a:lnTo>
                    <a:lnTo>
                      <a:pt x="898" y="8590"/>
                    </a:lnTo>
                    <a:lnTo>
                      <a:pt x="1306" y="7308"/>
                    </a:lnTo>
                    <a:lnTo>
                      <a:pt x="898" y="5897"/>
                    </a:lnTo>
                    <a:lnTo>
                      <a:pt x="0" y="3846"/>
                    </a:lnTo>
                    <a:lnTo>
                      <a:pt x="0"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05" name="Freeform 490"/>
              <p:cNvSpPr>
                <a:spLocks/>
              </p:cNvSpPr>
              <p:nvPr/>
            </p:nvSpPr>
            <p:spPr bwMode="auto">
              <a:xfrm>
                <a:off x="4566126" y="3666765"/>
                <a:ext cx="45929" cy="57910"/>
              </a:xfrm>
              <a:custGeom>
                <a:avLst/>
                <a:gdLst>
                  <a:gd name="T0" fmla="*/ 2569 w 20000"/>
                  <a:gd name="T1" fmla="*/ 19111 h 20000"/>
                  <a:gd name="T2" fmla="*/ 2569 w 20000"/>
                  <a:gd name="T3" fmla="*/ 13778 h 20000"/>
                  <a:gd name="T4" fmla="*/ 734 w 20000"/>
                  <a:gd name="T5" fmla="*/ 12296 h 20000"/>
                  <a:gd name="T6" fmla="*/ 0 w 20000"/>
                  <a:gd name="T7" fmla="*/ 13778 h 20000"/>
                  <a:gd name="T8" fmla="*/ 0 w 20000"/>
                  <a:gd name="T9" fmla="*/ 7556 h 20000"/>
                  <a:gd name="T10" fmla="*/ 0 w 20000"/>
                  <a:gd name="T11" fmla="*/ 3852 h 20000"/>
                  <a:gd name="T12" fmla="*/ 2569 w 20000"/>
                  <a:gd name="T13" fmla="*/ 5333 h 20000"/>
                  <a:gd name="T14" fmla="*/ 3670 w 20000"/>
                  <a:gd name="T15" fmla="*/ 1481 h 20000"/>
                  <a:gd name="T16" fmla="*/ 7523 w 20000"/>
                  <a:gd name="T17" fmla="*/ 2963 h 20000"/>
                  <a:gd name="T18" fmla="*/ 7523 w 20000"/>
                  <a:gd name="T19" fmla="*/ 0 h 20000"/>
                  <a:gd name="T20" fmla="*/ 13211 w 20000"/>
                  <a:gd name="T21" fmla="*/ 0 h 20000"/>
                  <a:gd name="T22" fmla="*/ 15963 w 20000"/>
                  <a:gd name="T23" fmla="*/ 3852 h 20000"/>
                  <a:gd name="T24" fmla="*/ 19817 w 20000"/>
                  <a:gd name="T25" fmla="*/ 5333 h 20000"/>
                  <a:gd name="T26" fmla="*/ 17982 w 20000"/>
                  <a:gd name="T27" fmla="*/ 7556 h 20000"/>
                  <a:gd name="T28" fmla="*/ 15046 w 20000"/>
                  <a:gd name="T29" fmla="*/ 7556 h 20000"/>
                  <a:gd name="T30" fmla="*/ 15046 w 20000"/>
                  <a:gd name="T31" fmla="*/ 9037 h 20000"/>
                  <a:gd name="T32" fmla="*/ 15046 w 20000"/>
                  <a:gd name="T33" fmla="*/ 9926 h 20000"/>
                  <a:gd name="T34" fmla="*/ 13211 w 20000"/>
                  <a:gd name="T35" fmla="*/ 12296 h 20000"/>
                  <a:gd name="T36" fmla="*/ 10459 w 20000"/>
                  <a:gd name="T37" fmla="*/ 13778 h 20000"/>
                  <a:gd name="T38" fmla="*/ 10459 w 20000"/>
                  <a:gd name="T39" fmla="*/ 17630 h 20000"/>
                  <a:gd name="T40" fmla="*/ 10459 w 20000"/>
                  <a:gd name="T41" fmla="*/ 19852 h 20000"/>
                  <a:gd name="T42" fmla="*/ 7523 w 20000"/>
                  <a:gd name="T43" fmla="*/ 19852 h 20000"/>
                  <a:gd name="T44" fmla="*/ 2569 w 20000"/>
                  <a:gd name="T45" fmla="*/ 19111 h 200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000"/>
                  <a:gd name="T70" fmla="*/ 0 h 20000"/>
                  <a:gd name="T71" fmla="*/ 20000 w 20000"/>
                  <a:gd name="T72" fmla="*/ 20000 h 200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000" h="20000">
                    <a:moveTo>
                      <a:pt x="2569" y="19111"/>
                    </a:moveTo>
                    <a:lnTo>
                      <a:pt x="2569" y="13778"/>
                    </a:lnTo>
                    <a:lnTo>
                      <a:pt x="734" y="12296"/>
                    </a:lnTo>
                    <a:lnTo>
                      <a:pt x="0" y="13778"/>
                    </a:lnTo>
                    <a:lnTo>
                      <a:pt x="0" y="7556"/>
                    </a:lnTo>
                    <a:lnTo>
                      <a:pt x="0" y="3852"/>
                    </a:lnTo>
                    <a:lnTo>
                      <a:pt x="2569" y="5333"/>
                    </a:lnTo>
                    <a:lnTo>
                      <a:pt x="3670" y="1481"/>
                    </a:lnTo>
                    <a:lnTo>
                      <a:pt x="7523" y="2963"/>
                    </a:lnTo>
                    <a:lnTo>
                      <a:pt x="7523" y="0"/>
                    </a:lnTo>
                    <a:lnTo>
                      <a:pt x="13211" y="0"/>
                    </a:lnTo>
                    <a:lnTo>
                      <a:pt x="15963" y="3852"/>
                    </a:lnTo>
                    <a:lnTo>
                      <a:pt x="19817" y="5333"/>
                    </a:lnTo>
                    <a:lnTo>
                      <a:pt x="17982" y="7556"/>
                    </a:lnTo>
                    <a:lnTo>
                      <a:pt x="15046" y="7556"/>
                    </a:lnTo>
                    <a:lnTo>
                      <a:pt x="15046" y="9037"/>
                    </a:lnTo>
                    <a:lnTo>
                      <a:pt x="15046" y="9926"/>
                    </a:lnTo>
                    <a:lnTo>
                      <a:pt x="13211" y="12296"/>
                    </a:lnTo>
                    <a:lnTo>
                      <a:pt x="10459" y="13778"/>
                    </a:lnTo>
                    <a:lnTo>
                      <a:pt x="10459" y="17630"/>
                    </a:lnTo>
                    <a:lnTo>
                      <a:pt x="10459" y="19852"/>
                    </a:lnTo>
                    <a:lnTo>
                      <a:pt x="7523" y="19852"/>
                    </a:lnTo>
                    <a:lnTo>
                      <a:pt x="2569" y="1911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06" name="Freeform 491"/>
              <p:cNvSpPr>
                <a:spLocks/>
              </p:cNvSpPr>
              <p:nvPr/>
            </p:nvSpPr>
            <p:spPr bwMode="auto">
              <a:xfrm>
                <a:off x="4614052" y="3693723"/>
                <a:ext cx="24961" cy="27957"/>
              </a:xfrm>
              <a:custGeom>
                <a:avLst/>
                <a:gdLst>
                  <a:gd name="T0" fmla="*/ 14138 w 20000"/>
                  <a:gd name="T1" fmla="*/ 19710 h 20000"/>
                  <a:gd name="T2" fmla="*/ 12414 w 20000"/>
                  <a:gd name="T3" fmla="*/ 19710 h 20000"/>
                  <a:gd name="T4" fmla="*/ 8966 w 20000"/>
                  <a:gd name="T5" fmla="*/ 13623 h 20000"/>
                  <a:gd name="T6" fmla="*/ 0 w 20000"/>
                  <a:gd name="T7" fmla="*/ 4638 h 20000"/>
                  <a:gd name="T8" fmla="*/ 3448 w 20000"/>
                  <a:gd name="T9" fmla="*/ 4638 h 20000"/>
                  <a:gd name="T10" fmla="*/ 5517 w 20000"/>
                  <a:gd name="T11" fmla="*/ 1739 h 20000"/>
                  <a:gd name="T12" fmla="*/ 8966 w 20000"/>
                  <a:gd name="T13" fmla="*/ 4638 h 20000"/>
                  <a:gd name="T14" fmla="*/ 12414 w 20000"/>
                  <a:gd name="T15" fmla="*/ 1739 h 20000"/>
                  <a:gd name="T16" fmla="*/ 14138 w 20000"/>
                  <a:gd name="T17" fmla="*/ 0 h 20000"/>
                  <a:gd name="T18" fmla="*/ 17586 w 20000"/>
                  <a:gd name="T19" fmla="*/ 0 h 20000"/>
                  <a:gd name="T20" fmla="*/ 19655 w 20000"/>
                  <a:gd name="T21" fmla="*/ 6087 h 20000"/>
                  <a:gd name="T22" fmla="*/ 14138 w 20000"/>
                  <a:gd name="T23" fmla="*/ 8986 h 20000"/>
                  <a:gd name="T24" fmla="*/ 17586 w 20000"/>
                  <a:gd name="T25" fmla="*/ 12174 h 20000"/>
                  <a:gd name="T26" fmla="*/ 14138 w 20000"/>
                  <a:gd name="T27" fmla="*/ 13623 h 20000"/>
                  <a:gd name="T28" fmla="*/ 14138 w 20000"/>
                  <a:gd name="T29" fmla="*/ 1971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14138" y="19710"/>
                    </a:moveTo>
                    <a:lnTo>
                      <a:pt x="12414" y="19710"/>
                    </a:lnTo>
                    <a:lnTo>
                      <a:pt x="8966" y="13623"/>
                    </a:lnTo>
                    <a:lnTo>
                      <a:pt x="0" y="4638"/>
                    </a:lnTo>
                    <a:lnTo>
                      <a:pt x="3448" y="4638"/>
                    </a:lnTo>
                    <a:lnTo>
                      <a:pt x="5517" y="1739"/>
                    </a:lnTo>
                    <a:lnTo>
                      <a:pt x="8966" y="4638"/>
                    </a:lnTo>
                    <a:lnTo>
                      <a:pt x="12414" y="1739"/>
                    </a:lnTo>
                    <a:lnTo>
                      <a:pt x="14138" y="0"/>
                    </a:lnTo>
                    <a:lnTo>
                      <a:pt x="17586" y="0"/>
                    </a:lnTo>
                    <a:lnTo>
                      <a:pt x="19655" y="6087"/>
                    </a:lnTo>
                    <a:lnTo>
                      <a:pt x="14138" y="8986"/>
                    </a:lnTo>
                    <a:lnTo>
                      <a:pt x="17586" y="12174"/>
                    </a:lnTo>
                    <a:lnTo>
                      <a:pt x="14138" y="13623"/>
                    </a:lnTo>
                    <a:lnTo>
                      <a:pt x="14138" y="1971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07" name="Freeform 492"/>
              <p:cNvSpPr>
                <a:spLocks/>
              </p:cNvSpPr>
              <p:nvPr/>
            </p:nvSpPr>
            <p:spPr bwMode="auto">
              <a:xfrm>
                <a:off x="4592086" y="3705704"/>
                <a:ext cx="16974" cy="11981"/>
              </a:xfrm>
              <a:custGeom>
                <a:avLst/>
                <a:gdLst>
                  <a:gd name="T0" fmla="*/ 19474 w 20000"/>
                  <a:gd name="T1" fmla="*/ 19286 h 20000"/>
                  <a:gd name="T2" fmla="*/ 11053 w 20000"/>
                  <a:gd name="T3" fmla="*/ 19286 h 20000"/>
                  <a:gd name="T4" fmla="*/ 5789 w 20000"/>
                  <a:gd name="T5" fmla="*/ 11429 h 20000"/>
                  <a:gd name="T6" fmla="*/ 0 w 20000"/>
                  <a:gd name="T7" fmla="*/ 7857 h 20000"/>
                  <a:gd name="T8" fmla="*/ 13684 w 20000"/>
                  <a:gd name="T9" fmla="*/ 0 h 20000"/>
                  <a:gd name="T10" fmla="*/ 19474 w 20000"/>
                  <a:gd name="T11" fmla="*/ 19286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474" y="19286"/>
                    </a:moveTo>
                    <a:lnTo>
                      <a:pt x="11053" y="19286"/>
                    </a:lnTo>
                    <a:lnTo>
                      <a:pt x="5789" y="11429"/>
                    </a:lnTo>
                    <a:lnTo>
                      <a:pt x="0" y="7857"/>
                    </a:lnTo>
                    <a:lnTo>
                      <a:pt x="13684" y="0"/>
                    </a:lnTo>
                    <a:lnTo>
                      <a:pt x="19474" y="1928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08" name="Freeform 493"/>
              <p:cNvSpPr>
                <a:spLocks/>
              </p:cNvSpPr>
              <p:nvPr/>
            </p:nvSpPr>
            <p:spPr bwMode="auto">
              <a:xfrm>
                <a:off x="4614052" y="3721680"/>
                <a:ext cx="11981" cy="7987"/>
              </a:xfrm>
              <a:custGeom>
                <a:avLst/>
                <a:gdLst>
                  <a:gd name="T0" fmla="*/ 11852 w 20000"/>
                  <a:gd name="T1" fmla="*/ 18824 h 20000"/>
                  <a:gd name="T2" fmla="*/ 0 w 20000"/>
                  <a:gd name="T3" fmla="*/ 18824 h 20000"/>
                  <a:gd name="T4" fmla="*/ 7407 w 20000"/>
                  <a:gd name="T5" fmla="*/ 0 h 20000"/>
                  <a:gd name="T6" fmla="*/ 11852 w 20000"/>
                  <a:gd name="T7" fmla="*/ 5882 h 20000"/>
                  <a:gd name="T8" fmla="*/ 19259 w 20000"/>
                  <a:gd name="T9" fmla="*/ 5882 h 20000"/>
                  <a:gd name="T10" fmla="*/ 19259 w 20000"/>
                  <a:gd name="T11" fmla="*/ 18824 h 20000"/>
                  <a:gd name="T12" fmla="*/ 11852 w 20000"/>
                  <a:gd name="T13" fmla="*/ 18824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1852" y="18824"/>
                    </a:moveTo>
                    <a:lnTo>
                      <a:pt x="0" y="18824"/>
                    </a:lnTo>
                    <a:lnTo>
                      <a:pt x="7407" y="0"/>
                    </a:lnTo>
                    <a:lnTo>
                      <a:pt x="11852" y="5882"/>
                    </a:lnTo>
                    <a:lnTo>
                      <a:pt x="19259" y="5882"/>
                    </a:lnTo>
                    <a:lnTo>
                      <a:pt x="19259" y="18824"/>
                    </a:lnTo>
                    <a:lnTo>
                      <a:pt x="11852"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09" name="Freeform 494"/>
              <p:cNvSpPr>
                <a:spLocks/>
              </p:cNvSpPr>
              <p:nvPr/>
            </p:nvSpPr>
            <p:spPr bwMode="auto">
              <a:xfrm>
                <a:off x="4532179" y="3721680"/>
                <a:ext cx="157756" cy="191703"/>
              </a:xfrm>
              <a:custGeom>
                <a:avLst/>
                <a:gdLst>
                  <a:gd name="T0" fmla="*/ 6450 w 20000"/>
                  <a:gd name="T1" fmla="*/ 177 h 20000"/>
                  <a:gd name="T2" fmla="*/ 8130 w 20000"/>
                  <a:gd name="T3" fmla="*/ 710 h 20000"/>
                  <a:gd name="T4" fmla="*/ 8130 w 20000"/>
                  <a:gd name="T5" fmla="*/ 1375 h 20000"/>
                  <a:gd name="T6" fmla="*/ 9539 w 20000"/>
                  <a:gd name="T7" fmla="*/ 1818 h 20000"/>
                  <a:gd name="T8" fmla="*/ 10081 w 20000"/>
                  <a:gd name="T9" fmla="*/ 2971 h 20000"/>
                  <a:gd name="T10" fmla="*/ 11762 w 20000"/>
                  <a:gd name="T11" fmla="*/ 2084 h 20000"/>
                  <a:gd name="T12" fmla="*/ 14038 w 20000"/>
                  <a:gd name="T13" fmla="*/ 1818 h 20000"/>
                  <a:gd name="T14" fmla="*/ 16260 w 20000"/>
                  <a:gd name="T15" fmla="*/ 2971 h 20000"/>
                  <a:gd name="T16" fmla="*/ 18266 w 20000"/>
                  <a:gd name="T17" fmla="*/ 4789 h 20000"/>
                  <a:gd name="T18" fmla="*/ 17073 w 20000"/>
                  <a:gd name="T19" fmla="*/ 5721 h 20000"/>
                  <a:gd name="T20" fmla="*/ 18266 w 20000"/>
                  <a:gd name="T21" fmla="*/ 6874 h 20000"/>
                  <a:gd name="T22" fmla="*/ 19079 w 20000"/>
                  <a:gd name="T23" fmla="*/ 7982 h 20000"/>
                  <a:gd name="T24" fmla="*/ 19350 w 20000"/>
                  <a:gd name="T25" fmla="*/ 9623 h 20000"/>
                  <a:gd name="T26" fmla="*/ 19350 w 20000"/>
                  <a:gd name="T27" fmla="*/ 10510 h 20000"/>
                  <a:gd name="T28" fmla="*/ 18266 w 20000"/>
                  <a:gd name="T29" fmla="*/ 10998 h 20000"/>
                  <a:gd name="T30" fmla="*/ 13496 w 20000"/>
                  <a:gd name="T31" fmla="*/ 12151 h 20000"/>
                  <a:gd name="T32" fmla="*/ 13496 w 20000"/>
                  <a:gd name="T33" fmla="*/ 13304 h 20000"/>
                  <a:gd name="T34" fmla="*/ 14580 w 20000"/>
                  <a:gd name="T35" fmla="*/ 14412 h 20000"/>
                  <a:gd name="T36" fmla="*/ 16260 w 20000"/>
                  <a:gd name="T37" fmla="*/ 15344 h 20000"/>
                  <a:gd name="T38" fmla="*/ 17073 w 20000"/>
                  <a:gd name="T39" fmla="*/ 16497 h 20000"/>
                  <a:gd name="T40" fmla="*/ 15393 w 20000"/>
                  <a:gd name="T41" fmla="*/ 17650 h 20000"/>
                  <a:gd name="T42" fmla="*/ 15989 w 20000"/>
                  <a:gd name="T43" fmla="*/ 19468 h 20000"/>
                  <a:gd name="T44" fmla="*/ 14038 w 20000"/>
                  <a:gd name="T45" fmla="*/ 19246 h 20000"/>
                  <a:gd name="T46" fmla="*/ 12629 w 20000"/>
                  <a:gd name="T47" fmla="*/ 19468 h 20000"/>
                  <a:gd name="T48" fmla="*/ 10949 w 20000"/>
                  <a:gd name="T49" fmla="*/ 19468 h 20000"/>
                  <a:gd name="T50" fmla="*/ 10081 w 20000"/>
                  <a:gd name="T51" fmla="*/ 19956 h 20000"/>
                  <a:gd name="T52" fmla="*/ 8130 w 20000"/>
                  <a:gd name="T53" fmla="*/ 19246 h 20000"/>
                  <a:gd name="T54" fmla="*/ 7317 w 20000"/>
                  <a:gd name="T55" fmla="*/ 19246 h 20000"/>
                  <a:gd name="T56" fmla="*/ 6721 w 20000"/>
                  <a:gd name="T57" fmla="*/ 18758 h 20000"/>
                  <a:gd name="T58" fmla="*/ 5854 w 20000"/>
                  <a:gd name="T59" fmla="*/ 18758 h 20000"/>
                  <a:gd name="T60" fmla="*/ 5312 w 20000"/>
                  <a:gd name="T61" fmla="*/ 19468 h 20000"/>
                  <a:gd name="T62" fmla="*/ 4444 w 20000"/>
                  <a:gd name="T63" fmla="*/ 19468 h 20000"/>
                  <a:gd name="T64" fmla="*/ 3631 w 20000"/>
                  <a:gd name="T65" fmla="*/ 19468 h 20000"/>
                  <a:gd name="T66" fmla="*/ 3089 w 20000"/>
                  <a:gd name="T67" fmla="*/ 18315 h 20000"/>
                  <a:gd name="T68" fmla="*/ 5041 w 20000"/>
                  <a:gd name="T69" fmla="*/ 15787 h 20000"/>
                  <a:gd name="T70" fmla="*/ 1409 w 20000"/>
                  <a:gd name="T71" fmla="*/ 14412 h 20000"/>
                  <a:gd name="T72" fmla="*/ 542 w 20000"/>
                  <a:gd name="T73" fmla="*/ 13304 h 20000"/>
                  <a:gd name="T74" fmla="*/ 542 w 20000"/>
                  <a:gd name="T75" fmla="*/ 11441 h 20000"/>
                  <a:gd name="T76" fmla="*/ 867 w 20000"/>
                  <a:gd name="T77" fmla="*/ 9623 h 20000"/>
                  <a:gd name="T78" fmla="*/ 867 w 20000"/>
                  <a:gd name="T79" fmla="*/ 7982 h 20000"/>
                  <a:gd name="T80" fmla="*/ 1409 w 20000"/>
                  <a:gd name="T81" fmla="*/ 6164 h 20000"/>
                  <a:gd name="T82" fmla="*/ 2764 w 20000"/>
                  <a:gd name="T83" fmla="*/ 5055 h 20000"/>
                  <a:gd name="T84" fmla="*/ 4228 w 20000"/>
                  <a:gd name="T85" fmla="*/ 3636 h 20000"/>
                  <a:gd name="T86" fmla="*/ 5041 w 20000"/>
                  <a:gd name="T87" fmla="*/ 3193 h 20000"/>
                  <a:gd name="T88" fmla="*/ 5312 w 20000"/>
                  <a:gd name="T89" fmla="*/ 2971 h 20000"/>
                  <a:gd name="T90" fmla="*/ 5312 w 20000"/>
                  <a:gd name="T91" fmla="*/ 2084 h 20000"/>
                  <a:gd name="T92" fmla="*/ 5312 w 20000"/>
                  <a:gd name="T93" fmla="*/ 887 h 20000"/>
                  <a:gd name="T94" fmla="*/ 4228 w 20000"/>
                  <a:gd name="T95" fmla="*/ 177 h 20000"/>
                  <a:gd name="T96" fmla="*/ 5041 w 20000"/>
                  <a:gd name="T97" fmla="*/ 0 h 2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000"/>
                  <a:gd name="T148" fmla="*/ 0 h 20000"/>
                  <a:gd name="T149" fmla="*/ 20000 w 20000"/>
                  <a:gd name="T150" fmla="*/ 20000 h 2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000" h="20000">
                    <a:moveTo>
                      <a:pt x="5041" y="0"/>
                    </a:moveTo>
                    <a:lnTo>
                      <a:pt x="6450" y="177"/>
                    </a:lnTo>
                    <a:lnTo>
                      <a:pt x="7317" y="177"/>
                    </a:lnTo>
                    <a:lnTo>
                      <a:pt x="8130" y="710"/>
                    </a:lnTo>
                    <a:lnTo>
                      <a:pt x="8130" y="887"/>
                    </a:lnTo>
                    <a:lnTo>
                      <a:pt x="8130" y="1375"/>
                    </a:lnTo>
                    <a:lnTo>
                      <a:pt x="8726" y="1818"/>
                    </a:lnTo>
                    <a:lnTo>
                      <a:pt x="9539" y="1818"/>
                    </a:lnTo>
                    <a:lnTo>
                      <a:pt x="10407" y="1818"/>
                    </a:lnTo>
                    <a:lnTo>
                      <a:pt x="10081" y="2971"/>
                    </a:lnTo>
                    <a:lnTo>
                      <a:pt x="11220" y="2971"/>
                    </a:lnTo>
                    <a:lnTo>
                      <a:pt x="11762" y="2084"/>
                    </a:lnTo>
                    <a:lnTo>
                      <a:pt x="13496" y="887"/>
                    </a:lnTo>
                    <a:lnTo>
                      <a:pt x="14038" y="1818"/>
                    </a:lnTo>
                    <a:lnTo>
                      <a:pt x="15989" y="2528"/>
                    </a:lnTo>
                    <a:lnTo>
                      <a:pt x="16260" y="2971"/>
                    </a:lnTo>
                    <a:lnTo>
                      <a:pt x="17724" y="3636"/>
                    </a:lnTo>
                    <a:lnTo>
                      <a:pt x="18266" y="4789"/>
                    </a:lnTo>
                    <a:lnTo>
                      <a:pt x="17073" y="5499"/>
                    </a:lnTo>
                    <a:lnTo>
                      <a:pt x="17073" y="5721"/>
                    </a:lnTo>
                    <a:lnTo>
                      <a:pt x="18482" y="6608"/>
                    </a:lnTo>
                    <a:lnTo>
                      <a:pt x="18266" y="6874"/>
                    </a:lnTo>
                    <a:lnTo>
                      <a:pt x="18482" y="7982"/>
                    </a:lnTo>
                    <a:lnTo>
                      <a:pt x="19079" y="7982"/>
                    </a:lnTo>
                    <a:lnTo>
                      <a:pt x="19079" y="8514"/>
                    </a:lnTo>
                    <a:lnTo>
                      <a:pt x="19350" y="9623"/>
                    </a:lnTo>
                    <a:lnTo>
                      <a:pt x="19946" y="9845"/>
                    </a:lnTo>
                    <a:lnTo>
                      <a:pt x="19350" y="10510"/>
                    </a:lnTo>
                    <a:lnTo>
                      <a:pt x="18482" y="10510"/>
                    </a:lnTo>
                    <a:lnTo>
                      <a:pt x="18266" y="10998"/>
                    </a:lnTo>
                    <a:lnTo>
                      <a:pt x="14038" y="12594"/>
                    </a:lnTo>
                    <a:lnTo>
                      <a:pt x="13496" y="12151"/>
                    </a:lnTo>
                    <a:lnTo>
                      <a:pt x="13496" y="12594"/>
                    </a:lnTo>
                    <a:lnTo>
                      <a:pt x="13496" y="13304"/>
                    </a:lnTo>
                    <a:lnTo>
                      <a:pt x="14580" y="13525"/>
                    </a:lnTo>
                    <a:lnTo>
                      <a:pt x="14580" y="14412"/>
                    </a:lnTo>
                    <a:lnTo>
                      <a:pt x="15989" y="15122"/>
                    </a:lnTo>
                    <a:lnTo>
                      <a:pt x="16260" y="15344"/>
                    </a:lnTo>
                    <a:lnTo>
                      <a:pt x="17073" y="16231"/>
                    </a:lnTo>
                    <a:lnTo>
                      <a:pt x="17073" y="16497"/>
                    </a:lnTo>
                    <a:lnTo>
                      <a:pt x="17073" y="17428"/>
                    </a:lnTo>
                    <a:lnTo>
                      <a:pt x="15393" y="17650"/>
                    </a:lnTo>
                    <a:lnTo>
                      <a:pt x="15393" y="18758"/>
                    </a:lnTo>
                    <a:lnTo>
                      <a:pt x="15989" y="19468"/>
                    </a:lnTo>
                    <a:lnTo>
                      <a:pt x="15393" y="19246"/>
                    </a:lnTo>
                    <a:lnTo>
                      <a:pt x="14038" y="19246"/>
                    </a:lnTo>
                    <a:lnTo>
                      <a:pt x="13496" y="19468"/>
                    </a:lnTo>
                    <a:lnTo>
                      <a:pt x="12629" y="19468"/>
                    </a:lnTo>
                    <a:lnTo>
                      <a:pt x="11220" y="19956"/>
                    </a:lnTo>
                    <a:lnTo>
                      <a:pt x="10949" y="19468"/>
                    </a:lnTo>
                    <a:lnTo>
                      <a:pt x="10081" y="19468"/>
                    </a:lnTo>
                    <a:lnTo>
                      <a:pt x="10081" y="19956"/>
                    </a:lnTo>
                    <a:lnTo>
                      <a:pt x="8726" y="19468"/>
                    </a:lnTo>
                    <a:lnTo>
                      <a:pt x="8130" y="19246"/>
                    </a:lnTo>
                    <a:lnTo>
                      <a:pt x="7534" y="19246"/>
                    </a:lnTo>
                    <a:lnTo>
                      <a:pt x="7317" y="19246"/>
                    </a:lnTo>
                    <a:lnTo>
                      <a:pt x="6721" y="19246"/>
                    </a:lnTo>
                    <a:lnTo>
                      <a:pt x="6721" y="18758"/>
                    </a:lnTo>
                    <a:lnTo>
                      <a:pt x="6450" y="18758"/>
                    </a:lnTo>
                    <a:lnTo>
                      <a:pt x="5854" y="18758"/>
                    </a:lnTo>
                    <a:lnTo>
                      <a:pt x="5312" y="19246"/>
                    </a:lnTo>
                    <a:lnTo>
                      <a:pt x="5312" y="19468"/>
                    </a:lnTo>
                    <a:lnTo>
                      <a:pt x="5041" y="19468"/>
                    </a:lnTo>
                    <a:lnTo>
                      <a:pt x="4444" y="19468"/>
                    </a:lnTo>
                    <a:lnTo>
                      <a:pt x="4228" y="19468"/>
                    </a:lnTo>
                    <a:lnTo>
                      <a:pt x="3631" y="19468"/>
                    </a:lnTo>
                    <a:lnTo>
                      <a:pt x="3089" y="19468"/>
                    </a:lnTo>
                    <a:lnTo>
                      <a:pt x="3089" y="18315"/>
                    </a:lnTo>
                    <a:lnTo>
                      <a:pt x="4228" y="16940"/>
                    </a:lnTo>
                    <a:lnTo>
                      <a:pt x="5041" y="15787"/>
                    </a:lnTo>
                    <a:lnTo>
                      <a:pt x="3631" y="15344"/>
                    </a:lnTo>
                    <a:lnTo>
                      <a:pt x="1409" y="14412"/>
                    </a:lnTo>
                    <a:lnTo>
                      <a:pt x="1409" y="13525"/>
                    </a:lnTo>
                    <a:lnTo>
                      <a:pt x="542" y="13304"/>
                    </a:lnTo>
                    <a:lnTo>
                      <a:pt x="867" y="12594"/>
                    </a:lnTo>
                    <a:lnTo>
                      <a:pt x="542" y="11441"/>
                    </a:lnTo>
                    <a:lnTo>
                      <a:pt x="542" y="10510"/>
                    </a:lnTo>
                    <a:lnTo>
                      <a:pt x="867" y="9623"/>
                    </a:lnTo>
                    <a:lnTo>
                      <a:pt x="0" y="8514"/>
                    </a:lnTo>
                    <a:lnTo>
                      <a:pt x="867" y="7982"/>
                    </a:lnTo>
                    <a:lnTo>
                      <a:pt x="1680" y="7982"/>
                    </a:lnTo>
                    <a:lnTo>
                      <a:pt x="1409" y="6164"/>
                    </a:lnTo>
                    <a:lnTo>
                      <a:pt x="2222" y="6164"/>
                    </a:lnTo>
                    <a:lnTo>
                      <a:pt x="2764" y="5055"/>
                    </a:lnTo>
                    <a:lnTo>
                      <a:pt x="2222" y="3636"/>
                    </a:lnTo>
                    <a:lnTo>
                      <a:pt x="4228" y="3636"/>
                    </a:lnTo>
                    <a:lnTo>
                      <a:pt x="4444" y="4346"/>
                    </a:lnTo>
                    <a:lnTo>
                      <a:pt x="5041" y="3193"/>
                    </a:lnTo>
                    <a:lnTo>
                      <a:pt x="5854" y="3193"/>
                    </a:lnTo>
                    <a:lnTo>
                      <a:pt x="5312" y="2971"/>
                    </a:lnTo>
                    <a:lnTo>
                      <a:pt x="5854" y="2084"/>
                    </a:lnTo>
                    <a:lnTo>
                      <a:pt x="5312" y="2084"/>
                    </a:lnTo>
                    <a:lnTo>
                      <a:pt x="5312" y="1818"/>
                    </a:lnTo>
                    <a:lnTo>
                      <a:pt x="5312" y="887"/>
                    </a:lnTo>
                    <a:lnTo>
                      <a:pt x="5041" y="177"/>
                    </a:lnTo>
                    <a:lnTo>
                      <a:pt x="4228" y="177"/>
                    </a:lnTo>
                    <a:lnTo>
                      <a:pt x="4444" y="0"/>
                    </a:lnTo>
                    <a:lnTo>
                      <a:pt x="5041"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10" name="Freeform 495"/>
              <p:cNvSpPr>
                <a:spLocks/>
              </p:cNvSpPr>
              <p:nvPr/>
            </p:nvSpPr>
            <p:spPr bwMode="auto">
              <a:xfrm>
                <a:off x="4740856" y="3268382"/>
                <a:ext cx="195697" cy="315511"/>
              </a:xfrm>
              <a:custGeom>
                <a:avLst/>
                <a:gdLst>
                  <a:gd name="T0" fmla="*/ 12321 w 20000"/>
                  <a:gd name="T1" fmla="*/ 2514 h 20000"/>
                  <a:gd name="T2" fmla="*/ 13666 w 20000"/>
                  <a:gd name="T3" fmla="*/ 3622 h 20000"/>
                  <a:gd name="T4" fmla="*/ 13666 w 20000"/>
                  <a:gd name="T5" fmla="*/ 5297 h 20000"/>
                  <a:gd name="T6" fmla="*/ 15445 w 20000"/>
                  <a:gd name="T7" fmla="*/ 9054 h 20000"/>
                  <a:gd name="T8" fmla="*/ 15445 w 20000"/>
                  <a:gd name="T9" fmla="*/ 9757 h 20000"/>
                  <a:gd name="T10" fmla="*/ 16139 w 20000"/>
                  <a:gd name="T11" fmla="*/ 10189 h 20000"/>
                  <a:gd name="T12" fmla="*/ 17050 w 20000"/>
                  <a:gd name="T13" fmla="*/ 10892 h 20000"/>
                  <a:gd name="T14" fmla="*/ 18178 w 20000"/>
                  <a:gd name="T15" fmla="*/ 12703 h 20000"/>
                  <a:gd name="T16" fmla="*/ 19957 w 20000"/>
                  <a:gd name="T17" fmla="*/ 13405 h 20000"/>
                  <a:gd name="T18" fmla="*/ 14100 w 20000"/>
                  <a:gd name="T19" fmla="*/ 18324 h 20000"/>
                  <a:gd name="T20" fmla="*/ 11410 w 20000"/>
                  <a:gd name="T21" fmla="*/ 18595 h 20000"/>
                  <a:gd name="T22" fmla="*/ 8503 w 20000"/>
                  <a:gd name="T23" fmla="*/ 19270 h 20000"/>
                  <a:gd name="T24" fmla="*/ 5380 w 20000"/>
                  <a:gd name="T25" fmla="*/ 19432 h 20000"/>
                  <a:gd name="T26" fmla="*/ 6030 w 20000"/>
                  <a:gd name="T27" fmla="*/ 19270 h 20000"/>
                  <a:gd name="T28" fmla="*/ 5813 w 20000"/>
                  <a:gd name="T29" fmla="*/ 19270 h 20000"/>
                  <a:gd name="T30" fmla="*/ 5380 w 20000"/>
                  <a:gd name="T31" fmla="*/ 18730 h 20000"/>
                  <a:gd name="T32" fmla="*/ 3774 w 20000"/>
                  <a:gd name="T33" fmla="*/ 18595 h 20000"/>
                  <a:gd name="T34" fmla="*/ 3124 w 20000"/>
                  <a:gd name="T35" fmla="*/ 17595 h 20000"/>
                  <a:gd name="T36" fmla="*/ 3124 w 20000"/>
                  <a:gd name="T37" fmla="*/ 16784 h 20000"/>
                  <a:gd name="T38" fmla="*/ 2907 w 20000"/>
                  <a:gd name="T39" fmla="*/ 15784 h 20000"/>
                  <a:gd name="T40" fmla="*/ 2473 w 20000"/>
                  <a:gd name="T41" fmla="*/ 14243 h 20000"/>
                  <a:gd name="T42" fmla="*/ 3124 w 20000"/>
                  <a:gd name="T43" fmla="*/ 13405 h 20000"/>
                  <a:gd name="T44" fmla="*/ 4252 w 20000"/>
                  <a:gd name="T45" fmla="*/ 13135 h 20000"/>
                  <a:gd name="T46" fmla="*/ 4685 w 20000"/>
                  <a:gd name="T47" fmla="*/ 12703 h 20000"/>
                  <a:gd name="T48" fmla="*/ 5380 w 20000"/>
                  <a:gd name="T49" fmla="*/ 12297 h 20000"/>
                  <a:gd name="T50" fmla="*/ 6725 w 20000"/>
                  <a:gd name="T51" fmla="*/ 10595 h 20000"/>
                  <a:gd name="T52" fmla="*/ 7809 w 20000"/>
                  <a:gd name="T53" fmla="*/ 9757 h 20000"/>
                  <a:gd name="T54" fmla="*/ 8243 w 20000"/>
                  <a:gd name="T55" fmla="*/ 9378 h 20000"/>
                  <a:gd name="T56" fmla="*/ 7158 w 20000"/>
                  <a:gd name="T57" fmla="*/ 8216 h 20000"/>
                  <a:gd name="T58" fmla="*/ 6030 w 20000"/>
                  <a:gd name="T59" fmla="*/ 7946 h 20000"/>
                  <a:gd name="T60" fmla="*/ 5380 w 20000"/>
                  <a:gd name="T61" fmla="*/ 7000 h 20000"/>
                  <a:gd name="T62" fmla="*/ 4946 w 20000"/>
                  <a:gd name="T63" fmla="*/ 5459 h 20000"/>
                  <a:gd name="T64" fmla="*/ 5380 w 20000"/>
                  <a:gd name="T65" fmla="*/ 5027 h 20000"/>
                  <a:gd name="T66" fmla="*/ 4685 w 20000"/>
                  <a:gd name="T67" fmla="*/ 3919 h 20000"/>
                  <a:gd name="T68" fmla="*/ 2473 w 20000"/>
                  <a:gd name="T69" fmla="*/ 3189 h 20000"/>
                  <a:gd name="T70" fmla="*/ 0 w 20000"/>
                  <a:gd name="T71" fmla="*/ 2081 h 20000"/>
                  <a:gd name="T72" fmla="*/ 607 w 20000"/>
                  <a:gd name="T73" fmla="*/ 2081 h 20000"/>
                  <a:gd name="T74" fmla="*/ 607 w 20000"/>
                  <a:gd name="T75" fmla="*/ 1649 h 20000"/>
                  <a:gd name="T76" fmla="*/ 2907 w 20000"/>
                  <a:gd name="T77" fmla="*/ 2514 h 20000"/>
                  <a:gd name="T78" fmla="*/ 4685 w 20000"/>
                  <a:gd name="T79" fmla="*/ 2514 h 20000"/>
                  <a:gd name="T80" fmla="*/ 5813 w 20000"/>
                  <a:gd name="T81" fmla="*/ 2514 h 20000"/>
                  <a:gd name="T82" fmla="*/ 6725 w 20000"/>
                  <a:gd name="T83" fmla="*/ 2784 h 20000"/>
                  <a:gd name="T84" fmla="*/ 7592 w 20000"/>
                  <a:gd name="T85" fmla="*/ 2351 h 20000"/>
                  <a:gd name="T86" fmla="*/ 7592 w 20000"/>
                  <a:gd name="T87" fmla="*/ 973 h 20000"/>
                  <a:gd name="T88" fmla="*/ 8937 w 20000"/>
                  <a:gd name="T89" fmla="*/ 270 h 20000"/>
                  <a:gd name="T90" fmla="*/ 10542 w 20000"/>
                  <a:gd name="T91" fmla="*/ 0 h 20000"/>
                  <a:gd name="T92" fmla="*/ 11887 w 20000"/>
                  <a:gd name="T93" fmla="*/ 541 h 20000"/>
                  <a:gd name="T94" fmla="*/ 12321 w 20000"/>
                  <a:gd name="T95" fmla="*/ 1378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11887" y="2081"/>
                    </a:moveTo>
                    <a:lnTo>
                      <a:pt x="12321" y="2514"/>
                    </a:lnTo>
                    <a:lnTo>
                      <a:pt x="12581" y="3189"/>
                    </a:lnTo>
                    <a:lnTo>
                      <a:pt x="13666" y="3622"/>
                    </a:lnTo>
                    <a:lnTo>
                      <a:pt x="14360" y="4027"/>
                    </a:lnTo>
                    <a:lnTo>
                      <a:pt x="13666" y="5297"/>
                    </a:lnTo>
                    <a:lnTo>
                      <a:pt x="15879" y="7676"/>
                    </a:lnTo>
                    <a:lnTo>
                      <a:pt x="15445" y="9054"/>
                    </a:lnTo>
                    <a:lnTo>
                      <a:pt x="15445" y="9378"/>
                    </a:lnTo>
                    <a:lnTo>
                      <a:pt x="15445" y="9757"/>
                    </a:lnTo>
                    <a:lnTo>
                      <a:pt x="16139" y="9757"/>
                    </a:lnTo>
                    <a:lnTo>
                      <a:pt x="16139" y="10189"/>
                    </a:lnTo>
                    <a:lnTo>
                      <a:pt x="16139" y="10595"/>
                    </a:lnTo>
                    <a:lnTo>
                      <a:pt x="17050" y="10892"/>
                    </a:lnTo>
                    <a:lnTo>
                      <a:pt x="16573" y="12027"/>
                    </a:lnTo>
                    <a:lnTo>
                      <a:pt x="18178" y="12703"/>
                    </a:lnTo>
                    <a:lnTo>
                      <a:pt x="18829" y="12865"/>
                    </a:lnTo>
                    <a:lnTo>
                      <a:pt x="19957" y="13405"/>
                    </a:lnTo>
                    <a:lnTo>
                      <a:pt x="17744" y="15622"/>
                    </a:lnTo>
                    <a:lnTo>
                      <a:pt x="14100" y="18324"/>
                    </a:lnTo>
                    <a:lnTo>
                      <a:pt x="13449" y="18595"/>
                    </a:lnTo>
                    <a:lnTo>
                      <a:pt x="11410" y="18595"/>
                    </a:lnTo>
                    <a:lnTo>
                      <a:pt x="10108" y="19000"/>
                    </a:lnTo>
                    <a:lnTo>
                      <a:pt x="8503" y="19270"/>
                    </a:lnTo>
                    <a:lnTo>
                      <a:pt x="6464" y="19973"/>
                    </a:lnTo>
                    <a:lnTo>
                      <a:pt x="5380" y="19432"/>
                    </a:lnTo>
                    <a:lnTo>
                      <a:pt x="5380" y="19270"/>
                    </a:lnTo>
                    <a:lnTo>
                      <a:pt x="6030" y="19270"/>
                    </a:lnTo>
                    <a:lnTo>
                      <a:pt x="6030" y="18730"/>
                    </a:lnTo>
                    <a:lnTo>
                      <a:pt x="5813" y="19270"/>
                    </a:lnTo>
                    <a:lnTo>
                      <a:pt x="5380" y="19000"/>
                    </a:lnTo>
                    <a:lnTo>
                      <a:pt x="5380" y="18730"/>
                    </a:lnTo>
                    <a:lnTo>
                      <a:pt x="4685" y="18595"/>
                    </a:lnTo>
                    <a:lnTo>
                      <a:pt x="3774" y="18595"/>
                    </a:lnTo>
                    <a:lnTo>
                      <a:pt x="3557" y="18324"/>
                    </a:lnTo>
                    <a:lnTo>
                      <a:pt x="3124" y="17595"/>
                    </a:lnTo>
                    <a:lnTo>
                      <a:pt x="3557" y="17459"/>
                    </a:lnTo>
                    <a:lnTo>
                      <a:pt x="3124" y="16784"/>
                    </a:lnTo>
                    <a:lnTo>
                      <a:pt x="3557" y="16784"/>
                    </a:lnTo>
                    <a:lnTo>
                      <a:pt x="2907" y="15784"/>
                    </a:lnTo>
                    <a:lnTo>
                      <a:pt x="2473" y="14514"/>
                    </a:lnTo>
                    <a:lnTo>
                      <a:pt x="2473" y="14243"/>
                    </a:lnTo>
                    <a:lnTo>
                      <a:pt x="3124" y="13838"/>
                    </a:lnTo>
                    <a:lnTo>
                      <a:pt x="3124" y="13405"/>
                    </a:lnTo>
                    <a:lnTo>
                      <a:pt x="3557" y="13405"/>
                    </a:lnTo>
                    <a:lnTo>
                      <a:pt x="4252" y="13135"/>
                    </a:lnTo>
                    <a:lnTo>
                      <a:pt x="3774" y="12865"/>
                    </a:lnTo>
                    <a:lnTo>
                      <a:pt x="4685" y="12703"/>
                    </a:lnTo>
                    <a:lnTo>
                      <a:pt x="4685" y="12432"/>
                    </a:lnTo>
                    <a:lnTo>
                      <a:pt x="5380" y="12297"/>
                    </a:lnTo>
                    <a:lnTo>
                      <a:pt x="5813" y="11595"/>
                    </a:lnTo>
                    <a:lnTo>
                      <a:pt x="6725" y="10595"/>
                    </a:lnTo>
                    <a:lnTo>
                      <a:pt x="7158" y="10189"/>
                    </a:lnTo>
                    <a:lnTo>
                      <a:pt x="7809" y="9757"/>
                    </a:lnTo>
                    <a:lnTo>
                      <a:pt x="8503" y="9757"/>
                    </a:lnTo>
                    <a:lnTo>
                      <a:pt x="8243" y="9378"/>
                    </a:lnTo>
                    <a:lnTo>
                      <a:pt x="8243" y="8649"/>
                    </a:lnTo>
                    <a:lnTo>
                      <a:pt x="7158" y="8216"/>
                    </a:lnTo>
                    <a:lnTo>
                      <a:pt x="6725" y="7946"/>
                    </a:lnTo>
                    <a:lnTo>
                      <a:pt x="6030" y="7946"/>
                    </a:lnTo>
                    <a:lnTo>
                      <a:pt x="5813" y="7541"/>
                    </a:lnTo>
                    <a:lnTo>
                      <a:pt x="5380" y="7000"/>
                    </a:lnTo>
                    <a:lnTo>
                      <a:pt x="5813" y="5865"/>
                    </a:lnTo>
                    <a:lnTo>
                      <a:pt x="4946" y="5459"/>
                    </a:lnTo>
                    <a:lnTo>
                      <a:pt x="4946" y="5297"/>
                    </a:lnTo>
                    <a:lnTo>
                      <a:pt x="5380" y="5027"/>
                    </a:lnTo>
                    <a:lnTo>
                      <a:pt x="4685" y="4730"/>
                    </a:lnTo>
                    <a:lnTo>
                      <a:pt x="4685" y="3919"/>
                    </a:lnTo>
                    <a:lnTo>
                      <a:pt x="3557" y="3189"/>
                    </a:lnTo>
                    <a:lnTo>
                      <a:pt x="2473" y="3189"/>
                    </a:lnTo>
                    <a:lnTo>
                      <a:pt x="1128" y="2784"/>
                    </a:lnTo>
                    <a:lnTo>
                      <a:pt x="0" y="2081"/>
                    </a:lnTo>
                    <a:lnTo>
                      <a:pt x="0" y="1811"/>
                    </a:lnTo>
                    <a:lnTo>
                      <a:pt x="607" y="2081"/>
                    </a:lnTo>
                    <a:lnTo>
                      <a:pt x="174" y="1649"/>
                    </a:lnTo>
                    <a:lnTo>
                      <a:pt x="607" y="1649"/>
                    </a:lnTo>
                    <a:lnTo>
                      <a:pt x="1779" y="1811"/>
                    </a:lnTo>
                    <a:lnTo>
                      <a:pt x="2907" y="2514"/>
                    </a:lnTo>
                    <a:lnTo>
                      <a:pt x="3774" y="2514"/>
                    </a:lnTo>
                    <a:lnTo>
                      <a:pt x="4685" y="2514"/>
                    </a:lnTo>
                    <a:lnTo>
                      <a:pt x="4946" y="2351"/>
                    </a:lnTo>
                    <a:lnTo>
                      <a:pt x="5813" y="2514"/>
                    </a:lnTo>
                    <a:lnTo>
                      <a:pt x="6464" y="2784"/>
                    </a:lnTo>
                    <a:lnTo>
                      <a:pt x="6725" y="2784"/>
                    </a:lnTo>
                    <a:lnTo>
                      <a:pt x="6725" y="2351"/>
                    </a:lnTo>
                    <a:lnTo>
                      <a:pt x="7592" y="2351"/>
                    </a:lnTo>
                    <a:lnTo>
                      <a:pt x="7592" y="1649"/>
                    </a:lnTo>
                    <a:lnTo>
                      <a:pt x="7592" y="973"/>
                    </a:lnTo>
                    <a:lnTo>
                      <a:pt x="8243" y="270"/>
                    </a:lnTo>
                    <a:lnTo>
                      <a:pt x="8937" y="270"/>
                    </a:lnTo>
                    <a:lnTo>
                      <a:pt x="9414" y="270"/>
                    </a:lnTo>
                    <a:lnTo>
                      <a:pt x="10542" y="0"/>
                    </a:lnTo>
                    <a:lnTo>
                      <a:pt x="10759" y="270"/>
                    </a:lnTo>
                    <a:lnTo>
                      <a:pt x="11887" y="541"/>
                    </a:lnTo>
                    <a:lnTo>
                      <a:pt x="12581" y="973"/>
                    </a:lnTo>
                    <a:lnTo>
                      <a:pt x="12321" y="1378"/>
                    </a:lnTo>
                    <a:lnTo>
                      <a:pt x="11887" y="208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11" name="Freeform 496"/>
              <p:cNvSpPr>
                <a:spLocks/>
              </p:cNvSpPr>
              <p:nvPr/>
            </p:nvSpPr>
            <p:spPr bwMode="auto">
              <a:xfrm>
                <a:off x="4342473" y="3823522"/>
                <a:ext cx="230643" cy="207678"/>
              </a:xfrm>
              <a:custGeom>
                <a:avLst/>
                <a:gdLst>
                  <a:gd name="T0" fmla="*/ 11519 w 20000"/>
                  <a:gd name="T1" fmla="*/ 451 h 20000"/>
                  <a:gd name="T2" fmla="*/ 12481 w 20000"/>
                  <a:gd name="T3" fmla="*/ 451 h 20000"/>
                  <a:gd name="T4" fmla="*/ 13074 w 20000"/>
                  <a:gd name="T5" fmla="*/ 1516 h 20000"/>
                  <a:gd name="T6" fmla="*/ 14593 w 20000"/>
                  <a:gd name="T7" fmla="*/ 2131 h 20000"/>
                  <a:gd name="T8" fmla="*/ 15963 w 20000"/>
                  <a:gd name="T9" fmla="*/ 3607 h 20000"/>
                  <a:gd name="T10" fmla="*/ 16889 w 20000"/>
                  <a:gd name="T11" fmla="*/ 3607 h 20000"/>
                  <a:gd name="T12" fmla="*/ 19000 w 20000"/>
                  <a:gd name="T13" fmla="*/ 4467 h 20000"/>
                  <a:gd name="T14" fmla="*/ 19407 w 20000"/>
                  <a:gd name="T15" fmla="*/ 5943 h 20000"/>
                  <a:gd name="T16" fmla="*/ 18630 w 20000"/>
                  <a:gd name="T17" fmla="*/ 8279 h 20000"/>
                  <a:gd name="T18" fmla="*/ 18074 w 20000"/>
                  <a:gd name="T19" fmla="*/ 8893 h 20000"/>
                  <a:gd name="T20" fmla="*/ 16889 w 20000"/>
                  <a:gd name="T21" fmla="*/ 10820 h 20000"/>
                  <a:gd name="T22" fmla="*/ 17481 w 20000"/>
                  <a:gd name="T23" fmla="*/ 10820 h 20000"/>
                  <a:gd name="T24" fmla="*/ 18444 w 20000"/>
                  <a:gd name="T25" fmla="*/ 12090 h 20000"/>
                  <a:gd name="T26" fmla="*/ 18444 w 20000"/>
                  <a:gd name="T27" fmla="*/ 13770 h 20000"/>
                  <a:gd name="T28" fmla="*/ 18074 w 20000"/>
                  <a:gd name="T29" fmla="*/ 14221 h 20000"/>
                  <a:gd name="T30" fmla="*/ 19000 w 20000"/>
                  <a:gd name="T31" fmla="*/ 16107 h 20000"/>
                  <a:gd name="T32" fmla="*/ 19407 w 20000"/>
                  <a:gd name="T33" fmla="*/ 16516 h 20000"/>
                  <a:gd name="T34" fmla="*/ 19000 w 20000"/>
                  <a:gd name="T35" fmla="*/ 17172 h 20000"/>
                  <a:gd name="T36" fmla="*/ 18630 w 20000"/>
                  <a:gd name="T37" fmla="*/ 17172 h 20000"/>
                  <a:gd name="T38" fmla="*/ 18074 w 20000"/>
                  <a:gd name="T39" fmla="*/ 17623 h 20000"/>
                  <a:gd name="T40" fmla="*/ 17481 w 20000"/>
                  <a:gd name="T41" fmla="*/ 18689 h 20000"/>
                  <a:gd name="T42" fmla="*/ 15593 w 20000"/>
                  <a:gd name="T43" fmla="*/ 18279 h 20000"/>
                  <a:gd name="T44" fmla="*/ 15000 w 20000"/>
                  <a:gd name="T45" fmla="*/ 17828 h 20000"/>
                  <a:gd name="T46" fmla="*/ 14407 w 20000"/>
                  <a:gd name="T47" fmla="*/ 17623 h 20000"/>
                  <a:gd name="T48" fmla="*/ 13444 w 20000"/>
                  <a:gd name="T49" fmla="*/ 17623 h 20000"/>
                  <a:gd name="T50" fmla="*/ 12111 w 20000"/>
                  <a:gd name="T51" fmla="*/ 18689 h 20000"/>
                  <a:gd name="T52" fmla="*/ 11519 w 20000"/>
                  <a:gd name="T53" fmla="*/ 19959 h 20000"/>
                  <a:gd name="T54" fmla="*/ 9407 w 20000"/>
                  <a:gd name="T55" fmla="*/ 19303 h 20000"/>
                  <a:gd name="T56" fmla="*/ 8481 w 20000"/>
                  <a:gd name="T57" fmla="*/ 19303 h 20000"/>
                  <a:gd name="T58" fmla="*/ 5370 w 20000"/>
                  <a:gd name="T59" fmla="*/ 18689 h 20000"/>
                  <a:gd name="T60" fmla="*/ 5370 w 20000"/>
                  <a:gd name="T61" fmla="*/ 15287 h 20000"/>
                  <a:gd name="T62" fmla="*/ 5370 w 20000"/>
                  <a:gd name="T63" fmla="*/ 14426 h 20000"/>
                  <a:gd name="T64" fmla="*/ 6370 w 20000"/>
                  <a:gd name="T65" fmla="*/ 13770 h 20000"/>
                  <a:gd name="T66" fmla="*/ 5370 w 20000"/>
                  <a:gd name="T67" fmla="*/ 12500 h 20000"/>
                  <a:gd name="T68" fmla="*/ 4037 w 20000"/>
                  <a:gd name="T69" fmla="*/ 10000 h 20000"/>
                  <a:gd name="T70" fmla="*/ 3481 w 20000"/>
                  <a:gd name="T71" fmla="*/ 8730 h 20000"/>
                  <a:gd name="T72" fmla="*/ 778 w 20000"/>
                  <a:gd name="T73" fmla="*/ 7623 h 20000"/>
                  <a:gd name="T74" fmla="*/ 778 w 20000"/>
                  <a:gd name="T75" fmla="*/ 7049 h 20000"/>
                  <a:gd name="T76" fmla="*/ 1000 w 20000"/>
                  <a:gd name="T77" fmla="*/ 6557 h 20000"/>
                  <a:gd name="T78" fmla="*/ 0 w 20000"/>
                  <a:gd name="T79" fmla="*/ 6393 h 20000"/>
                  <a:gd name="T80" fmla="*/ 1370 w 20000"/>
                  <a:gd name="T81" fmla="*/ 5533 h 20000"/>
                  <a:gd name="T82" fmla="*/ 2519 w 20000"/>
                  <a:gd name="T83" fmla="*/ 5533 h 20000"/>
                  <a:gd name="T84" fmla="*/ 3852 w 20000"/>
                  <a:gd name="T85" fmla="*/ 5943 h 20000"/>
                  <a:gd name="T86" fmla="*/ 5000 w 20000"/>
                  <a:gd name="T87" fmla="*/ 5943 h 20000"/>
                  <a:gd name="T88" fmla="*/ 4407 w 20000"/>
                  <a:gd name="T89" fmla="*/ 3197 h 20000"/>
                  <a:gd name="T90" fmla="*/ 5593 w 20000"/>
                  <a:gd name="T91" fmla="*/ 3197 h 20000"/>
                  <a:gd name="T92" fmla="*/ 6370 w 20000"/>
                  <a:gd name="T93" fmla="*/ 4262 h 20000"/>
                  <a:gd name="T94" fmla="*/ 7481 w 20000"/>
                  <a:gd name="T95" fmla="*/ 3607 h 20000"/>
                  <a:gd name="T96" fmla="*/ 9407 w 20000"/>
                  <a:gd name="T97" fmla="*/ 2787 h 20000"/>
                  <a:gd name="T98" fmla="*/ 9630 w 20000"/>
                  <a:gd name="T99" fmla="*/ 451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11519" y="0"/>
                    </a:moveTo>
                    <a:lnTo>
                      <a:pt x="11519" y="451"/>
                    </a:lnTo>
                    <a:lnTo>
                      <a:pt x="12111" y="861"/>
                    </a:lnTo>
                    <a:lnTo>
                      <a:pt x="12481" y="451"/>
                    </a:lnTo>
                    <a:lnTo>
                      <a:pt x="12889" y="1107"/>
                    </a:lnTo>
                    <a:lnTo>
                      <a:pt x="13074" y="1516"/>
                    </a:lnTo>
                    <a:lnTo>
                      <a:pt x="14407" y="2787"/>
                    </a:lnTo>
                    <a:lnTo>
                      <a:pt x="14593" y="2131"/>
                    </a:lnTo>
                    <a:lnTo>
                      <a:pt x="15000" y="3197"/>
                    </a:lnTo>
                    <a:lnTo>
                      <a:pt x="15963" y="3607"/>
                    </a:lnTo>
                    <a:lnTo>
                      <a:pt x="16148" y="3607"/>
                    </a:lnTo>
                    <a:lnTo>
                      <a:pt x="16889" y="3607"/>
                    </a:lnTo>
                    <a:lnTo>
                      <a:pt x="17481" y="3607"/>
                    </a:lnTo>
                    <a:lnTo>
                      <a:pt x="19000" y="4467"/>
                    </a:lnTo>
                    <a:lnTo>
                      <a:pt x="19963" y="4877"/>
                    </a:lnTo>
                    <a:lnTo>
                      <a:pt x="19407" y="5943"/>
                    </a:lnTo>
                    <a:lnTo>
                      <a:pt x="18630" y="7213"/>
                    </a:lnTo>
                    <a:lnTo>
                      <a:pt x="18630" y="8279"/>
                    </a:lnTo>
                    <a:lnTo>
                      <a:pt x="18074" y="8279"/>
                    </a:lnTo>
                    <a:lnTo>
                      <a:pt x="18074" y="8893"/>
                    </a:lnTo>
                    <a:lnTo>
                      <a:pt x="17481" y="9754"/>
                    </a:lnTo>
                    <a:lnTo>
                      <a:pt x="16889" y="10820"/>
                    </a:lnTo>
                    <a:lnTo>
                      <a:pt x="16889" y="11066"/>
                    </a:lnTo>
                    <a:lnTo>
                      <a:pt x="17481" y="10820"/>
                    </a:lnTo>
                    <a:lnTo>
                      <a:pt x="18074" y="11475"/>
                    </a:lnTo>
                    <a:lnTo>
                      <a:pt x="18444" y="12090"/>
                    </a:lnTo>
                    <a:lnTo>
                      <a:pt x="18074" y="12090"/>
                    </a:lnTo>
                    <a:lnTo>
                      <a:pt x="18444" y="13770"/>
                    </a:lnTo>
                    <a:lnTo>
                      <a:pt x="17704" y="13770"/>
                    </a:lnTo>
                    <a:lnTo>
                      <a:pt x="18074" y="14221"/>
                    </a:lnTo>
                    <a:lnTo>
                      <a:pt x="18444" y="15943"/>
                    </a:lnTo>
                    <a:lnTo>
                      <a:pt x="19000" y="16107"/>
                    </a:lnTo>
                    <a:lnTo>
                      <a:pt x="19593" y="16107"/>
                    </a:lnTo>
                    <a:lnTo>
                      <a:pt x="19407" y="16516"/>
                    </a:lnTo>
                    <a:lnTo>
                      <a:pt x="19407" y="16967"/>
                    </a:lnTo>
                    <a:lnTo>
                      <a:pt x="19000" y="17172"/>
                    </a:lnTo>
                    <a:lnTo>
                      <a:pt x="18630" y="16967"/>
                    </a:lnTo>
                    <a:lnTo>
                      <a:pt x="18630" y="17172"/>
                    </a:lnTo>
                    <a:lnTo>
                      <a:pt x="18630" y="17623"/>
                    </a:lnTo>
                    <a:lnTo>
                      <a:pt x="18074" y="17623"/>
                    </a:lnTo>
                    <a:lnTo>
                      <a:pt x="17481" y="17828"/>
                    </a:lnTo>
                    <a:lnTo>
                      <a:pt x="17481" y="18689"/>
                    </a:lnTo>
                    <a:lnTo>
                      <a:pt x="16148" y="18689"/>
                    </a:lnTo>
                    <a:lnTo>
                      <a:pt x="15593" y="18279"/>
                    </a:lnTo>
                    <a:lnTo>
                      <a:pt x="15370" y="17828"/>
                    </a:lnTo>
                    <a:lnTo>
                      <a:pt x="15000" y="17828"/>
                    </a:lnTo>
                    <a:lnTo>
                      <a:pt x="14407" y="17828"/>
                    </a:lnTo>
                    <a:lnTo>
                      <a:pt x="14407" y="17623"/>
                    </a:lnTo>
                    <a:lnTo>
                      <a:pt x="13630" y="17623"/>
                    </a:lnTo>
                    <a:lnTo>
                      <a:pt x="13444" y="17623"/>
                    </a:lnTo>
                    <a:lnTo>
                      <a:pt x="13074" y="17828"/>
                    </a:lnTo>
                    <a:lnTo>
                      <a:pt x="12111" y="18689"/>
                    </a:lnTo>
                    <a:lnTo>
                      <a:pt x="12111" y="19713"/>
                    </a:lnTo>
                    <a:lnTo>
                      <a:pt x="11519" y="19959"/>
                    </a:lnTo>
                    <a:lnTo>
                      <a:pt x="10593" y="19713"/>
                    </a:lnTo>
                    <a:lnTo>
                      <a:pt x="9407" y="19303"/>
                    </a:lnTo>
                    <a:lnTo>
                      <a:pt x="8481" y="18893"/>
                    </a:lnTo>
                    <a:lnTo>
                      <a:pt x="8481" y="19303"/>
                    </a:lnTo>
                    <a:lnTo>
                      <a:pt x="7481" y="19303"/>
                    </a:lnTo>
                    <a:lnTo>
                      <a:pt x="5370" y="18689"/>
                    </a:lnTo>
                    <a:lnTo>
                      <a:pt x="4778" y="17623"/>
                    </a:lnTo>
                    <a:lnTo>
                      <a:pt x="5370" y="15287"/>
                    </a:lnTo>
                    <a:lnTo>
                      <a:pt x="5593" y="14836"/>
                    </a:lnTo>
                    <a:lnTo>
                      <a:pt x="5370" y="14426"/>
                    </a:lnTo>
                    <a:lnTo>
                      <a:pt x="5593" y="12746"/>
                    </a:lnTo>
                    <a:lnTo>
                      <a:pt x="6370" y="13770"/>
                    </a:lnTo>
                    <a:lnTo>
                      <a:pt x="5963" y="12746"/>
                    </a:lnTo>
                    <a:lnTo>
                      <a:pt x="5370" y="12500"/>
                    </a:lnTo>
                    <a:lnTo>
                      <a:pt x="5370" y="11475"/>
                    </a:lnTo>
                    <a:lnTo>
                      <a:pt x="4037" y="10000"/>
                    </a:lnTo>
                    <a:lnTo>
                      <a:pt x="4037" y="8893"/>
                    </a:lnTo>
                    <a:lnTo>
                      <a:pt x="3481" y="8730"/>
                    </a:lnTo>
                    <a:lnTo>
                      <a:pt x="2519" y="8279"/>
                    </a:lnTo>
                    <a:lnTo>
                      <a:pt x="778" y="7623"/>
                    </a:lnTo>
                    <a:lnTo>
                      <a:pt x="407" y="7049"/>
                    </a:lnTo>
                    <a:lnTo>
                      <a:pt x="778" y="7049"/>
                    </a:lnTo>
                    <a:lnTo>
                      <a:pt x="407" y="6557"/>
                    </a:lnTo>
                    <a:lnTo>
                      <a:pt x="1000" y="6557"/>
                    </a:lnTo>
                    <a:lnTo>
                      <a:pt x="778" y="6393"/>
                    </a:lnTo>
                    <a:lnTo>
                      <a:pt x="0" y="6393"/>
                    </a:lnTo>
                    <a:lnTo>
                      <a:pt x="407" y="5943"/>
                    </a:lnTo>
                    <a:lnTo>
                      <a:pt x="1370" y="5533"/>
                    </a:lnTo>
                    <a:lnTo>
                      <a:pt x="1926" y="5533"/>
                    </a:lnTo>
                    <a:lnTo>
                      <a:pt x="2519" y="5533"/>
                    </a:lnTo>
                    <a:lnTo>
                      <a:pt x="3481" y="6393"/>
                    </a:lnTo>
                    <a:lnTo>
                      <a:pt x="3852" y="5943"/>
                    </a:lnTo>
                    <a:lnTo>
                      <a:pt x="4407" y="5943"/>
                    </a:lnTo>
                    <a:lnTo>
                      <a:pt x="5000" y="5943"/>
                    </a:lnTo>
                    <a:lnTo>
                      <a:pt x="4778" y="4467"/>
                    </a:lnTo>
                    <a:lnTo>
                      <a:pt x="4407" y="3197"/>
                    </a:lnTo>
                    <a:lnTo>
                      <a:pt x="5000" y="3197"/>
                    </a:lnTo>
                    <a:lnTo>
                      <a:pt x="5593" y="3197"/>
                    </a:lnTo>
                    <a:lnTo>
                      <a:pt x="5593" y="3852"/>
                    </a:lnTo>
                    <a:lnTo>
                      <a:pt x="6370" y="4262"/>
                    </a:lnTo>
                    <a:lnTo>
                      <a:pt x="7111" y="4262"/>
                    </a:lnTo>
                    <a:lnTo>
                      <a:pt x="7481" y="3607"/>
                    </a:lnTo>
                    <a:lnTo>
                      <a:pt x="8074" y="3197"/>
                    </a:lnTo>
                    <a:lnTo>
                      <a:pt x="9407" y="2787"/>
                    </a:lnTo>
                    <a:lnTo>
                      <a:pt x="9630" y="2131"/>
                    </a:lnTo>
                    <a:lnTo>
                      <a:pt x="9630" y="451"/>
                    </a:lnTo>
                    <a:lnTo>
                      <a:pt x="11519"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12" name="Freeform 497"/>
              <p:cNvSpPr>
                <a:spLocks/>
              </p:cNvSpPr>
              <p:nvPr/>
            </p:nvSpPr>
            <p:spPr bwMode="auto">
              <a:xfrm>
                <a:off x="4579106" y="4017222"/>
                <a:ext cx="22964" cy="37942"/>
              </a:xfrm>
              <a:custGeom>
                <a:avLst/>
                <a:gdLst>
                  <a:gd name="T0" fmla="*/ 11852 w 20000"/>
                  <a:gd name="T1" fmla="*/ 0 h 20000"/>
                  <a:gd name="T2" fmla="*/ 15926 w 20000"/>
                  <a:gd name="T3" fmla="*/ 0 h 20000"/>
                  <a:gd name="T4" fmla="*/ 15926 w 20000"/>
                  <a:gd name="T5" fmla="*/ 1348 h 20000"/>
                  <a:gd name="T6" fmla="*/ 15926 w 20000"/>
                  <a:gd name="T7" fmla="*/ 3596 h 20000"/>
                  <a:gd name="T8" fmla="*/ 19630 w 20000"/>
                  <a:gd name="T9" fmla="*/ 5843 h 20000"/>
                  <a:gd name="T10" fmla="*/ 19630 w 20000"/>
                  <a:gd name="T11" fmla="*/ 9213 h 20000"/>
                  <a:gd name="T12" fmla="*/ 19630 w 20000"/>
                  <a:gd name="T13" fmla="*/ 10562 h 20000"/>
                  <a:gd name="T14" fmla="*/ 15926 w 20000"/>
                  <a:gd name="T15" fmla="*/ 12809 h 20000"/>
                  <a:gd name="T16" fmla="*/ 15926 w 20000"/>
                  <a:gd name="T17" fmla="*/ 15056 h 20000"/>
                  <a:gd name="T18" fmla="*/ 15926 w 20000"/>
                  <a:gd name="T19" fmla="*/ 16180 h 20000"/>
                  <a:gd name="T20" fmla="*/ 11852 w 20000"/>
                  <a:gd name="T21" fmla="*/ 18427 h 20000"/>
                  <a:gd name="T22" fmla="*/ 11852 w 20000"/>
                  <a:gd name="T23" fmla="*/ 19775 h 20000"/>
                  <a:gd name="T24" fmla="*/ 10000 w 20000"/>
                  <a:gd name="T25" fmla="*/ 19775 h 20000"/>
                  <a:gd name="T26" fmla="*/ 5926 w 20000"/>
                  <a:gd name="T27" fmla="*/ 19775 h 20000"/>
                  <a:gd name="T28" fmla="*/ 4074 w 20000"/>
                  <a:gd name="T29" fmla="*/ 18427 h 20000"/>
                  <a:gd name="T30" fmla="*/ 5926 w 20000"/>
                  <a:gd name="T31" fmla="*/ 18427 h 20000"/>
                  <a:gd name="T32" fmla="*/ 5926 w 20000"/>
                  <a:gd name="T33" fmla="*/ 16180 h 20000"/>
                  <a:gd name="T34" fmla="*/ 4074 w 20000"/>
                  <a:gd name="T35" fmla="*/ 16180 h 20000"/>
                  <a:gd name="T36" fmla="*/ 4074 w 20000"/>
                  <a:gd name="T37" fmla="*/ 15056 h 20000"/>
                  <a:gd name="T38" fmla="*/ 0 w 20000"/>
                  <a:gd name="T39" fmla="*/ 15056 h 20000"/>
                  <a:gd name="T40" fmla="*/ 4074 w 20000"/>
                  <a:gd name="T41" fmla="*/ 12809 h 20000"/>
                  <a:gd name="T42" fmla="*/ 4074 w 20000"/>
                  <a:gd name="T43" fmla="*/ 10562 h 20000"/>
                  <a:gd name="T44" fmla="*/ 0 w 20000"/>
                  <a:gd name="T45" fmla="*/ 10562 h 20000"/>
                  <a:gd name="T46" fmla="*/ 0 w 20000"/>
                  <a:gd name="T47" fmla="*/ 9213 h 20000"/>
                  <a:gd name="T48" fmla="*/ 4074 w 20000"/>
                  <a:gd name="T49" fmla="*/ 9213 h 20000"/>
                  <a:gd name="T50" fmla="*/ 0 w 20000"/>
                  <a:gd name="T51" fmla="*/ 6966 h 20000"/>
                  <a:gd name="T52" fmla="*/ 4074 w 20000"/>
                  <a:gd name="T53" fmla="*/ 6966 h 20000"/>
                  <a:gd name="T54" fmla="*/ 4074 w 20000"/>
                  <a:gd name="T55" fmla="*/ 5843 h 20000"/>
                  <a:gd name="T56" fmla="*/ 5926 w 20000"/>
                  <a:gd name="T57" fmla="*/ 3596 h 20000"/>
                  <a:gd name="T58" fmla="*/ 10000 w 20000"/>
                  <a:gd name="T59" fmla="*/ 3596 h 20000"/>
                  <a:gd name="T60" fmla="*/ 11852 w 20000"/>
                  <a:gd name="T61" fmla="*/ 3596 h 20000"/>
                  <a:gd name="T62" fmla="*/ 11852 w 20000"/>
                  <a:gd name="T63" fmla="*/ 1348 h 20000"/>
                  <a:gd name="T64" fmla="*/ 11852 w 20000"/>
                  <a:gd name="T65" fmla="*/ 0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11852" y="0"/>
                    </a:moveTo>
                    <a:lnTo>
                      <a:pt x="15926" y="0"/>
                    </a:lnTo>
                    <a:lnTo>
                      <a:pt x="15926" y="1348"/>
                    </a:lnTo>
                    <a:lnTo>
                      <a:pt x="15926" y="3596"/>
                    </a:lnTo>
                    <a:lnTo>
                      <a:pt x="19630" y="5843"/>
                    </a:lnTo>
                    <a:lnTo>
                      <a:pt x="19630" y="9213"/>
                    </a:lnTo>
                    <a:lnTo>
                      <a:pt x="19630" y="10562"/>
                    </a:lnTo>
                    <a:lnTo>
                      <a:pt x="15926" y="12809"/>
                    </a:lnTo>
                    <a:lnTo>
                      <a:pt x="15926" y="15056"/>
                    </a:lnTo>
                    <a:lnTo>
                      <a:pt x="15926" y="16180"/>
                    </a:lnTo>
                    <a:lnTo>
                      <a:pt x="11852" y="18427"/>
                    </a:lnTo>
                    <a:lnTo>
                      <a:pt x="11852" y="19775"/>
                    </a:lnTo>
                    <a:lnTo>
                      <a:pt x="10000" y="19775"/>
                    </a:lnTo>
                    <a:lnTo>
                      <a:pt x="5926" y="19775"/>
                    </a:lnTo>
                    <a:lnTo>
                      <a:pt x="4074" y="18427"/>
                    </a:lnTo>
                    <a:lnTo>
                      <a:pt x="5926" y="18427"/>
                    </a:lnTo>
                    <a:lnTo>
                      <a:pt x="5926" y="16180"/>
                    </a:lnTo>
                    <a:lnTo>
                      <a:pt x="4074" y="16180"/>
                    </a:lnTo>
                    <a:lnTo>
                      <a:pt x="4074" y="15056"/>
                    </a:lnTo>
                    <a:lnTo>
                      <a:pt x="0" y="15056"/>
                    </a:lnTo>
                    <a:lnTo>
                      <a:pt x="4074" y="12809"/>
                    </a:lnTo>
                    <a:lnTo>
                      <a:pt x="4074" y="10562"/>
                    </a:lnTo>
                    <a:lnTo>
                      <a:pt x="0" y="10562"/>
                    </a:lnTo>
                    <a:lnTo>
                      <a:pt x="0" y="9213"/>
                    </a:lnTo>
                    <a:lnTo>
                      <a:pt x="4074" y="9213"/>
                    </a:lnTo>
                    <a:lnTo>
                      <a:pt x="0" y="6966"/>
                    </a:lnTo>
                    <a:lnTo>
                      <a:pt x="4074" y="6966"/>
                    </a:lnTo>
                    <a:lnTo>
                      <a:pt x="4074" y="5843"/>
                    </a:lnTo>
                    <a:lnTo>
                      <a:pt x="5926" y="3596"/>
                    </a:lnTo>
                    <a:lnTo>
                      <a:pt x="10000" y="3596"/>
                    </a:lnTo>
                    <a:lnTo>
                      <a:pt x="11852" y="3596"/>
                    </a:lnTo>
                    <a:lnTo>
                      <a:pt x="11852" y="1348"/>
                    </a:lnTo>
                    <a:lnTo>
                      <a:pt x="11852"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13" name="Freeform 498"/>
              <p:cNvSpPr>
                <a:spLocks/>
              </p:cNvSpPr>
              <p:nvPr/>
            </p:nvSpPr>
            <p:spPr bwMode="auto">
              <a:xfrm>
                <a:off x="4325500" y="3618840"/>
                <a:ext cx="131796" cy="230643"/>
              </a:xfrm>
              <a:custGeom>
                <a:avLst/>
                <a:gdLst>
                  <a:gd name="T0" fmla="*/ 641 w 20000"/>
                  <a:gd name="T1" fmla="*/ 19596 h 20000"/>
                  <a:gd name="T2" fmla="*/ 3974 w 20000"/>
                  <a:gd name="T3" fmla="*/ 17647 h 20000"/>
                  <a:gd name="T4" fmla="*/ 6987 w 20000"/>
                  <a:gd name="T5" fmla="*/ 17500 h 20000"/>
                  <a:gd name="T6" fmla="*/ 6667 w 20000"/>
                  <a:gd name="T7" fmla="*/ 16912 h 20000"/>
                  <a:gd name="T8" fmla="*/ 3974 w 20000"/>
                  <a:gd name="T9" fmla="*/ 16140 h 20000"/>
                  <a:gd name="T10" fmla="*/ 2372 w 20000"/>
                  <a:gd name="T11" fmla="*/ 15993 h 20000"/>
                  <a:gd name="T12" fmla="*/ 5000 w 20000"/>
                  <a:gd name="T13" fmla="*/ 13676 h 20000"/>
                  <a:gd name="T14" fmla="*/ 3333 w 20000"/>
                  <a:gd name="T15" fmla="*/ 13676 h 20000"/>
                  <a:gd name="T16" fmla="*/ 6026 w 20000"/>
                  <a:gd name="T17" fmla="*/ 12904 h 20000"/>
                  <a:gd name="T18" fmla="*/ 7628 w 20000"/>
                  <a:gd name="T19" fmla="*/ 12169 h 20000"/>
                  <a:gd name="T20" fmla="*/ 7628 w 20000"/>
                  <a:gd name="T21" fmla="*/ 11029 h 20000"/>
                  <a:gd name="T22" fmla="*/ 6667 w 20000"/>
                  <a:gd name="T23" fmla="*/ 9669 h 20000"/>
                  <a:gd name="T24" fmla="*/ 7628 w 20000"/>
                  <a:gd name="T25" fmla="*/ 8934 h 20000"/>
                  <a:gd name="T26" fmla="*/ 5000 w 20000"/>
                  <a:gd name="T27" fmla="*/ 9081 h 20000"/>
                  <a:gd name="T28" fmla="*/ 2372 w 20000"/>
                  <a:gd name="T29" fmla="*/ 9081 h 20000"/>
                  <a:gd name="T30" fmla="*/ 3333 w 20000"/>
                  <a:gd name="T31" fmla="*/ 7206 h 20000"/>
                  <a:gd name="T32" fmla="*/ 1667 w 20000"/>
                  <a:gd name="T33" fmla="*/ 6654 h 20000"/>
                  <a:gd name="T34" fmla="*/ 1026 w 20000"/>
                  <a:gd name="T35" fmla="*/ 7022 h 20000"/>
                  <a:gd name="T36" fmla="*/ 2372 w 20000"/>
                  <a:gd name="T37" fmla="*/ 4926 h 20000"/>
                  <a:gd name="T38" fmla="*/ 0 w 20000"/>
                  <a:gd name="T39" fmla="*/ 4559 h 20000"/>
                  <a:gd name="T40" fmla="*/ 1667 w 20000"/>
                  <a:gd name="T41" fmla="*/ 3235 h 20000"/>
                  <a:gd name="T42" fmla="*/ 1026 w 20000"/>
                  <a:gd name="T43" fmla="*/ 2096 h 20000"/>
                  <a:gd name="T44" fmla="*/ 2372 w 20000"/>
                  <a:gd name="T45" fmla="*/ 1103 h 20000"/>
                  <a:gd name="T46" fmla="*/ 3333 w 20000"/>
                  <a:gd name="T47" fmla="*/ 0 h 20000"/>
                  <a:gd name="T48" fmla="*/ 7628 w 20000"/>
                  <a:gd name="T49" fmla="*/ 0 h 20000"/>
                  <a:gd name="T50" fmla="*/ 5256 w 20000"/>
                  <a:gd name="T51" fmla="*/ 1691 h 20000"/>
                  <a:gd name="T52" fmla="*/ 5000 w 20000"/>
                  <a:gd name="T53" fmla="*/ 2647 h 20000"/>
                  <a:gd name="T54" fmla="*/ 10256 w 20000"/>
                  <a:gd name="T55" fmla="*/ 2463 h 20000"/>
                  <a:gd name="T56" fmla="*/ 9615 w 20000"/>
                  <a:gd name="T57" fmla="*/ 3971 h 20000"/>
                  <a:gd name="T58" fmla="*/ 8654 w 20000"/>
                  <a:gd name="T59" fmla="*/ 5699 h 20000"/>
                  <a:gd name="T60" fmla="*/ 6667 w 20000"/>
                  <a:gd name="T61" fmla="*/ 6434 h 20000"/>
                  <a:gd name="T62" fmla="*/ 11282 w 20000"/>
                  <a:gd name="T63" fmla="*/ 7978 h 20000"/>
                  <a:gd name="T64" fmla="*/ 14936 w 20000"/>
                  <a:gd name="T65" fmla="*/ 10662 h 20000"/>
                  <a:gd name="T66" fmla="*/ 14936 w 20000"/>
                  <a:gd name="T67" fmla="*/ 11985 h 20000"/>
                  <a:gd name="T68" fmla="*/ 15577 w 20000"/>
                  <a:gd name="T69" fmla="*/ 13493 h 20000"/>
                  <a:gd name="T70" fmla="*/ 16603 w 20000"/>
                  <a:gd name="T71" fmla="*/ 13676 h 20000"/>
                  <a:gd name="T72" fmla="*/ 19936 w 20000"/>
                  <a:gd name="T73" fmla="*/ 14412 h 20000"/>
                  <a:gd name="T74" fmla="*/ 17949 w 20000"/>
                  <a:gd name="T75" fmla="*/ 16140 h 20000"/>
                  <a:gd name="T76" fmla="*/ 16603 w 20000"/>
                  <a:gd name="T77" fmla="*/ 16912 h 20000"/>
                  <a:gd name="T78" fmla="*/ 17949 w 20000"/>
                  <a:gd name="T79" fmla="*/ 18088 h 20000"/>
                  <a:gd name="T80" fmla="*/ 13910 w 20000"/>
                  <a:gd name="T81" fmla="*/ 18088 h 20000"/>
                  <a:gd name="T82" fmla="*/ 10256 w 20000"/>
                  <a:gd name="T83" fmla="*/ 18456 h 20000"/>
                  <a:gd name="T84" fmla="*/ 6667 w 20000"/>
                  <a:gd name="T85" fmla="*/ 18640 h 20000"/>
                  <a:gd name="T86" fmla="*/ 4359 w 20000"/>
                  <a:gd name="T87" fmla="*/ 19375 h 200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000"/>
                  <a:gd name="T133" fmla="*/ 0 h 20000"/>
                  <a:gd name="T134" fmla="*/ 20000 w 20000"/>
                  <a:gd name="T135" fmla="*/ 20000 h 200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000" h="20000">
                    <a:moveTo>
                      <a:pt x="1667" y="19963"/>
                    </a:moveTo>
                    <a:lnTo>
                      <a:pt x="641" y="19596"/>
                    </a:lnTo>
                    <a:lnTo>
                      <a:pt x="2372" y="19007"/>
                    </a:lnTo>
                    <a:lnTo>
                      <a:pt x="3974" y="17647"/>
                    </a:lnTo>
                    <a:lnTo>
                      <a:pt x="5000" y="17500"/>
                    </a:lnTo>
                    <a:lnTo>
                      <a:pt x="6987" y="17500"/>
                    </a:lnTo>
                    <a:lnTo>
                      <a:pt x="8013" y="16544"/>
                    </a:lnTo>
                    <a:lnTo>
                      <a:pt x="6667" y="16912"/>
                    </a:lnTo>
                    <a:lnTo>
                      <a:pt x="4359" y="16544"/>
                    </a:lnTo>
                    <a:lnTo>
                      <a:pt x="3974" y="16140"/>
                    </a:lnTo>
                    <a:lnTo>
                      <a:pt x="2628" y="16544"/>
                    </a:lnTo>
                    <a:lnTo>
                      <a:pt x="2372" y="15993"/>
                    </a:lnTo>
                    <a:lnTo>
                      <a:pt x="5000" y="14632"/>
                    </a:lnTo>
                    <a:lnTo>
                      <a:pt x="5000" y="13676"/>
                    </a:lnTo>
                    <a:lnTo>
                      <a:pt x="3974" y="13676"/>
                    </a:lnTo>
                    <a:lnTo>
                      <a:pt x="3333" y="13676"/>
                    </a:lnTo>
                    <a:lnTo>
                      <a:pt x="3974" y="13493"/>
                    </a:lnTo>
                    <a:lnTo>
                      <a:pt x="6026" y="12904"/>
                    </a:lnTo>
                    <a:lnTo>
                      <a:pt x="8013" y="12904"/>
                    </a:lnTo>
                    <a:lnTo>
                      <a:pt x="7628" y="12169"/>
                    </a:lnTo>
                    <a:lnTo>
                      <a:pt x="7628" y="11397"/>
                    </a:lnTo>
                    <a:lnTo>
                      <a:pt x="7628" y="11029"/>
                    </a:lnTo>
                    <a:lnTo>
                      <a:pt x="6987" y="11029"/>
                    </a:lnTo>
                    <a:lnTo>
                      <a:pt x="6667" y="9669"/>
                    </a:lnTo>
                    <a:lnTo>
                      <a:pt x="6667" y="9522"/>
                    </a:lnTo>
                    <a:lnTo>
                      <a:pt x="7628" y="8934"/>
                    </a:lnTo>
                    <a:lnTo>
                      <a:pt x="6667" y="8934"/>
                    </a:lnTo>
                    <a:lnTo>
                      <a:pt x="5000" y="9081"/>
                    </a:lnTo>
                    <a:lnTo>
                      <a:pt x="3333" y="9522"/>
                    </a:lnTo>
                    <a:lnTo>
                      <a:pt x="2372" y="9081"/>
                    </a:lnTo>
                    <a:lnTo>
                      <a:pt x="3333" y="7574"/>
                    </a:lnTo>
                    <a:lnTo>
                      <a:pt x="3333" y="7206"/>
                    </a:lnTo>
                    <a:lnTo>
                      <a:pt x="3333" y="6654"/>
                    </a:lnTo>
                    <a:lnTo>
                      <a:pt x="1667" y="6654"/>
                    </a:lnTo>
                    <a:lnTo>
                      <a:pt x="1026" y="7978"/>
                    </a:lnTo>
                    <a:lnTo>
                      <a:pt x="1026" y="7022"/>
                    </a:lnTo>
                    <a:lnTo>
                      <a:pt x="1026" y="5699"/>
                    </a:lnTo>
                    <a:lnTo>
                      <a:pt x="2372" y="4926"/>
                    </a:lnTo>
                    <a:lnTo>
                      <a:pt x="1026" y="5110"/>
                    </a:lnTo>
                    <a:lnTo>
                      <a:pt x="0" y="4559"/>
                    </a:lnTo>
                    <a:lnTo>
                      <a:pt x="1026" y="3971"/>
                    </a:lnTo>
                    <a:lnTo>
                      <a:pt x="1667" y="3235"/>
                    </a:lnTo>
                    <a:lnTo>
                      <a:pt x="641" y="3015"/>
                    </a:lnTo>
                    <a:lnTo>
                      <a:pt x="1026" y="2096"/>
                    </a:lnTo>
                    <a:lnTo>
                      <a:pt x="2372" y="1691"/>
                    </a:lnTo>
                    <a:lnTo>
                      <a:pt x="2372" y="1103"/>
                    </a:lnTo>
                    <a:lnTo>
                      <a:pt x="2628" y="1103"/>
                    </a:lnTo>
                    <a:lnTo>
                      <a:pt x="3333" y="0"/>
                    </a:lnTo>
                    <a:lnTo>
                      <a:pt x="5256" y="147"/>
                    </a:lnTo>
                    <a:lnTo>
                      <a:pt x="7628" y="0"/>
                    </a:lnTo>
                    <a:lnTo>
                      <a:pt x="7628" y="956"/>
                    </a:lnTo>
                    <a:lnTo>
                      <a:pt x="5256" y="1691"/>
                    </a:lnTo>
                    <a:lnTo>
                      <a:pt x="5256" y="2096"/>
                    </a:lnTo>
                    <a:lnTo>
                      <a:pt x="5000" y="2647"/>
                    </a:lnTo>
                    <a:lnTo>
                      <a:pt x="6667" y="2463"/>
                    </a:lnTo>
                    <a:lnTo>
                      <a:pt x="10256" y="2463"/>
                    </a:lnTo>
                    <a:lnTo>
                      <a:pt x="10897" y="3015"/>
                    </a:lnTo>
                    <a:lnTo>
                      <a:pt x="9615" y="3971"/>
                    </a:lnTo>
                    <a:lnTo>
                      <a:pt x="8013" y="5478"/>
                    </a:lnTo>
                    <a:lnTo>
                      <a:pt x="8654" y="5699"/>
                    </a:lnTo>
                    <a:lnTo>
                      <a:pt x="7628" y="6066"/>
                    </a:lnTo>
                    <a:lnTo>
                      <a:pt x="6667" y="6434"/>
                    </a:lnTo>
                    <a:lnTo>
                      <a:pt x="8654" y="6434"/>
                    </a:lnTo>
                    <a:lnTo>
                      <a:pt x="11282" y="7978"/>
                    </a:lnTo>
                    <a:lnTo>
                      <a:pt x="12949" y="9669"/>
                    </a:lnTo>
                    <a:lnTo>
                      <a:pt x="14936" y="10662"/>
                    </a:lnTo>
                    <a:lnTo>
                      <a:pt x="15577" y="11985"/>
                    </a:lnTo>
                    <a:lnTo>
                      <a:pt x="14936" y="11985"/>
                    </a:lnTo>
                    <a:lnTo>
                      <a:pt x="16282" y="13125"/>
                    </a:lnTo>
                    <a:lnTo>
                      <a:pt x="15577" y="13493"/>
                    </a:lnTo>
                    <a:lnTo>
                      <a:pt x="16282" y="14044"/>
                    </a:lnTo>
                    <a:lnTo>
                      <a:pt x="16603" y="13676"/>
                    </a:lnTo>
                    <a:lnTo>
                      <a:pt x="17949" y="13493"/>
                    </a:lnTo>
                    <a:lnTo>
                      <a:pt x="19936" y="14412"/>
                    </a:lnTo>
                    <a:lnTo>
                      <a:pt x="18910" y="15993"/>
                    </a:lnTo>
                    <a:lnTo>
                      <a:pt x="17949" y="16140"/>
                    </a:lnTo>
                    <a:lnTo>
                      <a:pt x="17308" y="16544"/>
                    </a:lnTo>
                    <a:lnTo>
                      <a:pt x="16603" y="16912"/>
                    </a:lnTo>
                    <a:lnTo>
                      <a:pt x="18910" y="17096"/>
                    </a:lnTo>
                    <a:lnTo>
                      <a:pt x="17949" y="18088"/>
                    </a:lnTo>
                    <a:lnTo>
                      <a:pt x="16282" y="18456"/>
                    </a:lnTo>
                    <a:lnTo>
                      <a:pt x="13910" y="18088"/>
                    </a:lnTo>
                    <a:lnTo>
                      <a:pt x="12949" y="18088"/>
                    </a:lnTo>
                    <a:lnTo>
                      <a:pt x="10256" y="18456"/>
                    </a:lnTo>
                    <a:lnTo>
                      <a:pt x="8013" y="18456"/>
                    </a:lnTo>
                    <a:lnTo>
                      <a:pt x="6667" y="18640"/>
                    </a:lnTo>
                    <a:lnTo>
                      <a:pt x="5256" y="19375"/>
                    </a:lnTo>
                    <a:lnTo>
                      <a:pt x="4359" y="19375"/>
                    </a:lnTo>
                    <a:lnTo>
                      <a:pt x="1667" y="1996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14" name="Freeform 499"/>
              <p:cNvSpPr>
                <a:spLocks/>
              </p:cNvSpPr>
              <p:nvPr/>
            </p:nvSpPr>
            <p:spPr bwMode="auto">
              <a:xfrm>
                <a:off x="4294547" y="3712694"/>
                <a:ext cx="41935" cy="33948"/>
              </a:xfrm>
              <a:custGeom>
                <a:avLst/>
                <a:gdLst>
                  <a:gd name="T0" fmla="*/ 5253 w 20000"/>
                  <a:gd name="T1" fmla="*/ 5316 h 20000"/>
                  <a:gd name="T2" fmla="*/ 8283 w 20000"/>
                  <a:gd name="T3" fmla="*/ 2785 h 20000"/>
                  <a:gd name="T4" fmla="*/ 13535 w 20000"/>
                  <a:gd name="T5" fmla="*/ 0 h 20000"/>
                  <a:gd name="T6" fmla="*/ 14545 w 20000"/>
                  <a:gd name="T7" fmla="*/ 0 h 20000"/>
                  <a:gd name="T8" fmla="*/ 17778 w 20000"/>
                  <a:gd name="T9" fmla="*/ 6582 h 20000"/>
                  <a:gd name="T10" fmla="*/ 16566 w 20000"/>
                  <a:gd name="T11" fmla="*/ 9367 h 20000"/>
                  <a:gd name="T12" fmla="*/ 17778 w 20000"/>
                  <a:gd name="T13" fmla="*/ 9367 h 20000"/>
                  <a:gd name="T14" fmla="*/ 19798 w 20000"/>
                  <a:gd name="T15" fmla="*/ 15696 h 20000"/>
                  <a:gd name="T16" fmla="*/ 14545 w 20000"/>
                  <a:gd name="T17" fmla="*/ 19747 h 20000"/>
                  <a:gd name="T18" fmla="*/ 13535 w 20000"/>
                  <a:gd name="T19" fmla="*/ 17215 h 20000"/>
                  <a:gd name="T20" fmla="*/ 11515 w 20000"/>
                  <a:gd name="T21" fmla="*/ 17215 h 20000"/>
                  <a:gd name="T22" fmla="*/ 6263 w 20000"/>
                  <a:gd name="T23" fmla="*/ 10380 h 20000"/>
                  <a:gd name="T24" fmla="*/ 6263 w 20000"/>
                  <a:gd name="T25" fmla="*/ 13165 h 20000"/>
                  <a:gd name="T26" fmla="*/ 6263 w 20000"/>
                  <a:gd name="T27" fmla="*/ 15696 h 20000"/>
                  <a:gd name="T28" fmla="*/ 5253 w 20000"/>
                  <a:gd name="T29" fmla="*/ 17215 h 20000"/>
                  <a:gd name="T30" fmla="*/ 1212 w 20000"/>
                  <a:gd name="T31" fmla="*/ 15696 h 20000"/>
                  <a:gd name="T32" fmla="*/ 0 w 20000"/>
                  <a:gd name="T33" fmla="*/ 10380 h 20000"/>
                  <a:gd name="T34" fmla="*/ 1212 w 20000"/>
                  <a:gd name="T35" fmla="*/ 9367 h 20000"/>
                  <a:gd name="T36" fmla="*/ 1212 w 20000"/>
                  <a:gd name="T37" fmla="*/ 6582 h 20000"/>
                  <a:gd name="T38" fmla="*/ 5253 w 20000"/>
                  <a:gd name="T39" fmla="*/ 5316 h 2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00"/>
                  <a:gd name="T61" fmla="*/ 0 h 20000"/>
                  <a:gd name="T62" fmla="*/ 20000 w 20000"/>
                  <a:gd name="T63" fmla="*/ 20000 h 20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00" h="20000">
                    <a:moveTo>
                      <a:pt x="5253" y="5316"/>
                    </a:moveTo>
                    <a:lnTo>
                      <a:pt x="8283" y="2785"/>
                    </a:lnTo>
                    <a:lnTo>
                      <a:pt x="13535" y="0"/>
                    </a:lnTo>
                    <a:lnTo>
                      <a:pt x="14545" y="0"/>
                    </a:lnTo>
                    <a:lnTo>
                      <a:pt x="17778" y="6582"/>
                    </a:lnTo>
                    <a:lnTo>
                      <a:pt x="16566" y="9367"/>
                    </a:lnTo>
                    <a:lnTo>
                      <a:pt x="17778" y="9367"/>
                    </a:lnTo>
                    <a:lnTo>
                      <a:pt x="19798" y="15696"/>
                    </a:lnTo>
                    <a:lnTo>
                      <a:pt x="14545" y="19747"/>
                    </a:lnTo>
                    <a:lnTo>
                      <a:pt x="13535" y="17215"/>
                    </a:lnTo>
                    <a:lnTo>
                      <a:pt x="11515" y="17215"/>
                    </a:lnTo>
                    <a:lnTo>
                      <a:pt x="6263" y="10380"/>
                    </a:lnTo>
                    <a:lnTo>
                      <a:pt x="6263" y="13165"/>
                    </a:lnTo>
                    <a:lnTo>
                      <a:pt x="6263" y="15696"/>
                    </a:lnTo>
                    <a:lnTo>
                      <a:pt x="5253" y="17215"/>
                    </a:lnTo>
                    <a:lnTo>
                      <a:pt x="1212" y="15696"/>
                    </a:lnTo>
                    <a:lnTo>
                      <a:pt x="0" y="10380"/>
                    </a:lnTo>
                    <a:lnTo>
                      <a:pt x="1212" y="9367"/>
                    </a:lnTo>
                    <a:lnTo>
                      <a:pt x="1212" y="6582"/>
                    </a:lnTo>
                    <a:lnTo>
                      <a:pt x="5253" y="531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15" name="Freeform 500"/>
              <p:cNvSpPr>
                <a:spLocks/>
              </p:cNvSpPr>
              <p:nvPr/>
            </p:nvSpPr>
            <p:spPr bwMode="auto">
              <a:xfrm>
                <a:off x="4311521" y="3624831"/>
                <a:ext cx="11981" cy="18971"/>
              </a:xfrm>
              <a:custGeom>
                <a:avLst/>
                <a:gdLst>
                  <a:gd name="T0" fmla="*/ 0 w 20000"/>
                  <a:gd name="T1" fmla="*/ 19524 h 20000"/>
                  <a:gd name="T2" fmla="*/ 0 w 20000"/>
                  <a:gd name="T3" fmla="*/ 14286 h 20000"/>
                  <a:gd name="T4" fmla="*/ 0 w 20000"/>
                  <a:gd name="T5" fmla="*/ 11905 h 20000"/>
                  <a:gd name="T6" fmla="*/ 0 w 20000"/>
                  <a:gd name="T7" fmla="*/ 6667 h 20000"/>
                  <a:gd name="T8" fmla="*/ 4444 w 20000"/>
                  <a:gd name="T9" fmla="*/ 6667 h 20000"/>
                  <a:gd name="T10" fmla="*/ 4444 w 20000"/>
                  <a:gd name="T11" fmla="*/ 4762 h 20000"/>
                  <a:gd name="T12" fmla="*/ 19259 w 20000"/>
                  <a:gd name="T13" fmla="*/ 0 h 20000"/>
                  <a:gd name="T14" fmla="*/ 19259 w 20000"/>
                  <a:gd name="T15" fmla="*/ 4762 h 20000"/>
                  <a:gd name="T16" fmla="*/ 11852 w 20000"/>
                  <a:gd name="T17" fmla="*/ 11905 h 20000"/>
                  <a:gd name="T18" fmla="*/ 19259 w 20000"/>
                  <a:gd name="T19" fmla="*/ 11905 h 20000"/>
                  <a:gd name="T20" fmla="*/ 11852 w 20000"/>
                  <a:gd name="T21" fmla="*/ 14286 h 20000"/>
                  <a:gd name="T22" fmla="*/ 0 w 20000"/>
                  <a:gd name="T23" fmla="*/ 19524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0" y="19524"/>
                    </a:moveTo>
                    <a:lnTo>
                      <a:pt x="0" y="14286"/>
                    </a:lnTo>
                    <a:lnTo>
                      <a:pt x="0" y="11905"/>
                    </a:lnTo>
                    <a:lnTo>
                      <a:pt x="0" y="6667"/>
                    </a:lnTo>
                    <a:lnTo>
                      <a:pt x="4444" y="6667"/>
                    </a:lnTo>
                    <a:lnTo>
                      <a:pt x="4444" y="4762"/>
                    </a:lnTo>
                    <a:lnTo>
                      <a:pt x="19259" y="0"/>
                    </a:lnTo>
                    <a:lnTo>
                      <a:pt x="19259" y="4762"/>
                    </a:lnTo>
                    <a:lnTo>
                      <a:pt x="11852" y="11905"/>
                    </a:lnTo>
                    <a:lnTo>
                      <a:pt x="19259" y="11905"/>
                    </a:lnTo>
                    <a:lnTo>
                      <a:pt x="11852" y="14286"/>
                    </a:lnTo>
                    <a:lnTo>
                      <a:pt x="0" y="195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16" name="Freeform 501"/>
              <p:cNvSpPr>
                <a:spLocks/>
              </p:cNvSpPr>
              <p:nvPr/>
            </p:nvSpPr>
            <p:spPr bwMode="auto">
              <a:xfrm>
                <a:off x="4315515" y="3646796"/>
                <a:ext cx="16974" cy="13978"/>
              </a:xfrm>
              <a:custGeom>
                <a:avLst/>
                <a:gdLst>
                  <a:gd name="T0" fmla="*/ 16667 w 20000"/>
                  <a:gd name="T1" fmla="*/ 19375 h 20000"/>
                  <a:gd name="T2" fmla="*/ 11905 w 20000"/>
                  <a:gd name="T3" fmla="*/ 19375 h 20000"/>
                  <a:gd name="T4" fmla="*/ 16667 w 20000"/>
                  <a:gd name="T5" fmla="*/ 19375 h 20000"/>
                  <a:gd name="T6" fmla="*/ 9524 w 20000"/>
                  <a:gd name="T7" fmla="*/ 19375 h 20000"/>
                  <a:gd name="T8" fmla="*/ 4762 w 20000"/>
                  <a:gd name="T9" fmla="*/ 9375 h 20000"/>
                  <a:gd name="T10" fmla="*/ 0 w 20000"/>
                  <a:gd name="T11" fmla="*/ 9375 h 20000"/>
                  <a:gd name="T12" fmla="*/ 4762 w 20000"/>
                  <a:gd name="T13" fmla="*/ 0 h 20000"/>
                  <a:gd name="T14" fmla="*/ 9524 w 20000"/>
                  <a:gd name="T15" fmla="*/ 3750 h 20000"/>
                  <a:gd name="T16" fmla="*/ 9524 w 20000"/>
                  <a:gd name="T17" fmla="*/ 0 h 20000"/>
                  <a:gd name="T18" fmla="*/ 11905 w 20000"/>
                  <a:gd name="T19" fmla="*/ 0 h 20000"/>
                  <a:gd name="T20" fmla="*/ 11905 w 20000"/>
                  <a:gd name="T21" fmla="*/ 13125 h 20000"/>
                  <a:gd name="T22" fmla="*/ 19524 w 20000"/>
                  <a:gd name="T23" fmla="*/ 13125 h 20000"/>
                  <a:gd name="T24" fmla="*/ 16667 w 20000"/>
                  <a:gd name="T25" fmla="*/ 19375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16667" y="19375"/>
                    </a:moveTo>
                    <a:lnTo>
                      <a:pt x="11905" y="19375"/>
                    </a:lnTo>
                    <a:lnTo>
                      <a:pt x="16667" y="19375"/>
                    </a:lnTo>
                    <a:lnTo>
                      <a:pt x="9524" y="19375"/>
                    </a:lnTo>
                    <a:lnTo>
                      <a:pt x="4762" y="9375"/>
                    </a:lnTo>
                    <a:lnTo>
                      <a:pt x="0" y="9375"/>
                    </a:lnTo>
                    <a:lnTo>
                      <a:pt x="4762" y="0"/>
                    </a:lnTo>
                    <a:lnTo>
                      <a:pt x="9524" y="3750"/>
                    </a:lnTo>
                    <a:lnTo>
                      <a:pt x="9524" y="0"/>
                    </a:lnTo>
                    <a:lnTo>
                      <a:pt x="11905" y="0"/>
                    </a:lnTo>
                    <a:lnTo>
                      <a:pt x="11905" y="13125"/>
                    </a:lnTo>
                    <a:lnTo>
                      <a:pt x="19524" y="13125"/>
                    </a:lnTo>
                    <a:lnTo>
                      <a:pt x="16667" y="193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17" name="Freeform 502"/>
              <p:cNvSpPr>
                <a:spLocks/>
              </p:cNvSpPr>
              <p:nvPr/>
            </p:nvSpPr>
            <p:spPr bwMode="auto">
              <a:xfrm>
                <a:off x="4400383" y="3561928"/>
                <a:ext cx="11981" cy="20968"/>
              </a:xfrm>
              <a:custGeom>
                <a:avLst/>
                <a:gdLst>
                  <a:gd name="T0" fmla="*/ 7407 w 20000"/>
                  <a:gd name="T1" fmla="*/ 19615 h 20000"/>
                  <a:gd name="T2" fmla="*/ 7407 w 20000"/>
                  <a:gd name="T3" fmla="*/ 11923 h 20000"/>
                  <a:gd name="T4" fmla="*/ 0 w 20000"/>
                  <a:gd name="T5" fmla="*/ 9615 h 20000"/>
                  <a:gd name="T6" fmla="*/ 7407 w 20000"/>
                  <a:gd name="T7" fmla="*/ 9615 h 20000"/>
                  <a:gd name="T8" fmla="*/ 0 w 20000"/>
                  <a:gd name="T9" fmla="*/ 2308 h 20000"/>
                  <a:gd name="T10" fmla="*/ 11852 w 20000"/>
                  <a:gd name="T11" fmla="*/ 0 h 20000"/>
                  <a:gd name="T12" fmla="*/ 11852 w 20000"/>
                  <a:gd name="T13" fmla="*/ 5769 h 20000"/>
                  <a:gd name="T14" fmla="*/ 19259 w 20000"/>
                  <a:gd name="T15" fmla="*/ 11923 h 20000"/>
                  <a:gd name="T16" fmla="*/ 7407 w 20000"/>
                  <a:gd name="T17" fmla="*/ 19615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7407" y="19615"/>
                    </a:moveTo>
                    <a:lnTo>
                      <a:pt x="7407" y="11923"/>
                    </a:lnTo>
                    <a:lnTo>
                      <a:pt x="0" y="9615"/>
                    </a:lnTo>
                    <a:lnTo>
                      <a:pt x="7407" y="9615"/>
                    </a:lnTo>
                    <a:lnTo>
                      <a:pt x="0" y="2308"/>
                    </a:lnTo>
                    <a:lnTo>
                      <a:pt x="11852" y="0"/>
                    </a:lnTo>
                    <a:lnTo>
                      <a:pt x="11852" y="5769"/>
                    </a:lnTo>
                    <a:lnTo>
                      <a:pt x="19259" y="11923"/>
                    </a:lnTo>
                    <a:lnTo>
                      <a:pt x="7407" y="1961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18" name="Freeform 503"/>
              <p:cNvSpPr>
                <a:spLocks/>
              </p:cNvSpPr>
              <p:nvPr/>
            </p:nvSpPr>
            <p:spPr bwMode="auto">
              <a:xfrm>
                <a:off x="4311521" y="3510008"/>
                <a:ext cx="11981" cy="11981"/>
              </a:xfrm>
              <a:custGeom>
                <a:avLst/>
                <a:gdLst>
                  <a:gd name="T0" fmla="*/ 11852 w 20000"/>
                  <a:gd name="T1" fmla="*/ 19259 h 20000"/>
                  <a:gd name="T2" fmla="*/ 0 w 20000"/>
                  <a:gd name="T3" fmla="*/ 7407 h 20000"/>
                  <a:gd name="T4" fmla="*/ 4444 w 20000"/>
                  <a:gd name="T5" fmla="*/ 0 h 20000"/>
                  <a:gd name="T6" fmla="*/ 19259 w 20000"/>
                  <a:gd name="T7" fmla="*/ 11852 h 20000"/>
                  <a:gd name="T8" fmla="*/ 11852 w 20000"/>
                  <a:gd name="T9" fmla="*/ 19259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1852" y="19259"/>
                    </a:moveTo>
                    <a:lnTo>
                      <a:pt x="0" y="7407"/>
                    </a:lnTo>
                    <a:lnTo>
                      <a:pt x="4444" y="0"/>
                    </a:lnTo>
                    <a:lnTo>
                      <a:pt x="19259" y="11852"/>
                    </a:lnTo>
                    <a:lnTo>
                      <a:pt x="11852" y="192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19" name="Freeform 504"/>
              <p:cNvSpPr>
                <a:spLocks/>
              </p:cNvSpPr>
              <p:nvPr/>
            </p:nvSpPr>
            <p:spPr bwMode="auto">
              <a:xfrm>
                <a:off x="4372427" y="3602864"/>
                <a:ext cx="10983" cy="7987"/>
              </a:xfrm>
              <a:custGeom>
                <a:avLst/>
                <a:gdLst>
                  <a:gd name="T0" fmla="*/ 19259 w 20000"/>
                  <a:gd name="T1" fmla="*/ 18824 h 20000"/>
                  <a:gd name="T2" fmla="*/ 0 w 20000"/>
                  <a:gd name="T3" fmla="*/ 18824 h 20000"/>
                  <a:gd name="T4" fmla="*/ 0 w 20000"/>
                  <a:gd name="T5" fmla="*/ 0 h 20000"/>
                  <a:gd name="T6" fmla="*/ 7407 w 20000"/>
                  <a:gd name="T7" fmla="*/ 11765 h 20000"/>
                  <a:gd name="T8" fmla="*/ 19259 w 20000"/>
                  <a:gd name="T9" fmla="*/ 11765 h 20000"/>
                  <a:gd name="T10" fmla="*/ 19259 w 20000"/>
                  <a:gd name="T11" fmla="*/ 18824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259" y="18824"/>
                    </a:moveTo>
                    <a:lnTo>
                      <a:pt x="0" y="18824"/>
                    </a:lnTo>
                    <a:lnTo>
                      <a:pt x="0" y="0"/>
                    </a:lnTo>
                    <a:lnTo>
                      <a:pt x="7407" y="11765"/>
                    </a:lnTo>
                    <a:lnTo>
                      <a:pt x="19259" y="11765"/>
                    </a:lnTo>
                    <a:lnTo>
                      <a:pt x="19259"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20" name="Freeform 505"/>
              <p:cNvSpPr>
                <a:spLocks/>
              </p:cNvSpPr>
              <p:nvPr/>
            </p:nvSpPr>
            <p:spPr bwMode="auto">
              <a:xfrm>
                <a:off x="4305530" y="3653785"/>
                <a:ext cx="2996" cy="7987"/>
              </a:xfrm>
              <a:custGeom>
                <a:avLst/>
                <a:gdLst>
                  <a:gd name="T0" fmla="*/ 17143 w 20000"/>
                  <a:gd name="T1" fmla="*/ 18824 h 20000"/>
                  <a:gd name="T2" fmla="*/ 0 w 20000"/>
                  <a:gd name="T3" fmla="*/ 18824 h 20000"/>
                  <a:gd name="T4" fmla="*/ 0 w 20000"/>
                  <a:gd name="T5" fmla="*/ 0 h 20000"/>
                  <a:gd name="T6" fmla="*/ 17143 w 20000"/>
                  <a:gd name="T7" fmla="*/ 7059 h 20000"/>
                  <a:gd name="T8" fmla="*/ 17143 w 20000"/>
                  <a:gd name="T9" fmla="*/ 18824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7143" y="18824"/>
                    </a:moveTo>
                    <a:lnTo>
                      <a:pt x="0" y="18824"/>
                    </a:lnTo>
                    <a:lnTo>
                      <a:pt x="0" y="0"/>
                    </a:lnTo>
                    <a:lnTo>
                      <a:pt x="17143" y="7059"/>
                    </a:lnTo>
                    <a:lnTo>
                      <a:pt x="17143"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21" name="Freeform 506"/>
              <p:cNvSpPr>
                <a:spLocks/>
              </p:cNvSpPr>
              <p:nvPr/>
            </p:nvSpPr>
            <p:spPr bwMode="auto">
              <a:xfrm>
                <a:off x="4301536" y="3646796"/>
                <a:ext cx="6990" cy="2996"/>
              </a:xfrm>
              <a:custGeom>
                <a:avLst/>
                <a:gdLst>
                  <a:gd name="T0" fmla="*/ 18824 w 20000"/>
                  <a:gd name="T1" fmla="*/ 17143 h 20000"/>
                  <a:gd name="T2" fmla="*/ 0 w 20000"/>
                  <a:gd name="T3" fmla="*/ 0 h 20000"/>
                  <a:gd name="T4" fmla="*/ 18824 w 20000"/>
                  <a:gd name="T5" fmla="*/ 0 h 20000"/>
                  <a:gd name="T6" fmla="*/ 18824 w 20000"/>
                  <a:gd name="T7" fmla="*/ 17143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824" y="17143"/>
                    </a:moveTo>
                    <a:lnTo>
                      <a:pt x="0" y="0"/>
                    </a:lnTo>
                    <a:lnTo>
                      <a:pt x="18824" y="0"/>
                    </a:lnTo>
                    <a:lnTo>
                      <a:pt x="18824" y="1714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22" name="Freeform 507"/>
              <p:cNvSpPr>
                <a:spLocks/>
              </p:cNvSpPr>
              <p:nvPr/>
            </p:nvSpPr>
            <p:spPr bwMode="auto">
              <a:xfrm>
                <a:off x="4249617" y="3711695"/>
                <a:ext cx="75882" cy="98848"/>
              </a:xfrm>
              <a:custGeom>
                <a:avLst/>
                <a:gdLst>
                  <a:gd name="T0" fmla="*/ 12527 w 20000"/>
                  <a:gd name="T1" fmla="*/ 2564 h 20000"/>
                  <a:gd name="T2" fmla="*/ 11868 w 20000"/>
                  <a:gd name="T3" fmla="*/ 3932 h 20000"/>
                  <a:gd name="T4" fmla="*/ 14725 w 20000"/>
                  <a:gd name="T5" fmla="*/ 6154 h 20000"/>
                  <a:gd name="T6" fmla="*/ 15385 w 20000"/>
                  <a:gd name="T7" fmla="*/ 4872 h 20000"/>
                  <a:gd name="T8" fmla="*/ 18132 w 20000"/>
                  <a:gd name="T9" fmla="*/ 6154 h 20000"/>
                  <a:gd name="T10" fmla="*/ 19890 w 20000"/>
                  <a:gd name="T11" fmla="*/ 7009 h 20000"/>
                  <a:gd name="T12" fmla="*/ 18132 w 20000"/>
                  <a:gd name="T13" fmla="*/ 7009 h 20000"/>
                  <a:gd name="T14" fmla="*/ 19231 w 20000"/>
                  <a:gd name="T15" fmla="*/ 10598 h 20000"/>
                  <a:gd name="T16" fmla="*/ 19231 w 20000"/>
                  <a:gd name="T17" fmla="*/ 13248 h 20000"/>
                  <a:gd name="T18" fmla="*/ 18132 w 20000"/>
                  <a:gd name="T19" fmla="*/ 14957 h 20000"/>
                  <a:gd name="T20" fmla="*/ 15385 w 20000"/>
                  <a:gd name="T21" fmla="*/ 17265 h 20000"/>
                  <a:gd name="T22" fmla="*/ 9560 w 20000"/>
                  <a:gd name="T23" fmla="*/ 18974 h 20000"/>
                  <a:gd name="T24" fmla="*/ 8022 w 20000"/>
                  <a:gd name="T25" fmla="*/ 18974 h 20000"/>
                  <a:gd name="T26" fmla="*/ 3297 w 20000"/>
                  <a:gd name="T27" fmla="*/ 19915 h 20000"/>
                  <a:gd name="T28" fmla="*/ 3297 w 20000"/>
                  <a:gd name="T29" fmla="*/ 18547 h 20000"/>
                  <a:gd name="T30" fmla="*/ 440 w 20000"/>
                  <a:gd name="T31" fmla="*/ 17607 h 20000"/>
                  <a:gd name="T32" fmla="*/ 0 w 20000"/>
                  <a:gd name="T33" fmla="*/ 17265 h 20000"/>
                  <a:gd name="T34" fmla="*/ 2857 w 20000"/>
                  <a:gd name="T35" fmla="*/ 16325 h 20000"/>
                  <a:gd name="T36" fmla="*/ 3297 w 20000"/>
                  <a:gd name="T37" fmla="*/ 14957 h 20000"/>
                  <a:gd name="T38" fmla="*/ 7363 w 20000"/>
                  <a:gd name="T39" fmla="*/ 14103 h 20000"/>
                  <a:gd name="T40" fmla="*/ 5055 w 20000"/>
                  <a:gd name="T41" fmla="*/ 14103 h 20000"/>
                  <a:gd name="T42" fmla="*/ 4505 w 20000"/>
                  <a:gd name="T43" fmla="*/ 13248 h 20000"/>
                  <a:gd name="T44" fmla="*/ 6264 w 20000"/>
                  <a:gd name="T45" fmla="*/ 11453 h 20000"/>
                  <a:gd name="T46" fmla="*/ 1648 w 20000"/>
                  <a:gd name="T47" fmla="*/ 9231 h 20000"/>
                  <a:gd name="T48" fmla="*/ 4505 w 20000"/>
                  <a:gd name="T49" fmla="*/ 8376 h 20000"/>
                  <a:gd name="T50" fmla="*/ 2857 w 20000"/>
                  <a:gd name="T51" fmla="*/ 6154 h 20000"/>
                  <a:gd name="T52" fmla="*/ 2857 w 20000"/>
                  <a:gd name="T53" fmla="*/ 5726 h 20000"/>
                  <a:gd name="T54" fmla="*/ 6264 w 20000"/>
                  <a:gd name="T55" fmla="*/ 6154 h 20000"/>
                  <a:gd name="T56" fmla="*/ 9121 w 20000"/>
                  <a:gd name="T57" fmla="*/ 5726 h 20000"/>
                  <a:gd name="T58" fmla="*/ 10769 w 20000"/>
                  <a:gd name="T59" fmla="*/ 3932 h 20000"/>
                  <a:gd name="T60" fmla="*/ 8022 w 20000"/>
                  <a:gd name="T61" fmla="*/ 3504 h 20000"/>
                  <a:gd name="T62" fmla="*/ 9560 w 20000"/>
                  <a:gd name="T63" fmla="*/ 2222 h 20000"/>
                  <a:gd name="T64" fmla="*/ 14725 w 20000"/>
                  <a:gd name="T65" fmla="*/ 0 h 20000"/>
                  <a:gd name="T66" fmla="*/ 14725 w 20000"/>
                  <a:gd name="T67" fmla="*/ 2222 h 200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00"/>
                  <a:gd name="T103" fmla="*/ 0 h 20000"/>
                  <a:gd name="T104" fmla="*/ 20000 w 20000"/>
                  <a:gd name="T105" fmla="*/ 20000 h 200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00" h="20000">
                    <a:moveTo>
                      <a:pt x="14725" y="2222"/>
                    </a:moveTo>
                    <a:lnTo>
                      <a:pt x="12527" y="2564"/>
                    </a:lnTo>
                    <a:lnTo>
                      <a:pt x="12527" y="3504"/>
                    </a:lnTo>
                    <a:lnTo>
                      <a:pt x="11868" y="3932"/>
                    </a:lnTo>
                    <a:lnTo>
                      <a:pt x="12527" y="5726"/>
                    </a:lnTo>
                    <a:lnTo>
                      <a:pt x="14725" y="6154"/>
                    </a:lnTo>
                    <a:lnTo>
                      <a:pt x="15385" y="5726"/>
                    </a:lnTo>
                    <a:lnTo>
                      <a:pt x="15385" y="4872"/>
                    </a:lnTo>
                    <a:lnTo>
                      <a:pt x="15385" y="3932"/>
                    </a:lnTo>
                    <a:lnTo>
                      <a:pt x="18132" y="6154"/>
                    </a:lnTo>
                    <a:lnTo>
                      <a:pt x="19231" y="6154"/>
                    </a:lnTo>
                    <a:lnTo>
                      <a:pt x="19890" y="7009"/>
                    </a:lnTo>
                    <a:lnTo>
                      <a:pt x="19231" y="7863"/>
                    </a:lnTo>
                    <a:lnTo>
                      <a:pt x="18132" y="7009"/>
                    </a:lnTo>
                    <a:lnTo>
                      <a:pt x="19231" y="9231"/>
                    </a:lnTo>
                    <a:lnTo>
                      <a:pt x="19231" y="10598"/>
                    </a:lnTo>
                    <a:lnTo>
                      <a:pt x="19231" y="11453"/>
                    </a:lnTo>
                    <a:lnTo>
                      <a:pt x="19231" y="13248"/>
                    </a:lnTo>
                    <a:lnTo>
                      <a:pt x="18132" y="14103"/>
                    </a:lnTo>
                    <a:lnTo>
                      <a:pt x="18132" y="14957"/>
                    </a:lnTo>
                    <a:lnTo>
                      <a:pt x="18132" y="17265"/>
                    </a:lnTo>
                    <a:lnTo>
                      <a:pt x="15385" y="17265"/>
                    </a:lnTo>
                    <a:lnTo>
                      <a:pt x="11868" y="17607"/>
                    </a:lnTo>
                    <a:lnTo>
                      <a:pt x="9560" y="18974"/>
                    </a:lnTo>
                    <a:lnTo>
                      <a:pt x="9560" y="18547"/>
                    </a:lnTo>
                    <a:lnTo>
                      <a:pt x="8022" y="18974"/>
                    </a:lnTo>
                    <a:lnTo>
                      <a:pt x="5055" y="19915"/>
                    </a:lnTo>
                    <a:lnTo>
                      <a:pt x="3297" y="19915"/>
                    </a:lnTo>
                    <a:lnTo>
                      <a:pt x="1648" y="19915"/>
                    </a:lnTo>
                    <a:lnTo>
                      <a:pt x="3297" y="18547"/>
                    </a:lnTo>
                    <a:lnTo>
                      <a:pt x="440" y="18547"/>
                    </a:lnTo>
                    <a:lnTo>
                      <a:pt x="440" y="17607"/>
                    </a:lnTo>
                    <a:lnTo>
                      <a:pt x="2857" y="17265"/>
                    </a:lnTo>
                    <a:lnTo>
                      <a:pt x="0" y="17265"/>
                    </a:lnTo>
                    <a:lnTo>
                      <a:pt x="440" y="16325"/>
                    </a:lnTo>
                    <a:lnTo>
                      <a:pt x="2857" y="16325"/>
                    </a:lnTo>
                    <a:lnTo>
                      <a:pt x="2857" y="15470"/>
                    </a:lnTo>
                    <a:lnTo>
                      <a:pt x="3297" y="14957"/>
                    </a:lnTo>
                    <a:lnTo>
                      <a:pt x="6264" y="14103"/>
                    </a:lnTo>
                    <a:lnTo>
                      <a:pt x="7363" y="14103"/>
                    </a:lnTo>
                    <a:lnTo>
                      <a:pt x="6264" y="13248"/>
                    </a:lnTo>
                    <a:lnTo>
                      <a:pt x="5055" y="14103"/>
                    </a:lnTo>
                    <a:lnTo>
                      <a:pt x="3297" y="14103"/>
                    </a:lnTo>
                    <a:lnTo>
                      <a:pt x="4505" y="13248"/>
                    </a:lnTo>
                    <a:lnTo>
                      <a:pt x="5055" y="11880"/>
                    </a:lnTo>
                    <a:lnTo>
                      <a:pt x="6264" y="11453"/>
                    </a:lnTo>
                    <a:lnTo>
                      <a:pt x="3297" y="10598"/>
                    </a:lnTo>
                    <a:lnTo>
                      <a:pt x="1648" y="9231"/>
                    </a:lnTo>
                    <a:lnTo>
                      <a:pt x="3297" y="8376"/>
                    </a:lnTo>
                    <a:lnTo>
                      <a:pt x="4505" y="8376"/>
                    </a:lnTo>
                    <a:lnTo>
                      <a:pt x="3297" y="7863"/>
                    </a:lnTo>
                    <a:lnTo>
                      <a:pt x="2857" y="6154"/>
                    </a:lnTo>
                    <a:lnTo>
                      <a:pt x="1648" y="7009"/>
                    </a:lnTo>
                    <a:lnTo>
                      <a:pt x="2857" y="5726"/>
                    </a:lnTo>
                    <a:lnTo>
                      <a:pt x="4505" y="5726"/>
                    </a:lnTo>
                    <a:lnTo>
                      <a:pt x="6264" y="6154"/>
                    </a:lnTo>
                    <a:lnTo>
                      <a:pt x="8022" y="5726"/>
                    </a:lnTo>
                    <a:lnTo>
                      <a:pt x="9121" y="5726"/>
                    </a:lnTo>
                    <a:lnTo>
                      <a:pt x="9560" y="4872"/>
                    </a:lnTo>
                    <a:lnTo>
                      <a:pt x="10769" y="3932"/>
                    </a:lnTo>
                    <a:lnTo>
                      <a:pt x="10769" y="3504"/>
                    </a:lnTo>
                    <a:lnTo>
                      <a:pt x="8022" y="3504"/>
                    </a:lnTo>
                    <a:lnTo>
                      <a:pt x="9121" y="2564"/>
                    </a:lnTo>
                    <a:lnTo>
                      <a:pt x="9560" y="2222"/>
                    </a:lnTo>
                    <a:lnTo>
                      <a:pt x="12527" y="342"/>
                    </a:lnTo>
                    <a:lnTo>
                      <a:pt x="14725" y="0"/>
                    </a:lnTo>
                    <a:lnTo>
                      <a:pt x="16484" y="342"/>
                    </a:lnTo>
                    <a:lnTo>
                      <a:pt x="14725" y="222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23" name="Freeform 508"/>
              <p:cNvSpPr>
                <a:spLocks/>
              </p:cNvSpPr>
              <p:nvPr/>
            </p:nvSpPr>
            <p:spPr bwMode="auto">
              <a:xfrm>
                <a:off x="4054918" y="3370224"/>
                <a:ext cx="167740" cy="101842"/>
              </a:xfrm>
              <a:custGeom>
                <a:avLst/>
                <a:gdLst>
                  <a:gd name="T0" fmla="*/ 7342 w 20000"/>
                  <a:gd name="T1" fmla="*/ 18583 h 20000"/>
                  <a:gd name="T2" fmla="*/ 2582 w 20000"/>
                  <a:gd name="T3" fmla="*/ 17333 h 20000"/>
                  <a:gd name="T4" fmla="*/ 3089 w 20000"/>
                  <a:gd name="T5" fmla="*/ 16000 h 20000"/>
                  <a:gd name="T6" fmla="*/ 3392 w 20000"/>
                  <a:gd name="T7" fmla="*/ 12917 h 20000"/>
                  <a:gd name="T8" fmla="*/ 1013 w 20000"/>
                  <a:gd name="T9" fmla="*/ 10750 h 20000"/>
                  <a:gd name="T10" fmla="*/ 2582 w 20000"/>
                  <a:gd name="T11" fmla="*/ 9500 h 20000"/>
                  <a:gd name="T12" fmla="*/ 5266 w 20000"/>
                  <a:gd name="T13" fmla="*/ 9083 h 20000"/>
                  <a:gd name="T14" fmla="*/ 3899 w 20000"/>
                  <a:gd name="T15" fmla="*/ 8167 h 20000"/>
                  <a:gd name="T16" fmla="*/ 3089 w 20000"/>
                  <a:gd name="T17" fmla="*/ 5583 h 20000"/>
                  <a:gd name="T18" fmla="*/ 0 w 20000"/>
                  <a:gd name="T19" fmla="*/ 6083 h 20000"/>
                  <a:gd name="T20" fmla="*/ 1823 w 20000"/>
                  <a:gd name="T21" fmla="*/ 5583 h 20000"/>
                  <a:gd name="T22" fmla="*/ 1316 w 20000"/>
                  <a:gd name="T23" fmla="*/ 3917 h 20000"/>
                  <a:gd name="T24" fmla="*/ 2076 w 20000"/>
                  <a:gd name="T25" fmla="*/ 1750 h 20000"/>
                  <a:gd name="T26" fmla="*/ 3899 w 20000"/>
                  <a:gd name="T27" fmla="*/ 3417 h 20000"/>
                  <a:gd name="T28" fmla="*/ 4456 w 20000"/>
                  <a:gd name="T29" fmla="*/ 0 h 20000"/>
                  <a:gd name="T30" fmla="*/ 5468 w 20000"/>
                  <a:gd name="T31" fmla="*/ 5583 h 20000"/>
                  <a:gd name="T32" fmla="*/ 6785 w 20000"/>
                  <a:gd name="T33" fmla="*/ 5583 h 20000"/>
                  <a:gd name="T34" fmla="*/ 7848 w 20000"/>
                  <a:gd name="T35" fmla="*/ 6083 h 20000"/>
                  <a:gd name="T36" fmla="*/ 8152 w 20000"/>
                  <a:gd name="T37" fmla="*/ 2583 h 20000"/>
                  <a:gd name="T38" fmla="*/ 9418 w 20000"/>
                  <a:gd name="T39" fmla="*/ 4750 h 20000"/>
                  <a:gd name="T40" fmla="*/ 10228 w 20000"/>
                  <a:gd name="T41" fmla="*/ 2583 h 20000"/>
                  <a:gd name="T42" fmla="*/ 12051 w 20000"/>
                  <a:gd name="T43" fmla="*/ 4750 h 20000"/>
                  <a:gd name="T44" fmla="*/ 12810 w 20000"/>
                  <a:gd name="T45" fmla="*/ 3917 h 20000"/>
                  <a:gd name="T46" fmla="*/ 14430 w 20000"/>
                  <a:gd name="T47" fmla="*/ 3417 h 20000"/>
                  <a:gd name="T48" fmla="*/ 14937 w 20000"/>
                  <a:gd name="T49" fmla="*/ 1333 h 20000"/>
                  <a:gd name="T50" fmla="*/ 16253 w 20000"/>
                  <a:gd name="T51" fmla="*/ 2583 h 20000"/>
                  <a:gd name="T52" fmla="*/ 17570 w 20000"/>
                  <a:gd name="T53" fmla="*/ 3417 h 20000"/>
                  <a:gd name="T54" fmla="*/ 17873 w 20000"/>
                  <a:gd name="T55" fmla="*/ 5583 h 20000"/>
                  <a:gd name="T56" fmla="*/ 19949 w 20000"/>
                  <a:gd name="T57" fmla="*/ 8167 h 20000"/>
                  <a:gd name="T58" fmla="*/ 19646 w 20000"/>
                  <a:gd name="T59" fmla="*/ 10333 h 20000"/>
                  <a:gd name="T60" fmla="*/ 18380 w 20000"/>
                  <a:gd name="T61" fmla="*/ 12917 h 20000"/>
                  <a:gd name="T62" fmla="*/ 16253 w 20000"/>
                  <a:gd name="T63" fmla="*/ 15167 h 20000"/>
                  <a:gd name="T64" fmla="*/ 13367 w 20000"/>
                  <a:gd name="T65" fmla="*/ 18167 h 20000"/>
                  <a:gd name="T66" fmla="*/ 9924 w 20000"/>
                  <a:gd name="T67" fmla="*/ 19917 h 200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00"/>
                  <a:gd name="T103" fmla="*/ 0 h 20000"/>
                  <a:gd name="T104" fmla="*/ 20000 w 20000"/>
                  <a:gd name="T105" fmla="*/ 20000 h 200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00" h="20000">
                    <a:moveTo>
                      <a:pt x="9924" y="19917"/>
                    </a:moveTo>
                    <a:lnTo>
                      <a:pt x="7342" y="18583"/>
                    </a:lnTo>
                    <a:lnTo>
                      <a:pt x="6025" y="17333"/>
                    </a:lnTo>
                    <a:lnTo>
                      <a:pt x="2582" y="17333"/>
                    </a:lnTo>
                    <a:lnTo>
                      <a:pt x="2582" y="16000"/>
                    </a:lnTo>
                    <a:lnTo>
                      <a:pt x="3089" y="16000"/>
                    </a:lnTo>
                    <a:lnTo>
                      <a:pt x="4456" y="14667"/>
                    </a:lnTo>
                    <a:lnTo>
                      <a:pt x="3392" y="12917"/>
                    </a:lnTo>
                    <a:lnTo>
                      <a:pt x="3392" y="10750"/>
                    </a:lnTo>
                    <a:lnTo>
                      <a:pt x="1013" y="10750"/>
                    </a:lnTo>
                    <a:lnTo>
                      <a:pt x="506" y="10333"/>
                    </a:lnTo>
                    <a:lnTo>
                      <a:pt x="2582" y="9500"/>
                    </a:lnTo>
                    <a:lnTo>
                      <a:pt x="4709" y="9500"/>
                    </a:lnTo>
                    <a:lnTo>
                      <a:pt x="5266" y="9083"/>
                    </a:lnTo>
                    <a:lnTo>
                      <a:pt x="4709" y="9083"/>
                    </a:lnTo>
                    <a:lnTo>
                      <a:pt x="3899" y="8167"/>
                    </a:lnTo>
                    <a:lnTo>
                      <a:pt x="4709" y="6917"/>
                    </a:lnTo>
                    <a:lnTo>
                      <a:pt x="3089" y="5583"/>
                    </a:lnTo>
                    <a:lnTo>
                      <a:pt x="1316" y="6917"/>
                    </a:lnTo>
                    <a:lnTo>
                      <a:pt x="0" y="6083"/>
                    </a:lnTo>
                    <a:lnTo>
                      <a:pt x="1013" y="4750"/>
                    </a:lnTo>
                    <a:lnTo>
                      <a:pt x="1823" y="5583"/>
                    </a:lnTo>
                    <a:lnTo>
                      <a:pt x="2076" y="4750"/>
                    </a:lnTo>
                    <a:lnTo>
                      <a:pt x="1316" y="3917"/>
                    </a:lnTo>
                    <a:lnTo>
                      <a:pt x="1823" y="3417"/>
                    </a:lnTo>
                    <a:lnTo>
                      <a:pt x="2076" y="1750"/>
                    </a:lnTo>
                    <a:lnTo>
                      <a:pt x="3089" y="3417"/>
                    </a:lnTo>
                    <a:lnTo>
                      <a:pt x="3899" y="3417"/>
                    </a:lnTo>
                    <a:lnTo>
                      <a:pt x="3089" y="1333"/>
                    </a:lnTo>
                    <a:lnTo>
                      <a:pt x="4456" y="0"/>
                    </a:lnTo>
                    <a:lnTo>
                      <a:pt x="6025" y="2583"/>
                    </a:lnTo>
                    <a:lnTo>
                      <a:pt x="5468" y="5583"/>
                    </a:lnTo>
                    <a:lnTo>
                      <a:pt x="6025" y="7333"/>
                    </a:lnTo>
                    <a:lnTo>
                      <a:pt x="6785" y="5583"/>
                    </a:lnTo>
                    <a:lnTo>
                      <a:pt x="7342" y="6083"/>
                    </a:lnTo>
                    <a:lnTo>
                      <a:pt x="7848" y="6083"/>
                    </a:lnTo>
                    <a:lnTo>
                      <a:pt x="7848" y="3417"/>
                    </a:lnTo>
                    <a:lnTo>
                      <a:pt x="8152" y="2583"/>
                    </a:lnTo>
                    <a:lnTo>
                      <a:pt x="8911" y="5583"/>
                    </a:lnTo>
                    <a:lnTo>
                      <a:pt x="9418" y="4750"/>
                    </a:lnTo>
                    <a:lnTo>
                      <a:pt x="9418" y="3417"/>
                    </a:lnTo>
                    <a:lnTo>
                      <a:pt x="10228" y="2583"/>
                    </a:lnTo>
                    <a:lnTo>
                      <a:pt x="11038" y="3917"/>
                    </a:lnTo>
                    <a:lnTo>
                      <a:pt x="12051" y="4750"/>
                    </a:lnTo>
                    <a:lnTo>
                      <a:pt x="11544" y="2583"/>
                    </a:lnTo>
                    <a:lnTo>
                      <a:pt x="12810" y="3917"/>
                    </a:lnTo>
                    <a:lnTo>
                      <a:pt x="13620" y="2583"/>
                    </a:lnTo>
                    <a:lnTo>
                      <a:pt x="14430" y="3417"/>
                    </a:lnTo>
                    <a:lnTo>
                      <a:pt x="14937" y="2583"/>
                    </a:lnTo>
                    <a:lnTo>
                      <a:pt x="14937" y="1333"/>
                    </a:lnTo>
                    <a:lnTo>
                      <a:pt x="15696" y="500"/>
                    </a:lnTo>
                    <a:lnTo>
                      <a:pt x="16253" y="2583"/>
                    </a:lnTo>
                    <a:lnTo>
                      <a:pt x="18380" y="1750"/>
                    </a:lnTo>
                    <a:lnTo>
                      <a:pt x="17570" y="3417"/>
                    </a:lnTo>
                    <a:lnTo>
                      <a:pt x="18380" y="3417"/>
                    </a:lnTo>
                    <a:lnTo>
                      <a:pt x="17873" y="5583"/>
                    </a:lnTo>
                    <a:lnTo>
                      <a:pt x="18380" y="5583"/>
                    </a:lnTo>
                    <a:lnTo>
                      <a:pt x="19949" y="8167"/>
                    </a:lnTo>
                    <a:lnTo>
                      <a:pt x="19949" y="9500"/>
                    </a:lnTo>
                    <a:lnTo>
                      <a:pt x="19646" y="10333"/>
                    </a:lnTo>
                    <a:lnTo>
                      <a:pt x="19139" y="12583"/>
                    </a:lnTo>
                    <a:lnTo>
                      <a:pt x="18380" y="12917"/>
                    </a:lnTo>
                    <a:lnTo>
                      <a:pt x="17873" y="14667"/>
                    </a:lnTo>
                    <a:lnTo>
                      <a:pt x="16253" y="15167"/>
                    </a:lnTo>
                    <a:lnTo>
                      <a:pt x="14430" y="16333"/>
                    </a:lnTo>
                    <a:lnTo>
                      <a:pt x="13367" y="18167"/>
                    </a:lnTo>
                    <a:lnTo>
                      <a:pt x="11544" y="19417"/>
                    </a:lnTo>
                    <a:lnTo>
                      <a:pt x="9924" y="1991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24" name="Freeform 509"/>
              <p:cNvSpPr>
                <a:spLocks/>
              </p:cNvSpPr>
              <p:nvPr/>
            </p:nvSpPr>
            <p:spPr bwMode="auto">
              <a:xfrm>
                <a:off x="4546157" y="3920372"/>
                <a:ext cx="211672" cy="213669"/>
              </a:xfrm>
              <a:custGeom>
                <a:avLst/>
                <a:gdLst>
                  <a:gd name="T0" fmla="*/ 7470 w 20000"/>
                  <a:gd name="T1" fmla="*/ 636 h 20000"/>
                  <a:gd name="T2" fmla="*/ 8514 w 20000"/>
                  <a:gd name="T3" fmla="*/ 0 h 20000"/>
                  <a:gd name="T4" fmla="*/ 10161 w 20000"/>
                  <a:gd name="T5" fmla="*/ 636 h 20000"/>
                  <a:gd name="T6" fmla="*/ 11406 w 20000"/>
                  <a:gd name="T7" fmla="*/ 1431 h 20000"/>
                  <a:gd name="T8" fmla="*/ 12249 w 20000"/>
                  <a:gd name="T9" fmla="*/ 2664 h 20000"/>
                  <a:gd name="T10" fmla="*/ 12249 w 20000"/>
                  <a:gd name="T11" fmla="*/ 3698 h 20000"/>
                  <a:gd name="T12" fmla="*/ 11245 w 20000"/>
                  <a:gd name="T13" fmla="*/ 3062 h 20000"/>
                  <a:gd name="T14" fmla="*/ 10602 w 20000"/>
                  <a:gd name="T15" fmla="*/ 3300 h 20000"/>
                  <a:gd name="T16" fmla="*/ 9116 w 20000"/>
                  <a:gd name="T17" fmla="*/ 3897 h 20000"/>
                  <a:gd name="T18" fmla="*/ 9116 w 20000"/>
                  <a:gd name="T19" fmla="*/ 4930 h 20000"/>
                  <a:gd name="T20" fmla="*/ 11406 w 20000"/>
                  <a:gd name="T21" fmla="*/ 8032 h 20000"/>
                  <a:gd name="T22" fmla="*/ 14940 w 20000"/>
                  <a:gd name="T23" fmla="*/ 11292 h 20000"/>
                  <a:gd name="T24" fmla="*/ 15783 w 20000"/>
                  <a:gd name="T25" fmla="*/ 11690 h 20000"/>
                  <a:gd name="T26" fmla="*/ 15582 w 20000"/>
                  <a:gd name="T27" fmla="*/ 12326 h 20000"/>
                  <a:gd name="T28" fmla="*/ 18474 w 20000"/>
                  <a:gd name="T29" fmla="*/ 13559 h 20000"/>
                  <a:gd name="T30" fmla="*/ 19960 w 20000"/>
                  <a:gd name="T31" fmla="*/ 15626 h 20000"/>
                  <a:gd name="T32" fmla="*/ 18876 w 20000"/>
                  <a:gd name="T33" fmla="*/ 15229 h 20000"/>
                  <a:gd name="T34" fmla="*/ 17430 w 20000"/>
                  <a:gd name="T35" fmla="*/ 14394 h 20000"/>
                  <a:gd name="T36" fmla="*/ 16586 w 20000"/>
                  <a:gd name="T37" fmla="*/ 16064 h 20000"/>
                  <a:gd name="T38" fmla="*/ 17430 w 20000"/>
                  <a:gd name="T39" fmla="*/ 16223 h 20000"/>
                  <a:gd name="T40" fmla="*/ 16827 w 20000"/>
                  <a:gd name="T41" fmla="*/ 17853 h 20000"/>
                  <a:gd name="T42" fmla="*/ 16185 w 20000"/>
                  <a:gd name="T43" fmla="*/ 19563 h 20000"/>
                  <a:gd name="T44" fmla="*/ 15582 w 20000"/>
                  <a:gd name="T45" fmla="*/ 19324 h 20000"/>
                  <a:gd name="T46" fmla="*/ 15783 w 20000"/>
                  <a:gd name="T47" fmla="*/ 18330 h 20000"/>
                  <a:gd name="T48" fmla="*/ 15181 w 20000"/>
                  <a:gd name="T49" fmla="*/ 15229 h 20000"/>
                  <a:gd name="T50" fmla="*/ 14137 w 20000"/>
                  <a:gd name="T51" fmla="*/ 14990 h 20000"/>
                  <a:gd name="T52" fmla="*/ 13896 w 20000"/>
                  <a:gd name="T53" fmla="*/ 13956 h 20000"/>
                  <a:gd name="T54" fmla="*/ 12892 w 20000"/>
                  <a:gd name="T55" fmla="*/ 13559 h 20000"/>
                  <a:gd name="T56" fmla="*/ 12249 w 20000"/>
                  <a:gd name="T57" fmla="*/ 13360 h 20000"/>
                  <a:gd name="T58" fmla="*/ 10763 w 20000"/>
                  <a:gd name="T59" fmla="*/ 12565 h 20000"/>
                  <a:gd name="T60" fmla="*/ 8715 w 20000"/>
                  <a:gd name="T61" fmla="*/ 10895 h 20000"/>
                  <a:gd name="T62" fmla="*/ 7470 w 20000"/>
                  <a:gd name="T63" fmla="*/ 9662 h 20000"/>
                  <a:gd name="T64" fmla="*/ 6225 w 20000"/>
                  <a:gd name="T65" fmla="*/ 9264 h 20000"/>
                  <a:gd name="T66" fmla="*/ 6225 w 20000"/>
                  <a:gd name="T67" fmla="*/ 8191 h 20000"/>
                  <a:gd name="T68" fmla="*/ 5382 w 20000"/>
                  <a:gd name="T69" fmla="*/ 6561 h 20000"/>
                  <a:gd name="T70" fmla="*/ 3534 w 20000"/>
                  <a:gd name="T71" fmla="*/ 6402 h 20000"/>
                  <a:gd name="T72" fmla="*/ 2048 w 20000"/>
                  <a:gd name="T73" fmla="*/ 7396 h 20000"/>
                  <a:gd name="T74" fmla="*/ 1888 w 20000"/>
                  <a:gd name="T75" fmla="*/ 6958 h 20000"/>
                  <a:gd name="T76" fmla="*/ 1446 w 20000"/>
                  <a:gd name="T77" fmla="*/ 6561 h 20000"/>
                  <a:gd name="T78" fmla="*/ 402 w 20000"/>
                  <a:gd name="T79" fmla="*/ 4692 h 20000"/>
                  <a:gd name="T80" fmla="*/ 803 w 20000"/>
                  <a:gd name="T81" fmla="*/ 4294 h 20000"/>
                  <a:gd name="T82" fmla="*/ 803 w 20000"/>
                  <a:gd name="T83" fmla="*/ 2664 h 20000"/>
                  <a:gd name="T84" fmla="*/ 2048 w 20000"/>
                  <a:gd name="T85" fmla="*/ 2664 h 20000"/>
                  <a:gd name="T86" fmla="*/ 4177 w 20000"/>
                  <a:gd name="T87" fmla="*/ 2266 h 20000"/>
                  <a:gd name="T88" fmla="*/ 4337 w 20000"/>
                  <a:gd name="T89" fmla="*/ 1431 h 20000"/>
                  <a:gd name="T90" fmla="*/ 5181 w 20000"/>
                  <a:gd name="T91" fmla="*/ 1630 h 20000"/>
                  <a:gd name="T92" fmla="*/ 5823 w 20000"/>
                  <a:gd name="T93" fmla="*/ 2028 h 20000"/>
                  <a:gd name="T94" fmla="*/ 6225 w 20000"/>
                  <a:gd name="T95" fmla="*/ 1431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6426" y="636"/>
                    </a:moveTo>
                    <a:lnTo>
                      <a:pt x="7470" y="636"/>
                    </a:lnTo>
                    <a:lnTo>
                      <a:pt x="7470" y="0"/>
                    </a:lnTo>
                    <a:lnTo>
                      <a:pt x="8514" y="0"/>
                    </a:lnTo>
                    <a:lnTo>
                      <a:pt x="9116" y="0"/>
                    </a:lnTo>
                    <a:lnTo>
                      <a:pt x="10161" y="636"/>
                    </a:lnTo>
                    <a:lnTo>
                      <a:pt x="11245" y="1431"/>
                    </a:lnTo>
                    <a:lnTo>
                      <a:pt x="11406" y="1431"/>
                    </a:lnTo>
                    <a:lnTo>
                      <a:pt x="11245" y="1630"/>
                    </a:lnTo>
                    <a:lnTo>
                      <a:pt x="12249" y="2664"/>
                    </a:lnTo>
                    <a:lnTo>
                      <a:pt x="12450" y="3300"/>
                    </a:lnTo>
                    <a:lnTo>
                      <a:pt x="12249" y="3698"/>
                    </a:lnTo>
                    <a:lnTo>
                      <a:pt x="11406" y="3300"/>
                    </a:lnTo>
                    <a:lnTo>
                      <a:pt x="11245" y="3062"/>
                    </a:lnTo>
                    <a:lnTo>
                      <a:pt x="10602" y="3062"/>
                    </a:lnTo>
                    <a:lnTo>
                      <a:pt x="10602" y="3300"/>
                    </a:lnTo>
                    <a:lnTo>
                      <a:pt x="9759" y="3698"/>
                    </a:lnTo>
                    <a:lnTo>
                      <a:pt x="9116" y="3897"/>
                    </a:lnTo>
                    <a:lnTo>
                      <a:pt x="9518" y="4692"/>
                    </a:lnTo>
                    <a:lnTo>
                      <a:pt x="9116" y="4930"/>
                    </a:lnTo>
                    <a:lnTo>
                      <a:pt x="9116" y="5765"/>
                    </a:lnTo>
                    <a:lnTo>
                      <a:pt x="11406" y="8032"/>
                    </a:lnTo>
                    <a:lnTo>
                      <a:pt x="12892" y="10298"/>
                    </a:lnTo>
                    <a:lnTo>
                      <a:pt x="14940" y="11292"/>
                    </a:lnTo>
                    <a:lnTo>
                      <a:pt x="15582" y="11292"/>
                    </a:lnTo>
                    <a:lnTo>
                      <a:pt x="15783" y="11690"/>
                    </a:lnTo>
                    <a:lnTo>
                      <a:pt x="15582" y="11928"/>
                    </a:lnTo>
                    <a:lnTo>
                      <a:pt x="15582" y="12326"/>
                    </a:lnTo>
                    <a:lnTo>
                      <a:pt x="16827" y="12962"/>
                    </a:lnTo>
                    <a:lnTo>
                      <a:pt x="18474" y="13559"/>
                    </a:lnTo>
                    <a:lnTo>
                      <a:pt x="19960" y="14990"/>
                    </a:lnTo>
                    <a:lnTo>
                      <a:pt x="19960" y="15626"/>
                    </a:lnTo>
                    <a:lnTo>
                      <a:pt x="19317" y="15626"/>
                    </a:lnTo>
                    <a:lnTo>
                      <a:pt x="18876" y="15229"/>
                    </a:lnTo>
                    <a:lnTo>
                      <a:pt x="18474" y="14592"/>
                    </a:lnTo>
                    <a:lnTo>
                      <a:pt x="17430" y="14394"/>
                    </a:lnTo>
                    <a:lnTo>
                      <a:pt x="17229" y="14592"/>
                    </a:lnTo>
                    <a:lnTo>
                      <a:pt x="16586" y="16064"/>
                    </a:lnTo>
                    <a:lnTo>
                      <a:pt x="17229" y="16223"/>
                    </a:lnTo>
                    <a:lnTo>
                      <a:pt x="17430" y="16223"/>
                    </a:lnTo>
                    <a:lnTo>
                      <a:pt x="17871" y="17694"/>
                    </a:lnTo>
                    <a:lnTo>
                      <a:pt x="16827" y="17853"/>
                    </a:lnTo>
                    <a:lnTo>
                      <a:pt x="16827" y="18728"/>
                    </a:lnTo>
                    <a:lnTo>
                      <a:pt x="16185" y="19563"/>
                    </a:lnTo>
                    <a:lnTo>
                      <a:pt x="15582" y="19960"/>
                    </a:lnTo>
                    <a:lnTo>
                      <a:pt x="15582" y="19324"/>
                    </a:lnTo>
                    <a:lnTo>
                      <a:pt x="15783" y="18926"/>
                    </a:lnTo>
                    <a:lnTo>
                      <a:pt x="15783" y="18330"/>
                    </a:lnTo>
                    <a:lnTo>
                      <a:pt x="16185" y="17853"/>
                    </a:lnTo>
                    <a:lnTo>
                      <a:pt x="15181" y="15229"/>
                    </a:lnTo>
                    <a:lnTo>
                      <a:pt x="14940" y="15229"/>
                    </a:lnTo>
                    <a:lnTo>
                      <a:pt x="14137" y="14990"/>
                    </a:lnTo>
                    <a:lnTo>
                      <a:pt x="14137" y="14592"/>
                    </a:lnTo>
                    <a:lnTo>
                      <a:pt x="13896" y="13956"/>
                    </a:lnTo>
                    <a:lnTo>
                      <a:pt x="13052" y="13956"/>
                    </a:lnTo>
                    <a:lnTo>
                      <a:pt x="12892" y="13559"/>
                    </a:lnTo>
                    <a:lnTo>
                      <a:pt x="12450" y="13559"/>
                    </a:lnTo>
                    <a:lnTo>
                      <a:pt x="12249" y="13360"/>
                    </a:lnTo>
                    <a:lnTo>
                      <a:pt x="12249" y="12565"/>
                    </a:lnTo>
                    <a:lnTo>
                      <a:pt x="10763" y="12565"/>
                    </a:lnTo>
                    <a:lnTo>
                      <a:pt x="9759" y="12326"/>
                    </a:lnTo>
                    <a:lnTo>
                      <a:pt x="8715" y="10895"/>
                    </a:lnTo>
                    <a:lnTo>
                      <a:pt x="8514" y="10696"/>
                    </a:lnTo>
                    <a:lnTo>
                      <a:pt x="7470" y="9662"/>
                    </a:lnTo>
                    <a:lnTo>
                      <a:pt x="6827" y="9264"/>
                    </a:lnTo>
                    <a:lnTo>
                      <a:pt x="6225" y="9264"/>
                    </a:lnTo>
                    <a:lnTo>
                      <a:pt x="6426" y="8628"/>
                    </a:lnTo>
                    <a:lnTo>
                      <a:pt x="6225" y="8191"/>
                    </a:lnTo>
                    <a:lnTo>
                      <a:pt x="5823" y="7396"/>
                    </a:lnTo>
                    <a:lnTo>
                      <a:pt x="5382" y="6561"/>
                    </a:lnTo>
                    <a:lnTo>
                      <a:pt x="4337" y="6402"/>
                    </a:lnTo>
                    <a:lnTo>
                      <a:pt x="3534" y="6402"/>
                    </a:lnTo>
                    <a:lnTo>
                      <a:pt x="2691" y="6561"/>
                    </a:lnTo>
                    <a:lnTo>
                      <a:pt x="2048" y="7396"/>
                    </a:lnTo>
                    <a:lnTo>
                      <a:pt x="1888" y="7396"/>
                    </a:lnTo>
                    <a:lnTo>
                      <a:pt x="1888" y="6958"/>
                    </a:lnTo>
                    <a:lnTo>
                      <a:pt x="2048" y="6561"/>
                    </a:lnTo>
                    <a:lnTo>
                      <a:pt x="1446" y="6561"/>
                    </a:lnTo>
                    <a:lnTo>
                      <a:pt x="803" y="6402"/>
                    </a:lnTo>
                    <a:lnTo>
                      <a:pt x="402" y="4692"/>
                    </a:lnTo>
                    <a:lnTo>
                      <a:pt x="0" y="4294"/>
                    </a:lnTo>
                    <a:lnTo>
                      <a:pt x="803" y="4294"/>
                    </a:lnTo>
                    <a:lnTo>
                      <a:pt x="402" y="2664"/>
                    </a:lnTo>
                    <a:lnTo>
                      <a:pt x="803" y="2664"/>
                    </a:lnTo>
                    <a:lnTo>
                      <a:pt x="1888" y="2266"/>
                    </a:lnTo>
                    <a:lnTo>
                      <a:pt x="2048" y="2664"/>
                    </a:lnTo>
                    <a:lnTo>
                      <a:pt x="2691" y="2028"/>
                    </a:lnTo>
                    <a:lnTo>
                      <a:pt x="4177" y="2266"/>
                    </a:lnTo>
                    <a:lnTo>
                      <a:pt x="4337" y="2028"/>
                    </a:lnTo>
                    <a:lnTo>
                      <a:pt x="4337" y="1431"/>
                    </a:lnTo>
                    <a:lnTo>
                      <a:pt x="4779" y="1431"/>
                    </a:lnTo>
                    <a:lnTo>
                      <a:pt x="5181" y="1630"/>
                    </a:lnTo>
                    <a:lnTo>
                      <a:pt x="5382" y="1630"/>
                    </a:lnTo>
                    <a:lnTo>
                      <a:pt x="5823" y="2028"/>
                    </a:lnTo>
                    <a:lnTo>
                      <a:pt x="5823" y="1431"/>
                    </a:lnTo>
                    <a:lnTo>
                      <a:pt x="6225" y="1431"/>
                    </a:lnTo>
                    <a:lnTo>
                      <a:pt x="6426" y="63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25" name="Freeform 511"/>
              <p:cNvSpPr>
                <a:spLocks/>
              </p:cNvSpPr>
              <p:nvPr/>
            </p:nvSpPr>
            <p:spPr bwMode="auto">
              <a:xfrm>
                <a:off x="4573116" y="4059157"/>
                <a:ext cx="29954" cy="50922"/>
              </a:xfrm>
              <a:custGeom>
                <a:avLst/>
                <a:gdLst>
                  <a:gd name="T0" fmla="*/ 8378 w 20000"/>
                  <a:gd name="T1" fmla="*/ 19833 h 20000"/>
                  <a:gd name="T2" fmla="*/ 4324 w 20000"/>
                  <a:gd name="T3" fmla="*/ 18167 h 20000"/>
                  <a:gd name="T4" fmla="*/ 4324 w 20000"/>
                  <a:gd name="T5" fmla="*/ 13667 h 20000"/>
                  <a:gd name="T6" fmla="*/ 4324 w 20000"/>
                  <a:gd name="T7" fmla="*/ 13000 h 20000"/>
                  <a:gd name="T8" fmla="*/ 4324 w 20000"/>
                  <a:gd name="T9" fmla="*/ 9500 h 20000"/>
                  <a:gd name="T10" fmla="*/ 4324 w 20000"/>
                  <a:gd name="T11" fmla="*/ 8500 h 20000"/>
                  <a:gd name="T12" fmla="*/ 0 w 20000"/>
                  <a:gd name="T13" fmla="*/ 4333 h 20000"/>
                  <a:gd name="T14" fmla="*/ 1622 w 20000"/>
                  <a:gd name="T15" fmla="*/ 2667 h 20000"/>
                  <a:gd name="T16" fmla="*/ 4324 w 20000"/>
                  <a:gd name="T17" fmla="*/ 2667 h 20000"/>
                  <a:gd name="T18" fmla="*/ 12703 w 20000"/>
                  <a:gd name="T19" fmla="*/ 0 h 20000"/>
                  <a:gd name="T20" fmla="*/ 15676 w 20000"/>
                  <a:gd name="T21" fmla="*/ 0 h 20000"/>
                  <a:gd name="T22" fmla="*/ 19730 w 20000"/>
                  <a:gd name="T23" fmla="*/ 6167 h 20000"/>
                  <a:gd name="T24" fmla="*/ 18378 w 20000"/>
                  <a:gd name="T25" fmla="*/ 6833 h 20000"/>
                  <a:gd name="T26" fmla="*/ 18378 w 20000"/>
                  <a:gd name="T27" fmla="*/ 8500 h 20000"/>
                  <a:gd name="T28" fmla="*/ 15676 w 20000"/>
                  <a:gd name="T29" fmla="*/ 18167 h 20000"/>
                  <a:gd name="T30" fmla="*/ 11622 w 20000"/>
                  <a:gd name="T31" fmla="*/ 16333 h 20000"/>
                  <a:gd name="T32" fmla="*/ 8378 w 20000"/>
                  <a:gd name="T33" fmla="*/ 19833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8378" y="19833"/>
                    </a:moveTo>
                    <a:lnTo>
                      <a:pt x="4324" y="18167"/>
                    </a:lnTo>
                    <a:lnTo>
                      <a:pt x="4324" y="13667"/>
                    </a:lnTo>
                    <a:lnTo>
                      <a:pt x="4324" y="13000"/>
                    </a:lnTo>
                    <a:lnTo>
                      <a:pt x="4324" y="9500"/>
                    </a:lnTo>
                    <a:lnTo>
                      <a:pt x="4324" y="8500"/>
                    </a:lnTo>
                    <a:lnTo>
                      <a:pt x="0" y="4333"/>
                    </a:lnTo>
                    <a:lnTo>
                      <a:pt x="1622" y="2667"/>
                    </a:lnTo>
                    <a:lnTo>
                      <a:pt x="4324" y="2667"/>
                    </a:lnTo>
                    <a:lnTo>
                      <a:pt x="12703" y="0"/>
                    </a:lnTo>
                    <a:lnTo>
                      <a:pt x="15676" y="0"/>
                    </a:lnTo>
                    <a:lnTo>
                      <a:pt x="19730" y="6167"/>
                    </a:lnTo>
                    <a:lnTo>
                      <a:pt x="18378" y="6833"/>
                    </a:lnTo>
                    <a:lnTo>
                      <a:pt x="18378" y="8500"/>
                    </a:lnTo>
                    <a:lnTo>
                      <a:pt x="15676" y="18167"/>
                    </a:lnTo>
                    <a:lnTo>
                      <a:pt x="11622" y="16333"/>
                    </a:lnTo>
                    <a:lnTo>
                      <a:pt x="8378" y="1983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26" name="Freeform 512"/>
              <p:cNvSpPr>
                <a:spLocks/>
              </p:cNvSpPr>
              <p:nvPr/>
            </p:nvSpPr>
            <p:spPr bwMode="auto">
              <a:xfrm>
                <a:off x="4528185" y="3842493"/>
                <a:ext cx="15975" cy="17972"/>
              </a:xfrm>
              <a:custGeom>
                <a:avLst/>
                <a:gdLst>
                  <a:gd name="T0" fmla="*/ 0 w 20000"/>
                  <a:gd name="T1" fmla="*/ 19524 h 20000"/>
                  <a:gd name="T2" fmla="*/ 0 w 20000"/>
                  <a:gd name="T3" fmla="*/ 7143 h 20000"/>
                  <a:gd name="T4" fmla="*/ 5405 w 20000"/>
                  <a:gd name="T5" fmla="*/ 2857 h 20000"/>
                  <a:gd name="T6" fmla="*/ 14054 w 20000"/>
                  <a:gd name="T7" fmla="*/ 0 h 20000"/>
                  <a:gd name="T8" fmla="*/ 10811 w 20000"/>
                  <a:gd name="T9" fmla="*/ 7143 h 20000"/>
                  <a:gd name="T10" fmla="*/ 19459 w 20000"/>
                  <a:gd name="T11" fmla="*/ 10000 h 20000"/>
                  <a:gd name="T12" fmla="*/ 19459 w 20000"/>
                  <a:gd name="T13" fmla="*/ 19524 h 20000"/>
                  <a:gd name="T14" fmla="*/ 10811 w 20000"/>
                  <a:gd name="T15" fmla="*/ 19524 h 20000"/>
                  <a:gd name="T16" fmla="*/ 0 w 20000"/>
                  <a:gd name="T17" fmla="*/ 19524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0" y="19524"/>
                    </a:moveTo>
                    <a:lnTo>
                      <a:pt x="0" y="7143"/>
                    </a:lnTo>
                    <a:lnTo>
                      <a:pt x="5405" y="2857"/>
                    </a:lnTo>
                    <a:lnTo>
                      <a:pt x="14054" y="0"/>
                    </a:lnTo>
                    <a:lnTo>
                      <a:pt x="10811" y="7143"/>
                    </a:lnTo>
                    <a:lnTo>
                      <a:pt x="19459" y="10000"/>
                    </a:lnTo>
                    <a:lnTo>
                      <a:pt x="19459" y="19524"/>
                    </a:lnTo>
                    <a:lnTo>
                      <a:pt x="10811" y="19524"/>
                    </a:lnTo>
                    <a:lnTo>
                      <a:pt x="0" y="195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27" name="Freeform 514"/>
              <p:cNvSpPr>
                <a:spLocks/>
              </p:cNvSpPr>
              <p:nvPr/>
            </p:nvSpPr>
            <p:spPr bwMode="auto">
              <a:xfrm>
                <a:off x="4491243" y="3757624"/>
                <a:ext cx="62903" cy="74884"/>
              </a:xfrm>
              <a:custGeom>
                <a:avLst/>
                <a:gdLst>
                  <a:gd name="T0" fmla="*/ 0 w 20000"/>
                  <a:gd name="T1" fmla="*/ 15706 h 20000"/>
                  <a:gd name="T2" fmla="*/ 0 w 20000"/>
                  <a:gd name="T3" fmla="*/ 14124 h 20000"/>
                  <a:gd name="T4" fmla="*/ 1867 w 20000"/>
                  <a:gd name="T5" fmla="*/ 12881 h 20000"/>
                  <a:gd name="T6" fmla="*/ 5467 w 20000"/>
                  <a:gd name="T7" fmla="*/ 12881 h 20000"/>
                  <a:gd name="T8" fmla="*/ 2667 w 20000"/>
                  <a:gd name="T9" fmla="*/ 12316 h 20000"/>
                  <a:gd name="T10" fmla="*/ 1867 w 20000"/>
                  <a:gd name="T11" fmla="*/ 11073 h 20000"/>
                  <a:gd name="T12" fmla="*/ 4000 w 20000"/>
                  <a:gd name="T13" fmla="*/ 8136 h 20000"/>
                  <a:gd name="T14" fmla="*/ 5467 w 20000"/>
                  <a:gd name="T15" fmla="*/ 3503 h 20000"/>
                  <a:gd name="T16" fmla="*/ 7600 w 20000"/>
                  <a:gd name="T17" fmla="*/ 6441 h 20000"/>
                  <a:gd name="T18" fmla="*/ 8933 w 20000"/>
                  <a:gd name="T19" fmla="*/ 9266 h 20000"/>
                  <a:gd name="T20" fmla="*/ 10933 w 20000"/>
                  <a:gd name="T21" fmla="*/ 10621 h 20000"/>
                  <a:gd name="T22" fmla="*/ 9600 w 20000"/>
                  <a:gd name="T23" fmla="*/ 7571 h 20000"/>
                  <a:gd name="T24" fmla="*/ 10933 w 20000"/>
                  <a:gd name="T25" fmla="*/ 5311 h 20000"/>
                  <a:gd name="T26" fmla="*/ 9600 w 20000"/>
                  <a:gd name="T27" fmla="*/ 5311 h 20000"/>
                  <a:gd name="T28" fmla="*/ 9600 w 20000"/>
                  <a:gd name="T29" fmla="*/ 3503 h 20000"/>
                  <a:gd name="T30" fmla="*/ 13067 w 20000"/>
                  <a:gd name="T31" fmla="*/ 1808 h 20000"/>
                  <a:gd name="T32" fmla="*/ 16400 w 20000"/>
                  <a:gd name="T33" fmla="*/ 678 h 20000"/>
                  <a:gd name="T34" fmla="*/ 17200 w 20000"/>
                  <a:gd name="T35" fmla="*/ 2938 h 20000"/>
                  <a:gd name="T36" fmla="*/ 17200 w 20000"/>
                  <a:gd name="T37" fmla="*/ 1808 h 20000"/>
                  <a:gd name="T38" fmla="*/ 18533 w 20000"/>
                  <a:gd name="T39" fmla="*/ 0 h 20000"/>
                  <a:gd name="T40" fmla="*/ 19867 w 20000"/>
                  <a:gd name="T41" fmla="*/ 3503 h 20000"/>
                  <a:gd name="T42" fmla="*/ 18533 w 20000"/>
                  <a:gd name="T43" fmla="*/ 6441 h 20000"/>
                  <a:gd name="T44" fmla="*/ 16400 w 20000"/>
                  <a:gd name="T45" fmla="*/ 6441 h 20000"/>
                  <a:gd name="T46" fmla="*/ 17200 w 20000"/>
                  <a:gd name="T47" fmla="*/ 11073 h 20000"/>
                  <a:gd name="T48" fmla="*/ 15067 w 20000"/>
                  <a:gd name="T49" fmla="*/ 11073 h 20000"/>
                  <a:gd name="T50" fmla="*/ 13067 w 20000"/>
                  <a:gd name="T51" fmla="*/ 12316 h 20000"/>
                  <a:gd name="T52" fmla="*/ 15067 w 20000"/>
                  <a:gd name="T53" fmla="*/ 15254 h 20000"/>
                  <a:gd name="T54" fmla="*/ 14400 w 20000"/>
                  <a:gd name="T55" fmla="*/ 17514 h 20000"/>
                  <a:gd name="T56" fmla="*/ 14400 w 20000"/>
                  <a:gd name="T57" fmla="*/ 19887 h 20000"/>
                  <a:gd name="T58" fmla="*/ 10933 w 20000"/>
                  <a:gd name="T59" fmla="*/ 18757 h 20000"/>
                  <a:gd name="T60" fmla="*/ 11733 w 20000"/>
                  <a:gd name="T61" fmla="*/ 16949 h 20000"/>
                  <a:gd name="T62" fmla="*/ 8933 w 20000"/>
                  <a:gd name="T63" fmla="*/ 15706 h 20000"/>
                  <a:gd name="T64" fmla="*/ 6133 w 20000"/>
                  <a:gd name="T65" fmla="*/ 15254 h 20000"/>
                  <a:gd name="T66" fmla="*/ 4000 w 20000"/>
                  <a:gd name="T67" fmla="*/ 15254 h 20000"/>
                  <a:gd name="T68" fmla="*/ 1867 w 20000"/>
                  <a:gd name="T69" fmla="*/ 15706 h 20000"/>
                  <a:gd name="T70" fmla="*/ 533 w 20000"/>
                  <a:gd name="T71" fmla="*/ 16949 h 20000"/>
                  <a:gd name="T72" fmla="*/ 0 w 20000"/>
                  <a:gd name="T73" fmla="*/ 15706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0" y="15706"/>
                    </a:moveTo>
                    <a:lnTo>
                      <a:pt x="0" y="14124"/>
                    </a:lnTo>
                    <a:lnTo>
                      <a:pt x="1867" y="12881"/>
                    </a:lnTo>
                    <a:lnTo>
                      <a:pt x="5467" y="12881"/>
                    </a:lnTo>
                    <a:lnTo>
                      <a:pt x="2667" y="12316"/>
                    </a:lnTo>
                    <a:lnTo>
                      <a:pt x="1867" y="11073"/>
                    </a:lnTo>
                    <a:lnTo>
                      <a:pt x="4000" y="8136"/>
                    </a:lnTo>
                    <a:lnTo>
                      <a:pt x="5467" y="3503"/>
                    </a:lnTo>
                    <a:lnTo>
                      <a:pt x="7600" y="6441"/>
                    </a:lnTo>
                    <a:lnTo>
                      <a:pt x="8933" y="9266"/>
                    </a:lnTo>
                    <a:lnTo>
                      <a:pt x="10933" y="10621"/>
                    </a:lnTo>
                    <a:lnTo>
                      <a:pt x="9600" y="7571"/>
                    </a:lnTo>
                    <a:lnTo>
                      <a:pt x="10933" y="5311"/>
                    </a:lnTo>
                    <a:lnTo>
                      <a:pt x="9600" y="5311"/>
                    </a:lnTo>
                    <a:lnTo>
                      <a:pt x="9600" y="3503"/>
                    </a:lnTo>
                    <a:lnTo>
                      <a:pt x="13067" y="1808"/>
                    </a:lnTo>
                    <a:lnTo>
                      <a:pt x="16400" y="678"/>
                    </a:lnTo>
                    <a:lnTo>
                      <a:pt x="17200" y="2938"/>
                    </a:lnTo>
                    <a:lnTo>
                      <a:pt x="17200" y="1808"/>
                    </a:lnTo>
                    <a:lnTo>
                      <a:pt x="18533" y="0"/>
                    </a:lnTo>
                    <a:lnTo>
                      <a:pt x="19867" y="3503"/>
                    </a:lnTo>
                    <a:lnTo>
                      <a:pt x="18533" y="6441"/>
                    </a:lnTo>
                    <a:lnTo>
                      <a:pt x="16400" y="6441"/>
                    </a:lnTo>
                    <a:lnTo>
                      <a:pt x="17200" y="11073"/>
                    </a:lnTo>
                    <a:lnTo>
                      <a:pt x="15067" y="11073"/>
                    </a:lnTo>
                    <a:lnTo>
                      <a:pt x="13067" y="12316"/>
                    </a:lnTo>
                    <a:lnTo>
                      <a:pt x="15067" y="15254"/>
                    </a:lnTo>
                    <a:lnTo>
                      <a:pt x="14400" y="17514"/>
                    </a:lnTo>
                    <a:lnTo>
                      <a:pt x="14400" y="19887"/>
                    </a:lnTo>
                    <a:lnTo>
                      <a:pt x="10933" y="18757"/>
                    </a:lnTo>
                    <a:lnTo>
                      <a:pt x="11733" y="16949"/>
                    </a:lnTo>
                    <a:lnTo>
                      <a:pt x="8933" y="15706"/>
                    </a:lnTo>
                    <a:lnTo>
                      <a:pt x="6133" y="15254"/>
                    </a:lnTo>
                    <a:lnTo>
                      <a:pt x="4000" y="15254"/>
                    </a:lnTo>
                    <a:lnTo>
                      <a:pt x="1867" y="15706"/>
                    </a:lnTo>
                    <a:lnTo>
                      <a:pt x="533" y="16949"/>
                    </a:lnTo>
                    <a:lnTo>
                      <a:pt x="0" y="1570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28" name="Freeform 515"/>
              <p:cNvSpPr>
                <a:spLocks/>
              </p:cNvSpPr>
              <p:nvPr/>
            </p:nvSpPr>
            <p:spPr bwMode="auto">
              <a:xfrm>
                <a:off x="4509215" y="3237431"/>
                <a:ext cx="380411" cy="400380"/>
              </a:xfrm>
              <a:custGeom>
                <a:avLst/>
                <a:gdLst>
                  <a:gd name="T0" fmla="*/ 18616 w 20000"/>
                  <a:gd name="T1" fmla="*/ 2293 h 20000"/>
                  <a:gd name="T2" fmla="*/ 16741 w 20000"/>
                  <a:gd name="T3" fmla="*/ 1741 h 20000"/>
                  <a:gd name="T4" fmla="*/ 15603 w 20000"/>
                  <a:gd name="T5" fmla="*/ 3376 h 20000"/>
                  <a:gd name="T6" fmla="*/ 14554 w 20000"/>
                  <a:gd name="T7" fmla="*/ 3503 h 20000"/>
                  <a:gd name="T8" fmla="*/ 12232 w 20000"/>
                  <a:gd name="T9" fmla="*/ 2845 h 20000"/>
                  <a:gd name="T10" fmla="*/ 11674 w 20000"/>
                  <a:gd name="T11" fmla="*/ 3503 h 20000"/>
                  <a:gd name="T12" fmla="*/ 10402 w 20000"/>
                  <a:gd name="T13" fmla="*/ 3843 h 20000"/>
                  <a:gd name="T14" fmla="*/ 9219 w 20000"/>
                  <a:gd name="T15" fmla="*/ 4713 h 20000"/>
                  <a:gd name="T16" fmla="*/ 8304 w 20000"/>
                  <a:gd name="T17" fmla="*/ 6921 h 20000"/>
                  <a:gd name="T18" fmla="*/ 7254 w 20000"/>
                  <a:gd name="T19" fmla="*/ 10106 h 20000"/>
                  <a:gd name="T20" fmla="*/ 6473 w 20000"/>
                  <a:gd name="T21" fmla="*/ 10977 h 20000"/>
                  <a:gd name="T22" fmla="*/ 6116 w 20000"/>
                  <a:gd name="T23" fmla="*/ 13524 h 20000"/>
                  <a:gd name="T24" fmla="*/ 6339 w 20000"/>
                  <a:gd name="T25" fmla="*/ 15605 h 20000"/>
                  <a:gd name="T26" fmla="*/ 6116 w 20000"/>
                  <a:gd name="T27" fmla="*/ 17346 h 20000"/>
                  <a:gd name="T28" fmla="*/ 4955 w 20000"/>
                  <a:gd name="T29" fmla="*/ 17346 h 20000"/>
                  <a:gd name="T30" fmla="*/ 4844 w 20000"/>
                  <a:gd name="T31" fmla="*/ 18132 h 20000"/>
                  <a:gd name="T32" fmla="*/ 3460 w 20000"/>
                  <a:gd name="T33" fmla="*/ 19342 h 20000"/>
                  <a:gd name="T34" fmla="*/ 580 w 20000"/>
                  <a:gd name="T35" fmla="*/ 18556 h 20000"/>
                  <a:gd name="T36" fmla="*/ 692 w 20000"/>
                  <a:gd name="T37" fmla="*/ 18132 h 20000"/>
                  <a:gd name="T38" fmla="*/ 915 w 20000"/>
                  <a:gd name="T39" fmla="*/ 17346 h 20000"/>
                  <a:gd name="T40" fmla="*/ 692 w 20000"/>
                  <a:gd name="T41" fmla="*/ 17028 h 20000"/>
                  <a:gd name="T42" fmla="*/ 89 w 20000"/>
                  <a:gd name="T43" fmla="*/ 15605 h 20000"/>
                  <a:gd name="T44" fmla="*/ 1964 w 20000"/>
                  <a:gd name="T45" fmla="*/ 15372 h 20000"/>
                  <a:gd name="T46" fmla="*/ 89 w 20000"/>
                  <a:gd name="T47" fmla="*/ 15053 h 20000"/>
                  <a:gd name="T48" fmla="*/ 1272 w 20000"/>
                  <a:gd name="T49" fmla="*/ 14480 h 20000"/>
                  <a:gd name="T50" fmla="*/ 915 w 20000"/>
                  <a:gd name="T51" fmla="*/ 13822 h 20000"/>
                  <a:gd name="T52" fmla="*/ 915 w 20000"/>
                  <a:gd name="T53" fmla="*/ 13524 h 20000"/>
                  <a:gd name="T54" fmla="*/ 1607 w 20000"/>
                  <a:gd name="T55" fmla="*/ 12951 h 20000"/>
                  <a:gd name="T56" fmla="*/ 2545 w 20000"/>
                  <a:gd name="T57" fmla="*/ 12611 h 20000"/>
                  <a:gd name="T58" fmla="*/ 3013 w 20000"/>
                  <a:gd name="T59" fmla="*/ 12081 h 20000"/>
                  <a:gd name="T60" fmla="*/ 5201 w 20000"/>
                  <a:gd name="T61" fmla="*/ 11189 h 20000"/>
                  <a:gd name="T62" fmla="*/ 4286 w 20000"/>
                  <a:gd name="T63" fmla="*/ 11189 h 20000"/>
                  <a:gd name="T64" fmla="*/ 5201 w 20000"/>
                  <a:gd name="T65" fmla="*/ 10106 h 20000"/>
                  <a:gd name="T66" fmla="*/ 5893 w 20000"/>
                  <a:gd name="T67" fmla="*/ 9002 h 20000"/>
                  <a:gd name="T68" fmla="*/ 5893 w 20000"/>
                  <a:gd name="T69" fmla="*/ 8450 h 20000"/>
                  <a:gd name="T70" fmla="*/ 7254 w 20000"/>
                  <a:gd name="T71" fmla="*/ 7240 h 20000"/>
                  <a:gd name="T72" fmla="*/ 8214 w 20000"/>
                  <a:gd name="T73" fmla="*/ 6030 h 20000"/>
                  <a:gd name="T74" fmla="*/ 8214 w 20000"/>
                  <a:gd name="T75" fmla="*/ 5711 h 20000"/>
                  <a:gd name="T76" fmla="*/ 7612 w 20000"/>
                  <a:gd name="T77" fmla="*/ 5159 h 20000"/>
                  <a:gd name="T78" fmla="*/ 8772 w 20000"/>
                  <a:gd name="T79" fmla="*/ 4926 h 20000"/>
                  <a:gd name="T80" fmla="*/ 9710 w 20000"/>
                  <a:gd name="T81" fmla="*/ 4289 h 20000"/>
                  <a:gd name="T82" fmla="*/ 9219 w 20000"/>
                  <a:gd name="T83" fmla="*/ 3843 h 20000"/>
                  <a:gd name="T84" fmla="*/ 9219 w 20000"/>
                  <a:gd name="T85" fmla="*/ 3376 h 20000"/>
                  <a:gd name="T86" fmla="*/ 10960 w 20000"/>
                  <a:gd name="T87" fmla="*/ 2951 h 20000"/>
                  <a:gd name="T88" fmla="*/ 11183 w 20000"/>
                  <a:gd name="T89" fmla="*/ 2633 h 20000"/>
                  <a:gd name="T90" fmla="*/ 11897 w 20000"/>
                  <a:gd name="T91" fmla="*/ 2633 h 20000"/>
                  <a:gd name="T92" fmla="*/ 12813 w 20000"/>
                  <a:gd name="T93" fmla="*/ 1741 h 20000"/>
                  <a:gd name="T94" fmla="*/ 13638 w 20000"/>
                  <a:gd name="T95" fmla="*/ 1529 h 20000"/>
                  <a:gd name="T96" fmla="*/ 14330 w 20000"/>
                  <a:gd name="T97" fmla="*/ 637 h 20000"/>
                  <a:gd name="T98" fmla="*/ 15134 w 20000"/>
                  <a:gd name="T99" fmla="*/ 1423 h 20000"/>
                  <a:gd name="T100" fmla="*/ 16161 w 20000"/>
                  <a:gd name="T101" fmla="*/ 1083 h 20000"/>
                  <a:gd name="T102" fmla="*/ 16518 w 20000"/>
                  <a:gd name="T103" fmla="*/ 0 h 20000"/>
                  <a:gd name="T104" fmla="*/ 17567 w 20000"/>
                  <a:gd name="T105" fmla="*/ 637 h 20000"/>
                  <a:gd name="T106" fmla="*/ 18259 w 20000"/>
                  <a:gd name="T107" fmla="*/ 552 h 20000"/>
                  <a:gd name="T108" fmla="*/ 19531 w 20000"/>
                  <a:gd name="T109" fmla="*/ 1083 h 20000"/>
                  <a:gd name="T110" fmla="*/ 19063 w 20000"/>
                  <a:gd name="T111" fmla="*/ 1741 h 20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00"/>
                  <a:gd name="T169" fmla="*/ 0 h 20000"/>
                  <a:gd name="T170" fmla="*/ 20000 w 20000"/>
                  <a:gd name="T171" fmla="*/ 20000 h 20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00" h="20000">
                    <a:moveTo>
                      <a:pt x="19531" y="2081"/>
                    </a:moveTo>
                    <a:lnTo>
                      <a:pt x="19174" y="2081"/>
                    </a:lnTo>
                    <a:lnTo>
                      <a:pt x="18259" y="3163"/>
                    </a:lnTo>
                    <a:lnTo>
                      <a:pt x="18482" y="2633"/>
                    </a:lnTo>
                    <a:lnTo>
                      <a:pt x="18616" y="2293"/>
                    </a:lnTo>
                    <a:lnTo>
                      <a:pt x="18259" y="1975"/>
                    </a:lnTo>
                    <a:lnTo>
                      <a:pt x="17679" y="1741"/>
                    </a:lnTo>
                    <a:lnTo>
                      <a:pt x="17567" y="1529"/>
                    </a:lnTo>
                    <a:lnTo>
                      <a:pt x="16987" y="1741"/>
                    </a:lnTo>
                    <a:lnTo>
                      <a:pt x="16741" y="1741"/>
                    </a:lnTo>
                    <a:lnTo>
                      <a:pt x="16384" y="1741"/>
                    </a:lnTo>
                    <a:lnTo>
                      <a:pt x="16049" y="2293"/>
                    </a:lnTo>
                    <a:lnTo>
                      <a:pt x="16049" y="2845"/>
                    </a:lnTo>
                    <a:lnTo>
                      <a:pt x="16049" y="3376"/>
                    </a:lnTo>
                    <a:lnTo>
                      <a:pt x="15603" y="3376"/>
                    </a:lnTo>
                    <a:lnTo>
                      <a:pt x="15603" y="3715"/>
                    </a:lnTo>
                    <a:lnTo>
                      <a:pt x="15469" y="3715"/>
                    </a:lnTo>
                    <a:lnTo>
                      <a:pt x="15134" y="3503"/>
                    </a:lnTo>
                    <a:lnTo>
                      <a:pt x="14688" y="3376"/>
                    </a:lnTo>
                    <a:lnTo>
                      <a:pt x="14554" y="3503"/>
                    </a:lnTo>
                    <a:lnTo>
                      <a:pt x="14085" y="3503"/>
                    </a:lnTo>
                    <a:lnTo>
                      <a:pt x="13638" y="3503"/>
                    </a:lnTo>
                    <a:lnTo>
                      <a:pt x="13058" y="2951"/>
                    </a:lnTo>
                    <a:lnTo>
                      <a:pt x="12455" y="2845"/>
                    </a:lnTo>
                    <a:lnTo>
                      <a:pt x="12232" y="2845"/>
                    </a:lnTo>
                    <a:lnTo>
                      <a:pt x="12455" y="3163"/>
                    </a:lnTo>
                    <a:lnTo>
                      <a:pt x="12143" y="2951"/>
                    </a:lnTo>
                    <a:lnTo>
                      <a:pt x="12143" y="3163"/>
                    </a:lnTo>
                    <a:lnTo>
                      <a:pt x="11674" y="3163"/>
                    </a:lnTo>
                    <a:lnTo>
                      <a:pt x="11674" y="3503"/>
                    </a:lnTo>
                    <a:lnTo>
                      <a:pt x="11674" y="3843"/>
                    </a:lnTo>
                    <a:lnTo>
                      <a:pt x="11897" y="4055"/>
                    </a:lnTo>
                    <a:lnTo>
                      <a:pt x="11674" y="4289"/>
                    </a:lnTo>
                    <a:lnTo>
                      <a:pt x="10960" y="4055"/>
                    </a:lnTo>
                    <a:lnTo>
                      <a:pt x="10402" y="3843"/>
                    </a:lnTo>
                    <a:lnTo>
                      <a:pt x="10268" y="4055"/>
                    </a:lnTo>
                    <a:lnTo>
                      <a:pt x="10268" y="4374"/>
                    </a:lnTo>
                    <a:lnTo>
                      <a:pt x="10268" y="4713"/>
                    </a:lnTo>
                    <a:lnTo>
                      <a:pt x="9710" y="4607"/>
                    </a:lnTo>
                    <a:lnTo>
                      <a:pt x="9219" y="4713"/>
                    </a:lnTo>
                    <a:lnTo>
                      <a:pt x="9219" y="5159"/>
                    </a:lnTo>
                    <a:lnTo>
                      <a:pt x="8884" y="5499"/>
                    </a:lnTo>
                    <a:lnTo>
                      <a:pt x="9129" y="6030"/>
                    </a:lnTo>
                    <a:lnTo>
                      <a:pt x="8884" y="6157"/>
                    </a:lnTo>
                    <a:lnTo>
                      <a:pt x="8304" y="6921"/>
                    </a:lnTo>
                    <a:lnTo>
                      <a:pt x="8304" y="7240"/>
                    </a:lnTo>
                    <a:lnTo>
                      <a:pt x="7857" y="7580"/>
                    </a:lnTo>
                    <a:lnTo>
                      <a:pt x="7857" y="8662"/>
                    </a:lnTo>
                    <a:lnTo>
                      <a:pt x="7612" y="9321"/>
                    </a:lnTo>
                    <a:lnTo>
                      <a:pt x="7254" y="10106"/>
                    </a:lnTo>
                    <a:lnTo>
                      <a:pt x="7612" y="10318"/>
                    </a:lnTo>
                    <a:lnTo>
                      <a:pt x="7612" y="10446"/>
                    </a:lnTo>
                    <a:lnTo>
                      <a:pt x="7612" y="10977"/>
                    </a:lnTo>
                    <a:lnTo>
                      <a:pt x="6808" y="10743"/>
                    </a:lnTo>
                    <a:lnTo>
                      <a:pt x="6473" y="10977"/>
                    </a:lnTo>
                    <a:lnTo>
                      <a:pt x="5893" y="11529"/>
                    </a:lnTo>
                    <a:lnTo>
                      <a:pt x="5893" y="12081"/>
                    </a:lnTo>
                    <a:lnTo>
                      <a:pt x="6116" y="12399"/>
                    </a:lnTo>
                    <a:lnTo>
                      <a:pt x="5893" y="12739"/>
                    </a:lnTo>
                    <a:lnTo>
                      <a:pt x="6116" y="13524"/>
                    </a:lnTo>
                    <a:lnTo>
                      <a:pt x="6339" y="14480"/>
                    </a:lnTo>
                    <a:lnTo>
                      <a:pt x="6473" y="14713"/>
                    </a:lnTo>
                    <a:lnTo>
                      <a:pt x="6808" y="15053"/>
                    </a:lnTo>
                    <a:lnTo>
                      <a:pt x="6696" y="15372"/>
                    </a:lnTo>
                    <a:lnTo>
                      <a:pt x="6339" y="15605"/>
                    </a:lnTo>
                    <a:lnTo>
                      <a:pt x="6696" y="16263"/>
                    </a:lnTo>
                    <a:lnTo>
                      <a:pt x="6696" y="16688"/>
                    </a:lnTo>
                    <a:lnTo>
                      <a:pt x="6473" y="17240"/>
                    </a:lnTo>
                    <a:lnTo>
                      <a:pt x="6116" y="17240"/>
                    </a:lnTo>
                    <a:lnTo>
                      <a:pt x="6116" y="17346"/>
                    </a:lnTo>
                    <a:lnTo>
                      <a:pt x="5893" y="17558"/>
                    </a:lnTo>
                    <a:lnTo>
                      <a:pt x="5893" y="18556"/>
                    </a:lnTo>
                    <a:lnTo>
                      <a:pt x="5424" y="18429"/>
                    </a:lnTo>
                    <a:lnTo>
                      <a:pt x="4955" y="18132"/>
                    </a:lnTo>
                    <a:lnTo>
                      <a:pt x="4955" y="17346"/>
                    </a:lnTo>
                    <a:lnTo>
                      <a:pt x="4955" y="17240"/>
                    </a:lnTo>
                    <a:lnTo>
                      <a:pt x="4844" y="17346"/>
                    </a:lnTo>
                    <a:lnTo>
                      <a:pt x="4844" y="17686"/>
                    </a:lnTo>
                    <a:lnTo>
                      <a:pt x="4621" y="17686"/>
                    </a:lnTo>
                    <a:lnTo>
                      <a:pt x="4844" y="18132"/>
                    </a:lnTo>
                    <a:lnTo>
                      <a:pt x="4375" y="18556"/>
                    </a:lnTo>
                    <a:lnTo>
                      <a:pt x="4040" y="18217"/>
                    </a:lnTo>
                    <a:lnTo>
                      <a:pt x="3929" y="18429"/>
                    </a:lnTo>
                    <a:lnTo>
                      <a:pt x="4040" y="18556"/>
                    </a:lnTo>
                    <a:lnTo>
                      <a:pt x="3460" y="19342"/>
                    </a:lnTo>
                    <a:lnTo>
                      <a:pt x="3013" y="19873"/>
                    </a:lnTo>
                    <a:lnTo>
                      <a:pt x="1964" y="19979"/>
                    </a:lnTo>
                    <a:lnTo>
                      <a:pt x="1272" y="19639"/>
                    </a:lnTo>
                    <a:lnTo>
                      <a:pt x="580" y="19002"/>
                    </a:lnTo>
                    <a:lnTo>
                      <a:pt x="580" y="18556"/>
                    </a:lnTo>
                    <a:lnTo>
                      <a:pt x="1049" y="18769"/>
                    </a:lnTo>
                    <a:lnTo>
                      <a:pt x="915" y="18429"/>
                    </a:lnTo>
                    <a:lnTo>
                      <a:pt x="1049" y="17898"/>
                    </a:lnTo>
                    <a:lnTo>
                      <a:pt x="915" y="17898"/>
                    </a:lnTo>
                    <a:lnTo>
                      <a:pt x="692" y="18132"/>
                    </a:lnTo>
                    <a:lnTo>
                      <a:pt x="357" y="18429"/>
                    </a:lnTo>
                    <a:lnTo>
                      <a:pt x="89" y="18132"/>
                    </a:lnTo>
                    <a:lnTo>
                      <a:pt x="580" y="17558"/>
                    </a:lnTo>
                    <a:lnTo>
                      <a:pt x="692" y="17558"/>
                    </a:lnTo>
                    <a:lnTo>
                      <a:pt x="915" y="17346"/>
                    </a:lnTo>
                    <a:lnTo>
                      <a:pt x="692" y="17346"/>
                    </a:lnTo>
                    <a:lnTo>
                      <a:pt x="1049" y="17028"/>
                    </a:lnTo>
                    <a:lnTo>
                      <a:pt x="1607" y="16476"/>
                    </a:lnTo>
                    <a:lnTo>
                      <a:pt x="915" y="16688"/>
                    </a:lnTo>
                    <a:lnTo>
                      <a:pt x="692" y="17028"/>
                    </a:lnTo>
                    <a:lnTo>
                      <a:pt x="580" y="16688"/>
                    </a:lnTo>
                    <a:lnTo>
                      <a:pt x="357" y="17028"/>
                    </a:lnTo>
                    <a:lnTo>
                      <a:pt x="357" y="16476"/>
                    </a:lnTo>
                    <a:lnTo>
                      <a:pt x="89" y="15924"/>
                    </a:lnTo>
                    <a:lnTo>
                      <a:pt x="89" y="15605"/>
                    </a:lnTo>
                    <a:lnTo>
                      <a:pt x="1272" y="15605"/>
                    </a:lnTo>
                    <a:lnTo>
                      <a:pt x="1964" y="15605"/>
                    </a:lnTo>
                    <a:lnTo>
                      <a:pt x="2188" y="15372"/>
                    </a:lnTo>
                    <a:lnTo>
                      <a:pt x="1964" y="15265"/>
                    </a:lnTo>
                    <a:lnTo>
                      <a:pt x="1964" y="15372"/>
                    </a:lnTo>
                    <a:lnTo>
                      <a:pt x="1607" y="15372"/>
                    </a:lnTo>
                    <a:lnTo>
                      <a:pt x="1272" y="15372"/>
                    </a:lnTo>
                    <a:lnTo>
                      <a:pt x="357" y="15372"/>
                    </a:lnTo>
                    <a:lnTo>
                      <a:pt x="89" y="15265"/>
                    </a:lnTo>
                    <a:lnTo>
                      <a:pt x="89" y="15053"/>
                    </a:lnTo>
                    <a:lnTo>
                      <a:pt x="357" y="14926"/>
                    </a:lnTo>
                    <a:lnTo>
                      <a:pt x="0" y="14713"/>
                    </a:lnTo>
                    <a:lnTo>
                      <a:pt x="357" y="14480"/>
                    </a:lnTo>
                    <a:lnTo>
                      <a:pt x="1049" y="14480"/>
                    </a:lnTo>
                    <a:lnTo>
                      <a:pt x="1272" y="14480"/>
                    </a:lnTo>
                    <a:lnTo>
                      <a:pt x="692" y="14161"/>
                    </a:lnTo>
                    <a:lnTo>
                      <a:pt x="89" y="14161"/>
                    </a:lnTo>
                    <a:lnTo>
                      <a:pt x="89" y="13949"/>
                    </a:lnTo>
                    <a:lnTo>
                      <a:pt x="580" y="13949"/>
                    </a:lnTo>
                    <a:lnTo>
                      <a:pt x="915" y="13822"/>
                    </a:lnTo>
                    <a:lnTo>
                      <a:pt x="1607" y="13609"/>
                    </a:lnTo>
                    <a:lnTo>
                      <a:pt x="1607" y="13822"/>
                    </a:lnTo>
                    <a:lnTo>
                      <a:pt x="1830" y="13822"/>
                    </a:lnTo>
                    <a:lnTo>
                      <a:pt x="1607" y="13524"/>
                    </a:lnTo>
                    <a:lnTo>
                      <a:pt x="915" y="13524"/>
                    </a:lnTo>
                    <a:lnTo>
                      <a:pt x="915" y="13270"/>
                    </a:lnTo>
                    <a:lnTo>
                      <a:pt x="1607" y="13057"/>
                    </a:lnTo>
                    <a:lnTo>
                      <a:pt x="1830" y="13270"/>
                    </a:lnTo>
                    <a:lnTo>
                      <a:pt x="2411" y="12951"/>
                    </a:lnTo>
                    <a:lnTo>
                      <a:pt x="1607" y="12951"/>
                    </a:lnTo>
                    <a:lnTo>
                      <a:pt x="1607" y="12739"/>
                    </a:lnTo>
                    <a:lnTo>
                      <a:pt x="2188" y="12951"/>
                    </a:lnTo>
                    <a:lnTo>
                      <a:pt x="2768" y="13057"/>
                    </a:lnTo>
                    <a:lnTo>
                      <a:pt x="2411" y="12739"/>
                    </a:lnTo>
                    <a:lnTo>
                      <a:pt x="2545" y="12611"/>
                    </a:lnTo>
                    <a:lnTo>
                      <a:pt x="3103" y="12951"/>
                    </a:lnTo>
                    <a:lnTo>
                      <a:pt x="3013" y="12611"/>
                    </a:lnTo>
                    <a:lnTo>
                      <a:pt x="2768" y="12399"/>
                    </a:lnTo>
                    <a:lnTo>
                      <a:pt x="3013" y="12399"/>
                    </a:lnTo>
                    <a:lnTo>
                      <a:pt x="3013" y="12081"/>
                    </a:lnTo>
                    <a:lnTo>
                      <a:pt x="3929" y="11635"/>
                    </a:lnTo>
                    <a:lnTo>
                      <a:pt x="4040" y="12081"/>
                    </a:lnTo>
                    <a:lnTo>
                      <a:pt x="4844" y="11868"/>
                    </a:lnTo>
                    <a:lnTo>
                      <a:pt x="5201" y="11316"/>
                    </a:lnTo>
                    <a:lnTo>
                      <a:pt x="5201" y="11189"/>
                    </a:lnTo>
                    <a:lnTo>
                      <a:pt x="5201" y="10977"/>
                    </a:lnTo>
                    <a:lnTo>
                      <a:pt x="4844" y="11316"/>
                    </a:lnTo>
                    <a:lnTo>
                      <a:pt x="4286" y="11868"/>
                    </a:lnTo>
                    <a:lnTo>
                      <a:pt x="3683" y="11529"/>
                    </a:lnTo>
                    <a:lnTo>
                      <a:pt x="4286" y="11189"/>
                    </a:lnTo>
                    <a:lnTo>
                      <a:pt x="4286" y="10977"/>
                    </a:lnTo>
                    <a:lnTo>
                      <a:pt x="4844" y="10318"/>
                    </a:lnTo>
                    <a:lnTo>
                      <a:pt x="5201" y="10446"/>
                    </a:lnTo>
                    <a:lnTo>
                      <a:pt x="5424" y="10106"/>
                    </a:lnTo>
                    <a:lnTo>
                      <a:pt x="5201" y="10106"/>
                    </a:lnTo>
                    <a:lnTo>
                      <a:pt x="5558" y="9533"/>
                    </a:lnTo>
                    <a:lnTo>
                      <a:pt x="5781" y="9214"/>
                    </a:lnTo>
                    <a:lnTo>
                      <a:pt x="6116" y="9321"/>
                    </a:lnTo>
                    <a:lnTo>
                      <a:pt x="6339" y="9002"/>
                    </a:lnTo>
                    <a:lnTo>
                      <a:pt x="5893" y="9002"/>
                    </a:lnTo>
                    <a:lnTo>
                      <a:pt x="5893" y="8896"/>
                    </a:lnTo>
                    <a:lnTo>
                      <a:pt x="5781" y="9002"/>
                    </a:lnTo>
                    <a:lnTo>
                      <a:pt x="5781" y="8450"/>
                    </a:lnTo>
                    <a:lnTo>
                      <a:pt x="6116" y="8662"/>
                    </a:lnTo>
                    <a:lnTo>
                      <a:pt x="5893" y="8450"/>
                    </a:lnTo>
                    <a:lnTo>
                      <a:pt x="6116" y="8004"/>
                    </a:lnTo>
                    <a:lnTo>
                      <a:pt x="6473" y="8004"/>
                    </a:lnTo>
                    <a:lnTo>
                      <a:pt x="6339" y="7580"/>
                    </a:lnTo>
                    <a:lnTo>
                      <a:pt x="7254" y="7452"/>
                    </a:lnTo>
                    <a:lnTo>
                      <a:pt x="7254" y="7240"/>
                    </a:lnTo>
                    <a:lnTo>
                      <a:pt x="6339" y="7452"/>
                    </a:lnTo>
                    <a:lnTo>
                      <a:pt x="6339" y="6921"/>
                    </a:lnTo>
                    <a:lnTo>
                      <a:pt x="6696" y="6369"/>
                    </a:lnTo>
                    <a:lnTo>
                      <a:pt x="7031" y="6030"/>
                    </a:lnTo>
                    <a:lnTo>
                      <a:pt x="8214" y="6030"/>
                    </a:lnTo>
                    <a:lnTo>
                      <a:pt x="8214" y="5817"/>
                    </a:lnTo>
                    <a:lnTo>
                      <a:pt x="7254" y="5817"/>
                    </a:lnTo>
                    <a:lnTo>
                      <a:pt x="7857" y="5499"/>
                    </a:lnTo>
                    <a:lnTo>
                      <a:pt x="7969" y="5499"/>
                    </a:lnTo>
                    <a:lnTo>
                      <a:pt x="8214" y="5711"/>
                    </a:lnTo>
                    <a:lnTo>
                      <a:pt x="8214" y="5499"/>
                    </a:lnTo>
                    <a:lnTo>
                      <a:pt x="7969" y="5244"/>
                    </a:lnTo>
                    <a:lnTo>
                      <a:pt x="8214" y="5159"/>
                    </a:lnTo>
                    <a:lnTo>
                      <a:pt x="7857" y="5244"/>
                    </a:lnTo>
                    <a:lnTo>
                      <a:pt x="7612" y="5159"/>
                    </a:lnTo>
                    <a:lnTo>
                      <a:pt x="8214" y="4926"/>
                    </a:lnTo>
                    <a:lnTo>
                      <a:pt x="8304" y="4926"/>
                    </a:lnTo>
                    <a:lnTo>
                      <a:pt x="8304" y="4713"/>
                    </a:lnTo>
                    <a:lnTo>
                      <a:pt x="8772" y="4713"/>
                    </a:lnTo>
                    <a:lnTo>
                      <a:pt x="8772" y="4926"/>
                    </a:lnTo>
                    <a:lnTo>
                      <a:pt x="8884" y="4713"/>
                    </a:lnTo>
                    <a:lnTo>
                      <a:pt x="8772" y="4713"/>
                    </a:lnTo>
                    <a:lnTo>
                      <a:pt x="8884" y="4289"/>
                    </a:lnTo>
                    <a:lnTo>
                      <a:pt x="9219" y="4289"/>
                    </a:lnTo>
                    <a:lnTo>
                      <a:pt x="9710" y="4289"/>
                    </a:lnTo>
                    <a:lnTo>
                      <a:pt x="9710" y="4055"/>
                    </a:lnTo>
                    <a:lnTo>
                      <a:pt x="9219" y="4289"/>
                    </a:lnTo>
                    <a:lnTo>
                      <a:pt x="8884" y="4289"/>
                    </a:lnTo>
                    <a:lnTo>
                      <a:pt x="9129" y="3843"/>
                    </a:lnTo>
                    <a:lnTo>
                      <a:pt x="9219" y="3843"/>
                    </a:lnTo>
                    <a:lnTo>
                      <a:pt x="9710" y="3503"/>
                    </a:lnTo>
                    <a:lnTo>
                      <a:pt x="9710" y="3376"/>
                    </a:lnTo>
                    <a:lnTo>
                      <a:pt x="9821" y="3163"/>
                    </a:lnTo>
                    <a:lnTo>
                      <a:pt x="9710" y="3163"/>
                    </a:lnTo>
                    <a:lnTo>
                      <a:pt x="9219" y="3376"/>
                    </a:lnTo>
                    <a:lnTo>
                      <a:pt x="9129" y="3163"/>
                    </a:lnTo>
                    <a:lnTo>
                      <a:pt x="9219" y="2845"/>
                    </a:lnTo>
                    <a:lnTo>
                      <a:pt x="10402" y="2633"/>
                    </a:lnTo>
                    <a:lnTo>
                      <a:pt x="10737" y="2951"/>
                    </a:lnTo>
                    <a:lnTo>
                      <a:pt x="10960" y="2951"/>
                    </a:lnTo>
                    <a:lnTo>
                      <a:pt x="10960" y="2845"/>
                    </a:lnTo>
                    <a:lnTo>
                      <a:pt x="10625" y="2845"/>
                    </a:lnTo>
                    <a:lnTo>
                      <a:pt x="10402" y="2420"/>
                    </a:lnTo>
                    <a:lnTo>
                      <a:pt x="10960" y="2081"/>
                    </a:lnTo>
                    <a:lnTo>
                      <a:pt x="11183" y="2633"/>
                    </a:lnTo>
                    <a:lnTo>
                      <a:pt x="11183" y="2293"/>
                    </a:lnTo>
                    <a:lnTo>
                      <a:pt x="11317" y="2081"/>
                    </a:lnTo>
                    <a:lnTo>
                      <a:pt x="11540" y="2845"/>
                    </a:lnTo>
                    <a:lnTo>
                      <a:pt x="11674" y="2845"/>
                    </a:lnTo>
                    <a:lnTo>
                      <a:pt x="11897" y="2633"/>
                    </a:lnTo>
                    <a:lnTo>
                      <a:pt x="11674" y="2293"/>
                    </a:lnTo>
                    <a:lnTo>
                      <a:pt x="12143" y="2081"/>
                    </a:lnTo>
                    <a:lnTo>
                      <a:pt x="12232" y="1975"/>
                    </a:lnTo>
                    <a:lnTo>
                      <a:pt x="12813" y="2293"/>
                    </a:lnTo>
                    <a:lnTo>
                      <a:pt x="12813" y="1741"/>
                    </a:lnTo>
                    <a:lnTo>
                      <a:pt x="12455" y="1741"/>
                    </a:lnTo>
                    <a:lnTo>
                      <a:pt x="12143" y="1423"/>
                    </a:lnTo>
                    <a:lnTo>
                      <a:pt x="12701" y="1423"/>
                    </a:lnTo>
                    <a:lnTo>
                      <a:pt x="13415" y="1423"/>
                    </a:lnTo>
                    <a:lnTo>
                      <a:pt x="13638" y="1529"/>
                    </a:lnTo>
                    <a:lnTo>
                      <a:pt x="13973" y="1210"/>
                    </a:lnTo>
                    <a:lnTo>
                      <a:pt x="13973" y="637"/>
                    </a:lnTo>
                    <a:lnTo>
                      <a:pt x="14330" y="1083"/>
                    </a:lnTo>
                    <a:lnTo>
                      <a:pt x="14554" y="870"/>
                    </a:lnTo>
                    <a:lnTo>
                      <a:pt x="14330" y="637"/>
                    </a:lnTo>
                    <a:lnTo>
                      <a:pt x="14554" y="297"/>
                    </a:lnTo>
                    <a:lnTo>
                      <a:pt x="15134" y="297"/>
                    </a:lnTo>
                    <a:lnTo>
                      <a:pt x="15469" y="297"/>
                    </a:lnTo>
                    <a:lnTo>
                      <a:pt x="15134" y="870"/>
                    </a:lnTo>
                    <a:lnTo>
                      <a:pt x="15134" y="1423"/>
                    </a:lnTo>
                    <a:lnTo>
                      <a:pt x="15246" y="1529"/>
                    </a:lnTo>
                    <a:lnTo>
                      <a:pt x="15246" y="1210"/>
                    </a:lnTo>
                    <a:lnTo>
                      <a:pt x="16049" y="297"/>
                    </a:lnTo>
                    <a:lnTo>
                      <a:pt x="16049" y="637"/>
                    </a:lnTo>
                    <a:lnTo>
                      <a:pt x="16161" y="1083"/>
                    </a:lnTo>
                    <a:lnTo>
                      <a:pt x="16384" y="870"/>
                    </a:lnTo>
                    <a:lnTo>
                      <a:pt x="16518" y="637"/>
                    </a:lnTo>
                    <a:lnTo>
                      <a:pt x="16741" y="552"/>
                    </a:lnTo>
                    <a:lnTo>
                      <a:pt x="16384" y="297"/>
                    </a:lnTo>
                    <a:lnTo>
                      <a:pt x="16518" y="0"/>
                    </a:lnTo>
                    <a:lnTo>
                      <a:pt x="17098" y="0"/>
                    </a:lnTo>
                    <a:lnTo>
                      <a:pt x="17567" y="85"/>
                    </a:lnTo>
                    <a:lnTo>
                      <a:pt x="17567" y="297"/>
                    </a:lnTo>
                    <a:lnTo>
                      <a:pt x="17098" y="552"/>
                    </a:lnTo>
                    <a:lnTo>
                      <a:pt x="17567" y="637"/>
                    </a:lnTo>
                    <a:lnTo>
                      <a:pt x="17098" y="870"/>
                    </a:lnTo>
                    <a:lnTo>
                      <a:pt x="17567" y="870"/>
                    </a:lnTo>
                    <a:lnTo>
                      <a:pt x="17902" y="297"/>
                    </a:lnTo>
                    <a:lnTo>
                      <a:pt x="18013" y="297"/>
                    </a:lnTo>
                    <a:lnTo>
                      <a:pt x="18259" y="552"/>
                    </a:lnTo>
                    <a:lnTo>
                      <a:pt x="18482" y="297"/>
                    </a:lnTo>
                    <a:lnTo>
                      <a:pt x="19063" y="637"/>
                    </a:lnTo>
                    <a:lnTo>
                      <a:pt x="18839" y="637"/>
                    </a:lnTo>
                    <a:lnTo>
                      <a:pt x="19174" y="637"/>
                    </a:lnTo>
                    <a:lnTo>
                      <a:pt x="19531" y="1083"/>
                    </a:lnTo>
                    <a:lnTo>
                      <a:pt x="19063" y="1423"/>
                    </a:lnTo>
                    <a:lnTo>
                      <a:pt x="17902" y="1423"/>
                    </a:lnTo>
                    <a:lnTo>
                      <a:pt x="18482" y="1529"/>
                    </a:lnTo>
                    <a:lnTo>
                      <a:pt x="18839" y="1975"/>
                    </a:lnTo>
                    <a:lnTo>
                      <a:pt x="19063" y="1741"/>
                    </a:lnTo>
                    <a:lnTo>
                      <a:pt x="19397" y="1741"/>
                    </a:lnTo>
                    <a:lnTo>
                      <a:pt x="19754" y="1975"/>
                    </a:lnTo>
                    <a:lnTo>
                      <a:pt x="19978" y="2081"/>
                    </a:lnTo>
                    <a:lnTo>
                      <a:pt x="19531" y="208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29" name="Freeform 516"/>
              <p:cNvSpPr>
                <a:spLocks/>
              </p:cNvSpPr>
              <p:nvPr/>
            </p:nvSpPr>
            <p:spPr bwMode="auto">
              <a:xfrm>
                <a:off x="4658983" y="3308320"/>
                <a:ext cx="19969" cy="16974"/>
              </a:xfrm>
              <a:custGeom>
                <a:avLst/>
                <a:gdLst>
                  <a:gd name="T0" fmla="*/ 1702 w 20000"/>
                  <a:gd name="T1" fmla="*/ 19524 h 20000"/>
                  <a:gd name="T2" fmla="*/ 0 w 20000"/>
                  <a:gd name="T3" fmla="*/ 11905 h 20000"/>
                  <a:gd name="T4" fmla="*/ 8511 w 20000"/>
                  <a:gd name="T5" fmla="*/ 0 h 20000"/>
                  <a:gd name="T6" fmla="*/ 13191 w 20000"/>
                  <a:gd name="T7" fmla="*/ 7143 h 20000"/>
                  <a:gd name="T8" fmla="*/ 17447 w 20000"/>
                  <a:gd name="T9" fmla="*/ 0 h 20000"/>
                  <a:gd name="T10" fmla="*/ 19574 w 20000"/>
                  <a:gd name="T11" fmla="*/ 7143 h 20000"/>
                  <a:gd name="T12" fmla="*/ 8511 w 20000"/>
                  <a:gd name="T13" fmla="*/ 17143 h 20000"/>
                  <a:gd name="T14" fmla="*/ 6809 w 20000"/>
                  <a:gd name="T15" fmla="*/ 19524 h 20000"/>
                  <a:gd name="T16" fmla="*/ 1702 w 20000"/>
                  <a:gd name="T17" fmla="*/ 19524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702" y="19524"/>
                    </a:moveTo>
                    <a:lnTo>
                      <a:pt x="0" y="11905"/>
                    </a:lnTo>
                    <a:lnTo>
                      <a:pt x="8511" y="0"/>
                    </a:lnTo>
                    <a:lnTo>
                      <a:pt x="13191" y="7143"/>
                    </a:lnTo>
                    <a:lnTo>
                      <a:pt x="17447" y="0"/>
                    </a:lnTo>
                    <a:lnTo>
                      <a:pt x="19574" y="7143"/>
                    </a:lnTo>
                    <a:lnTo>
                      <a:pt x="8511" y="17143"/>
                    </a:lnTo>
                    <a:lnTo>
                      <a:pt x="6809" y="19524"/>
                    </a:lnTo>
                    <a:lnTo>
                      <a:pt x="1702" y="195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30" name="Freeform 517"/>
              <p:cNvSpPr>
                <a:spLocks/>
              </p:cNvSpPr>
              <p:nvPr/>
            </p:nvSpPr>
            <p:spPr bwMode="auto">
              <a:xfrm>
                <a:off x="4647002" y="3306323"/>
                <a:ext cx="11981" cy="12980"/>
              </a:xfrm>
              <a:custGeom>
                <a:avLst/>
                <a:gdLst>
                  <a:gd name="T0" fmla="*/ 11429 w 20000"/>
                  <a:gd name="T1" fmla="*/ 19375 h 20000"/>
                  <a:gd name="T2" fmla="*/ 4286 w 20000"/>
                  <a:gd name="T3" fmla="*/ 19375 h 20000"/>
                  <a:gd name="T4" fmla="*/ 19286 w 20000"/>
                  <a:gd name="T5" fmla="*/ 13125 h 20000"/>
                  <a:gd name="T6" fmla="*/ 11429 w 20000"/>
                  <a:gd name="T7" fmla="*/ 13125 h 20000"/>
                  <a:gd name="T8" fmla="*/ 0 w 20000"/>
                  <a:gd name="T9" fmla="*/ 19375 h 20000"/>
                  <a:gd name="T10" fmla="*/ 0 w 20000"/>
                  <a:gd name="T11" fmla="*/ 9375 h 20000"/>
                  <a:gd name="T12" fmla="*/ 11429 w 20000"/>
                  <a:gd name="T13" fmla="*/ 9375 h 20000"/>
                  <a:gd name="T14" fmla="*/ 11429 w 20000"/>
                  <a:gd name="T15" fmla="*/ 0 h 20000"/>
                  <a:gd name="T16" fmla="*/ 19286 w 20000"/>
                  <a:gd name="T17" fmla="*/ 3750 h 20000"/>
                  <a:gd name="T18" fmla="*/ 19286 w 20000"/>
                  <a:gd name="T19" fmla="*/ 13125 h 20000"/>
                  <a:gd name="T20" fmla="*/ 11429 w 20000"/>
                  <a:gd name="T21" fmla="*/ 19375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1429" y="19375"/>
                    </a:moveTo>
                    <a:lnTo>
                      <a:pt x="4286" y="19375"/>
                    </a:lnTo>
                    <a:lnTo>
                      <a:pt x="19286" y="13125"/>
                    </a:lnTo>
                    <a:lnTo>
                      <a:pt x="11429" y="13125"/>
                    </a:lnTo>
                    <a:lnTo>
                      <a:pt x="0" y="19375"/>
                    </a:lnTo>
                    <a:lnTo>
                      <a:pt x="0" y="9375"/>
                    </a:lnTo>
                    <a:lnTo>
                      <a:pt x="11429" y="9375"/>
                    </a:lnTo>
                    <a:lnTo>
                      <a:pt x="11429" y="0"/>
                    </a:lnTo>
                    <a:lnTo>
                      <a:pt x="19286" y="3750"/>
                    </a:lnTo>
                    <a:lnTo>
                      <a:pt x="19286" y="13125"/>
                    </a:lnTo>
                    <a:lnTo>
                      <a:pt x="11429" y="193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31" name="Freeform 518"/>
              <p:cNvSpPr>
                <a:spLocks/>
              </p:cNvSpPr>
              <p:nvPr/>
            </p:nvSpPr>
            <p:spPr bwMode="auto">
              <a:xfrm>
                <a:off x="4597079" y="3874443"/>
                <a:ext cx="131796" cy="61904"/>
              </a:xfrm>
              <a:custGeom>
                <a:avLst/>
                <a:gdLst>
                  <a:gd name="T0" fmla="*/ 10611 w 20000"/>
                  <a:gd name="T1" fmla="*/ 2192 h 20000"/>
                  <a:gd name="T2" fmla="*/ 12283 w 20000"/>
                  <a:gd name="T3" fmla="*/ 3562 h 20000"/>
                  <a:gd name="T4" fmla="*/ 13248 w 20000"/>
                  <a:gd name="T5" fmla="*/ 3562 h 20000"/>
                  <a:gd name="T6" fmla="*/ 14598 w 20000"/>
                  <a:gd name="T7" fmla="*/ 0 h 20000"/>
                  <a:gd name="T8" fmla="*/ 16270 w 20000"/>
                  <a:gd name="T9" fmla="*/ 1370 h 20000"/>
                  <a:gd name="T10" fmla="*/ 18907 w 20000"/>
                  <a:gd name="T11" fmla="*/ 2192 h 20000"/>
                  <a:gd name="T12" fmla="*/ 18907 w 20000"/>
                  <a:gd name="T13" fmla="*/ 5616 h 20000"/>
                  <a:gd name="T14" fmla="*/ 19936 w 20000"/>
                  <a:gd name="T15" fmla="*/ 7808 h 20000"/>
                  <a:gd name="T16" fmla="*/ 19936 w 20000"/>
                  <a:gd name="T17" fmla="*/ 9178 h 20000"/>
                  <a:gd name="T18" fmla="*/ 19293 w 20000"/>
                  <a:gd name="T19" fmla="*/ 10685 h 20000"/>
                  <a:gd name="T20" fmla="*/ 18264 w 20000"/>
                  <a:gd name="T21" fmla="*/ 10685 h 20000"/>
                  <a:gd name="T22" fmla="*/ 17621 w 20000"/>
                  <a:gd name="T23" fmla="*/ 10685 h 20000"/>
                  <a:gd name="T24" fmla="*/ 18264 w 20000"/>
                  <a:gd name="T25" fmla="*/ 11233 h 20000"/>
                  <a:gd name="T26" fmla="*/ 18264 w 20000"/>
                  <a:gd name="T27" fmla="*/ 16301 h 20000"/>
                  <a:gd name="T28" fmla="*/ 17299 w 20000"/>
                  <a:gd name="T29" fmla="*/ 17123 h 20000"/>
                  <a:gd name="T30" fmla="*/ 17299 w 20000"/>
                  <a:gd name="T31" fmla="*/ 18493 h 20000"/>
                  <a:gd name="T32" fmla="*/ 16270 w 20000"/>
                  <a:gd name="T33" fmla="*/ 18493 h 20000"/>
                  <a:gd name="T34" fmla="*/ 13248 w 20000"/>
                  <a:gd name="T35" fmla="*/ 19863 h 20000"/>
                  <a:gd name="T36" fmla="*/ 10611 w 20000"/>
                  <a:gd name="T37" fmla="*/ 19863 h 20000"/>
                  <a:gd name="T38" fmla="*/ 10354 w 20000"/>
                  <a:gd name="T39" fmla="*/ 19863 h 20000"/>
                  <a:gd name="T40" fmla="*/ 8617 w 20000"/>
                  <a:gd name="T41" fmla="*/ 17123 h 20000"/>
                  <a:gd name="T42" fmla="*/ 6945 w 20000"/>
                  <a:gd name="T43" fmla="*/ 14932 h 20000"/>
                  <a:gd name="T44" fmla="*/ 5981 w 20000"/>
                  <a:gd name="T45" fmla="*/ 14932 h 20000"/>
                  <a:gd name="T46" fmla="*/ 4309 w 20000"/>
                  <a:gd name="T47" fmla="*/ 14932 h 20000"/>
                  <a:gd name="T48" fmla="*/ 4309 w 20000"/>
                  <a:gd name="T49" fmla="*/ 17123 h 20000"/>
                  <a:gd name="T50" fmla="*/ 2637 w 20000"/>
                  <a:gd name="T51" fmla="*/ 17123 h 20000"/>
                  <a:gd name="T52" fmla="*/ 2315 w 20000"/>
                  <a:gd name="T53" fmla="*/ 17123 h 20000"/>
                  <a:gd name="T54" fmla="*/ 2315 w 20000"/>
                  <a:gd name="T55" fmla="*/ 16301 h 20000"/>
                  <a:gd name="T56" fmla="*/ 900 w 20000"/>
                  <a:gd name="T57" fmla="*/ 16301 h 20000"/>
                  <a:gd name="T58" fmla="*/ 900 w 20000"/>
                  <a:gd name="T59" fmla="*/ 14932 h 20000"/>
                  <a:gd name="T60" fmla="*/ 643 w 20000"/>
                  <a:gd name="T61" fmla="*/ 14932 h 20000"/>
                  <a:gd name="T62" fmla="*/ 0 w 20000"/>
                  <a:gd name="T63" fmla="*/ 13425 h 20000"/>
                  <a:gd name="T64" fmla="*/ 0 w 20000"/>
                  <a:gd name="T65" fmla="*/ 12877 h 20000"/>
                  <a:gd name="T66" fmla="*/ 643 w 20000"/>
                  <a:gd name="T67" fmla="*/ 11233 h 20000"/>
                  <a:gd name="T68" fmla="*/ 2315 w 20000"/>
                  <a:gd name="T69" fmla="*/ 12877 h 20000"/>
                  <a:gd name="T70" fmla="*/ 2315 w 20000"/>
                  <a:gd name="T71" fmla="*/ 11233 h 20000"/>
                  <a:gd name="T72" fmla="*/ 3280 w 20000"/>
                  <a:gd name="T73" fmla="*/ 11233 h 20000"/>
                  <a:gd name="T74" fmla="*/ 3666 w 20000"/>
                  <a:gd name="T75" fmla="*/ 12877 h 20000"/>
                  <a:gd name="T76" fmla="*/ 5273 w 20000"/>
                  <a:gd name="T77" fmla="*/ 11233 h 20000"/>
                  <a:gd name="T78" fmla="*/ 6302 w 20000"/>
                  <a:gd name="T79" fmla="*/ 11233 h 20000"/>
                  <a:gd name="T80" fmla="*/ 6945 w 20000"/>
                  <a:gd name="T81" fmla="*/ 10685 h 20000"/>
                  <a:gd name="T82" fmla="*/ 8617 w 20000"/>
                  <a:gd name="T83" fmla="*/ 10685 h 20000"/>
                  <a:gd name="T84" fmla="*/ 9325 w 20000"/>
                  <a:gd name="T85" fmla="*/ 11233 h 20000"/>
                  <a:gd name="T86" fmla="*/ 8617 w 20000"/>
                  <a:gd name="T87" fmla="*/ 9178 h 20000"/>
                  <a:gd name="T88" fmla="*/ 8617 w 20000"/>
                  <a:gd name="T89" fmla="*/ 5616 h 20000"/>
                  <a:gd name="T90" fmla="*/ 10611 w 20000"/>
                  <a:gd name="T91" fmla="*/ 5068 h 20000"/>
                  <a:gd name="T92" fmla="*/ 10611 w 20000"/>
                  <a:gd name="T93" fmla="*/ 2192 h 200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00"/>
                  <a:gd name="T142" fmla="*/ 0 h 20000"/>
                  <a:gd name="T143" fmla="*/ 20000 w 20000"/>
                  <a:gd name="T144" fmla="*/ 20000 h 200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00" h="20000">
                    <a:moveTo>
                      <a:pt x="10611" y="2192"/>
                    </a:moveTo>
                    <a:lnTo>
                      <a:pt x="12283" y="3562"/>
                    </a:lnTo>
                    <a:lnTo>
                      <a:pt x="13248" y="3562"/>
                    </a:lnTo>
                    <a:lnTo>
                      <a:pt x="14598" y="0"/>
                    </a:lnTo>
                    <a:lnTo>
                      <a:pt x="16270" y="1370"/>
                    </a:lnTo>
                    <a:lnTo>
                      <a:pt x="18907" y="2192"/>
                    </a:lnTo>
                    <a:lnTo>
                      <a:pt x="18907" y="5616"/>
                    </a:lnTo>
                    <a:lnTo>
                      <a:pt x="19936" y="7808"/>
                    </a:lnTo>
                    <a:lnTo>
                      <a:pt x="19936" y="9178"/>
                    </a:lnTo>
                    <a:lnTo>
                      <a:pt x="19293" y="10685"/>
                    </a:lnTo>
                    <a:lnTo>
                      <a:pt x="18264" y="10685"/>
                    </a:lnTo>
                    <a:lnTo>
                      <a:pt x="17621" y="10685"/>
                    </a:lnTo>
                    <a:lnTo>
                      <a:pt x="18264" y="11233"/>
                    </a:lnTo>
                    <a:lnTo>
                      <a:pt x="18264" y="16301"/>
                    </a:lnTo>
                    <a:lnTo>
                      <a:pt x="17299" y="17123"/>
                    </a:lnTo>
                    <a:lnTo>
                      <a:pt x="17299" y="18493"/>
                    </a:lnTo>
                    <a:lnTo>
                      <a:pt x="16270" y="18493"/>
                    </a:lnTo>
                    <a:lnTo>
                      <a:pt x="13248" y="19863"/>
                    </a:lnTo>
                    <a:lnTo>
                      <a:pt x="10611" y="19863"/>
                    </a:lnTo>
                    <a:lnTo>
                      <a:pt x="10354" y="19863"/>
                    </a:lnTo>
                    <a:lnTo>
                      <a:pt x="8617" y="17123"/>
                    </a:lnTo>
                    <a:lnTo>
                      <a:pt x="6945" y="14932"/>
                    </a:lnTo>
                    <a:lnTo>
                      <a:pt x="5981" y="14932"/>
                    </a:lnTo>
                    <a:lnTo>
                      <a:pt x="4309" y="14932"/>
                    </a:lnTo>
                    <a:lnTo>
                      <a:pt x="4309" y="17123"/>
                    </a:lnTo>
                    <a:lnTo>
                      <a:pt x="2637" y="17123"/>
                    </a:lnTo>
                    <a:lnTo>
                      <a:pt x="2315" y="17123"/>
                    </a:lnTo>
                    <a:lnTo>
                      <a:pt x="2315" y="16301"/>
                    </a:lnTo>
                    <a:lnTo>
                      <a:pt x="900" y="16301"/>
                    </a:lnTo>
                    <a:lnTo>
                      <a:pt x="900" y="14932"/>
                    </a:lnTo>
                    <a:lnTo>
                      <a:pt x="643" y="14932"/>
                    </a:lnTo>
                    <a:lnTo>
                      <a:pt x="0" y="13425"/>
                    </a:lnTo>
                    <a:lnTo>
                      <a:pt x="0" y="12877"/>
                    </a:lnTo>
                    <a:lnTo>
                      <a:pt x="643" y="11233"/>
                    </a:lnTo>
                    <a:lnTo>
                      <a:pt x="2315" y="12877"/>
                    </a:lnTo>
                    <a:lnTo>
                      <a:pt x="2315" y="11233"/>
                    </a:lnTo>
                    <a:lnTo>
                      <a:pt x="3280" y="11233"/>
                    </a:lnTo>
                    <a:lnTo>
                      <a:pt x="3666" y="12877"/>
                    </a:lnTo>
                    <a:lnTo>
                      <a:pt x="5273" y="11233"/>
                    </a:lnTo>
                    <a:lnTo>
                      <a:pt x="6302" y="11233"/>
                    </a:lnTo>
                    <a:lnTo>
                      <a:pt x="6945" y="10685"/>
                    </a:lnTo>
                    <a:lnTo>
                      <a:pt x="8617" y="10685"/>
                    </a:lnTo>
                    <a:lnTo>
                      <a:pt x="9325" y="11233"/>
                    </a:lnTo>
                    <a:lnTo>
                      <a:pt x="8617" y="9178"/>
                    </a:lnTo>
                    <a:lnTo>
                      <a:pt x="8617" y="5616"/>
                    </a:lnTo>
                    <a:lnTo>
                      <a:pt x="10611" y="5068"/>
                    </a:lnTo>
                    <a:lnTo>
                      <a:pt x="10611" y="219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32" name="Freeform 519"/>
              <p:cNvSpPr>
                <a:spLocks/>
              </p:cNvSpPr>
              <p:nvPr/>
            </p:nvSpPr>
            <p:spPr bwMode="auto">
              <a:xfrm>
                <a:off x="4666970" y="3724676"/>
                <a:ext cx="178723" cy="145775"/>
              </a:xfrm>
              <a:custGeom>
                <a:avLst/>
                <a:gdLst>
                  <a:gd name="T0" fmla="*/ 10309 w 20000"/>
                  <a:gd name="T1" fmla="*/ 933 h 20000"/>
                  <a:gd name="T2" fmla="*/ 16722 w 20000"/>
                  <a:gd name="T3" fmla="*/ 933 h 20000"/>
                  <a:gd name="T4" fmla="*/ 17957 w 20000"/>
                  <a:gd name="T5" fmla="*/ 3615 h 20000"/>
                  <a:gd name="T6" fmla="*/ 18670 w 20000"/>
                  <a:gd name="T7" fmla="*/ 5481 h 20000"/>
                  <a:gd name="T8" fmla="*/ 19192 w 20000"/>
                  <a:gd name="T9" fmla="*/ 7289 h 20000"/>
                  <a:gd name="T10" fmla="*/ 17482 w 20000"/>
                  <a:gd name="T11" fmla="*/ 8455 h 20000"/>
                  <a:gd name="T12" fmla="*/ 18670 w 20000"/>
                  <a:gd name="T13" fmla="*/ 10029 h 20000"/>
                  <a:gd name="T14" fmla="*/ 19192 w 20000"/>
                  <a:gd name="T15" fmla="*/ 11837 h 20000"/>
                  <a:gd name="T16" fmla="*/ 19952 w 20000"/>
                  <a:gd name="T17" fmla="*/ 13586 h 20000"/>
                  <a:gd name="T18" fmla="*/ 17197 w 20000"/>
                  <a:gd name="T19" fmla="*/ 18134 h 20000"/>
                  <a:gd name="T20" fmla="*/ 17482 w 20000"/>
                  <a:gd name="T21" fmla="*/ 19592 h 20000"/>
                  <a:gd name="T22" fmla="*/ 17197 w 20000"/>
                  <a:gd name="T23" fmla="*/ 19942 h 20000"/>
                  <a:gd name="T24" fmla="*/ 16722 w 20000"/>
                  <a:gd name="T25" fmla="*/ 19592 h 20000"/>
                  <a:gd name="T26" fmla="*/ 15487 w 20000"/>
                  <a:gd name="T27" fmla="*/ 19009 h 20000"/>
                  <a:gd name="T28" fmla="*/ 14489 w 20000"/>
                  <a:gd name="T29" fmla="*/ 18717 h 20000"/>
                  <a:gd name="T30" fmla="*/ 14014 w 20000"/>
                  <a:gd name="T31" fmla="*/ 19009 h 20000"/>
                  <a:gd name="T32" fmla="*/ 13302 w 20000"/>
                  <a:gd name="T33" fmla="*/ 19009 h 20000"/>
                  <a:gd name="T34" fmla="*/ 12067 w 20000"/>
                  <a:gd name="T35" fmla="*/ 19592 h 20000"/>
                  <a:gd name="T36" fmla="*/ 11591 w 20000"/>
                  <a:gd name="T37" fmla="*/ 19009 h 20000"/>
                  <a:gd name="T38" fmla="*/ 11306 w 20000"/>
                  <a:gd name="T39" fmla="*/ 18134 h 20000"/>
                  <a:gd name="T40" fmla="*/ 10309 w 20000"/>
                  <a:gd name="T41" fmla="*/ 18717 h 20000"/>
                  <a:gd name="T42" fmla="*/ 9359 w 20000"/>
                  <a:gd name="T43" fmla="*/ 17551 h 20000"/>
                  <a:gd name="T44" fmla="*/ 9359 w 20000"/>
                  <a:gd name="T45" fmla="*/ 17201 h 20000"/>
                  <a:gd name="T46" fmla="*/ 7601 w 20000"/>
                  <a:gd name="T47" fmla="*/ 16618 h 20000"/>
                  <a:gd name="T48" fmla="*/ 7601 w 20000"/>
                  <a:gd name="T49" fmla="*/ 16327 h 20000"/>
                  <a:gd name="T50" fmla="*/ 6888 w 20000"/>
                  <a:gd name="T51" fmla="*/ 15743 h 20000"/>
                  <a:gd name="T52" fmla="*/ 6128 w 20000"/>
                  <a:gd name="T53" fmla="*/ 16327 h 20000"/>
                  <a:gd name="T54" fmla="*/ 5653 w 20000"/>
                  <a:gd name="T55" fmla="*/ 16327 h 20000"/>
                  <a:gd name="T56" fmla="*/ 4941 w 20000"/>
                  <a:gd name="T57" fmla="*/ 15743 h 20000"/>
                  <a:gd name="T58" fmla="*/ 4941 w 20000"/>
                  <a:gd name="T59" fmla="*/ 15102 h 20000"/>
                  <a:gd name="T60" fmla="*/ 4941 w 20000"/>
                  <a:gd name="T61" fmla="*/ 14810 h 20000"/>
                  <a:gd name="T62" fmla="*/ 4466 w 20000"/>
                  <a:gd name="T63" fmla="*/ 14810 h 20000"/>
                  <a:gd name="T64" fmla="*/ 3230 w 20000"/>
                  <a:gd name="T65" fmla="*/ 14227 h 20000"/>
                  <a:gd name="T66" fmla="*/ 3230 w 20000"/>
                  <a:gd name="T67" fmla="*/ 13586 h 20000"/>
                  <a:gd name="T68" fmla="*/ 2470 w 20000"/>
                  <a:gd name="T69" fmla="*/ 13586 h 20000"/>
                  <a:gd name="T70" fmla="*/ 1948 w 20000"/>
                  <a:gd name="T71" fmla="*/ 13586 h 20000"/>
                  <a:gd name="T72" fmla="*/ 2470 w 20000"/>
                  <a:gd name="T73" fmla="*/ 12653 h 20000"/>
                  <a:gd name="T74" fmla="*/ 1948 w 20000"/>
                  <a:gd name="T75" fmla="*/ 12420 h 20000"/>
                  <a:gd name="T76" fmla="*/ 1758 w 20000"/>
                  <a:gd name="T77" fmla="*/ 10904 h 20000"/>
                  <a:gd name="T78" fmla="*/ 1758 w 20000"/>
                  <a:gd name="T79" fmla="*/ 10262 h 20000"/>
                  <a:gd name="T80" fmla="*/ 1235 w 20000"/>
                  <a:gd name="T81" fmla="*/ 10262 h 20000"/>
                  <a:gd name="T82" fmla="*/ 998 w 20000"/>
                  <a:gd name="T83" fmla="*/ 8746 h 20000"/>
                  <a:gd name="T84" fmla="*/ 1235 w 20000"/>
                  <a:gd name="T85" fmla="*/ 8455 h 20000"/>
                  <a:gd name="T86" fmla="*/ 0 w 20000"/>
                  <a:gd name="T87" fmla="*/ 7289 h 20000"/>
                  <a:gd name="T88" fmla="*/ 0 w 20000"/>
                  <a:gd name="T89" fmla="*/ 6939 h 20000"/>
                  <a:gd name="T90" fmla="*/ 998 w 20000"/>
                  <a:gd name="T91" fmla="*/ 6064 h 20000"/>
                  <a:gd name="T92" fmla="*/ 523 w 20000"/>
                  <a:gd name="T93" fmla="*/ 4548 h 20000"/>
                  <a:gd name="T94" fmla="*/ 998 w 20000"/>
                  <a:gd name="T95" fmla="*/ 3965 h 20000"/>
                  <a:gd name="T96" fmla="*/ 1235 w 20000"/>
                  <a:gd name="T97" fmla="*/ 3965 h 20000"/>
                  <a:gd name="T98" fmla="*/ 1235 w 20000"/>
                  <a:gd name="T99" fmla="*/ 3032 h 20000"/>
                  <a:gd name="T100" fmla="*/ 3705 w 20000"/>
                  <a:gd name="T101" fmla="*/ 2157 h 20000"/>
                  <a:gd name="T102" fmla="*/ 4181 w 20000"/>
                  <a:gd name="T103" fmla="*/ 933 h 20000"/>
                  <a:gd name="T104" fmla="*/ 4941 w 20000"/>
                  <a:gd name="T105" fmla="*/ 641 h 20000"/>
                  <a:gd name="T106" fmla="*/ 5178 w 20000"/>
                  <a:gd name="T107" fmla="*/ 641 h 20000"/>
                  <a:gd name="T108" fmla="*/ 7601 w 20000"/>
                  <a:gd name="T109" fmla="*/ 0 h 20000"/>
                  <a:gd name="T110" fmla="*/ 8171 w 20000"/>
                  <a:gd name="T111" fmla="*/ 933 h 20000"/>
                  <a:gd name="T112" fmla="*/ 8361 w 20000"/>
                  <a:gd name="T113" fmla="*/ 1574 h 20000"/>
                  <a:gd name="T114" fmla="*/ 9359 w 20000"/>
                  <a:gd name="T115" fmla="*/ 1574 h 20000"/>
                  <a:gd name="T116" fmla="*/ 10119 w 20000"/>
                  <a:gd name="T117" fmla="*/ 2157 h 20000"/>
                  <a:gd name="T118" fmla="*/ 10309 w 20000"/>
                  <a:gd name="T119" fmla="*/ 933 h 200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000"/>
                  <a:gd name="T181" fmla="*/ 0 h 20000"/>
                  <a:gd name="T182" fmla="*/ 20000 w 20000"/>
                  <a:gd name="T183" fmla="*/ 20000 h 200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000" h="20000">
                    <a:moveTo>
                      <a:pt x="10309" y="933"/>
                    </a:moveTo>
                    <a:lnTo>
                      <a:pt x="16722" y="933"/>
                    </a:lnTo>
                    <a:lnTo>
                      <a:pt x="17957" y="3615"/>
                    </a:lnTo>
                    <a:lnTo>
                      <a:pt x="18670" y="5481"/>
                    </a:lnTo>
                    <a:lnTo>
                      <a:pt x="19192" y="7289"/>
                    </a:lnTo>
                    <a:lnTo>
                      <a:pt x="17482" y="8455"/>
                    </a:lnTo>
                    <a:lnTo>
                      <a:pt x="18670" y="10029"/>
                    </a:lnTo>
                    <a:lnTo>
                      <a:pt x="19192" y="11837"/>
                    </a:lnTo>
                    <a:lnTo>
                      <a:pt x="19952" y="13586"/>
                    </a:lnTo>
                    <a:lnTo>
                      <a:pt x="17197" y="18134"/>
                    </a:lnTo>
                    <a:lnTo>
                      <a:pt x="17482" y="19592"/>
                    </a:lnTo>
                    <a:lnTo>
                      <a:pt x="17197" y="19942"/>
                    </a:lnTo>
                    <a:lnTo>
                      <a:pt x="16722" y="19592"/>
                    </a:lnTo>
                    <a:lnTo>
                      <a:pt x="15487" y="19009"/>
                    </a:lnTo>
                    <a:lnTo>
                      <a:pt x="14489" y="18717"/>
                    </a:lnTo>
                    <a:lnTo>
                      <a:pt x="14014" y="19009"/>
                    </a:lnTo>
                    <a:lnTo>
                      <a:pt x="13302" y="19009"/>
                    </a:lnTo>
                    <a:lnTo>
                      <a:pt x="12067" y="19592"/>
                    </a:lnTo>
                    <a:lnTo>
                      <a:pt x="11591" y="19009"/>
                    </a:lnTo>
                    <a:lnTo>
                      <a:pt x="11306" y="18134"/>
                    </a:lnTo>
                    <a:lnTo>
                      <a:pt x="10309" y="18717"/>
                    </a:lnTo>
                    <a:lnTo>
                      <a:pt x="9359" y="17551"/>
                    </a:lnTo>
                    <a:lnTo>
                      <a:pt x="9359" y="17201"/>
                    </a:lnTo>
                    <a:lnTo>
                      <a:pt x="7601" y="16618"/>
                    </a:lnTo>
                    <a:lnTo>
                      <a:pt x="7601" y="16327"/>
                    </a:lnTo>
                    <a:lnTo>
                      <a:pt x="6888" y="15743"/>
                    </a:lnTo>
                    <a:lnTo>
                      <a:pt x="6128" y="16327"/>
                    </a:lnTo>
                    <a:lnTo>
                      <a:pt x="5653" y="16327"/>
                    </a:lnTo>
                    <a:lnTo>
                      <a:pt x="4941" y="15743"/>
                    </a:lnTo>
                    <a:lnTo>
                      <a:pt x="4941" y="15102"/>
                    </a:lnTo>
                    <a:lnTo>
                      <a:pt x="4941" y="14810"/>
                    </a:lnTo>
                    <a:lnTo>
                      <a:pt x="4466" y="14810"/>
                    </a:lnTo>
                    <a:lnTo>
                      <a:pt x="3230" y="14227"/>
                    </a:lnTo>
                    <a:lnTo>
                      <a:pt x="3230" y="13586"/>
                    </a:lnTo>
                    <a:lnTo>
                      <a:pt x="2470" y="13586"/>
                    </a:lnTo>
                    <a:lnTo>
                      <a:pt x="1948" y="13586"/>
                    </a:lnTo>
                    <a:lnTo>
                      <a:pt x="2470" y="12653"/>
                    </a:lnTo>
                    <a:lnTo>
                      <a:pt x="1948" y="12420"/>
                    </a:lnTo>
                    <a:lnTo>
                      <a:pt x="1758" y="10904"/>
                    </a:lnTo>
                    <a:lnTo>
                      <a:pt x="1758" y="10262"/>
                    </a:lnTo>
                    <a:lnTo>
                      <a:pt x="1235" y="10262"/>
                    </a:lnTo>
                    <a:lnTo>
                      <a:pt x="998" y="8746"/>
                    </a:lnTo>
                    <a:lnTo>
                      <a:pt x="1235" y="8455"/>
                    </a:lnTo>
                    <a:lnTo>
                      <a:pt x="0" y="7289"/>
                    </a:lnTo>
                    <a:lnTo>
                      <a:pt x="0" y="6939"/>
                    </a:lnTo>
                    <a:lnTo>
                      <a:pt x="998" y="6064"/>
                    </a:lnTo>
                    <a:lnTo>
                      <a:pt x="523" y="4548"/>
                    </a:lnTo>
                    <a:lnTo>
                      <a:pt x="998" y="3965"/>
                    </a:lnTo>
                    <a:lnTo>
                      <a:pt x="1235" y="3965"/>
                    </a:lnTo>
                    <a:lnTo>
                      <a:pt x="1235" y="3032"/>
                    </a:lnTo>
                    <a:lnTo>
                      <a:pt x="3705" y="2157"/>
                    </a:lnTo>
                    <a:lnTo>
                      <a:pt x="4181" y="933"/>
                    </a:lnTo>
                    <a:lnTo>
                      <a:pt x="4941" y="641"/>
                    </a:lnTo>
                    <a:lnTo>
                      <a:pt x="5178" y="641"/>
                    </a:lnTo>
                    <a:lnTo>
                      <a:pt x="7601" y="0"/>
                    </a:lnTo>
                    <a:lnTo>
                      <a:pt x="8171" y="933"/>
                    </a:lnTo>
                    <a:lnTo>
                      <a:pt x="8361" y="1574"/>
                    </a:lnTo>
                    <a:lnTo>
                      <a:pt x="9359" y="1574"/>
                    </a:lnTo>
                    <a:lnTo>
                      <a:pt x="10119" y="2157"/>
                    </a:lnTo>
                    <a:lnTo>
                      <a:pt x="10309" y="93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33" name="Freeform 520"/>
              <p:cNvSpPr>
                <a:spLocks/>
              </p:cNvSpPr>
              <p:nvPr/>
            </p:nvSpPr>
            <p:spPr bwMode="auto">
              <a:xfrm>
                <a:off x="4254609" y="4035194"/>
                <a:ext cx="60906" cy="116819"/>
              </a:xfrm>
              <a:custGeom>
                <a:avLst/>
                <a:gdLst>
                  <a:gd name="T0" fmla="*/ 4366 w 20000"/>
                  <a:gd name="T1" fmla="*/ 0 h 20000"/>
                  <a:gd name="T2" fmla="*/ 5915 w 20000"/>
                  <a:gd name="T3" fmla="*/ 436 h 20000"/>
                  <a:gd name="T4" fmla="*/ 8169 w 20000"/>
                  <a:gd name="T5" fmla="*/ 0 h 20000"/>
                  <a:gd name="T6" fmla="*/ 9577 w 20000"/>
                  <a:gd name="T7" fmla="*/ 1164 h 20000"/>
                  <a:gd name="T8" fmla="*/ 11831 w 20000"/>
                  <a:gd name="T9" fmla="*/ 1164 h 20000"/>
                  <a:gd name="T10" fmla="*/ 14085 w 20000"/>
                  <a:gd name="T11" fmla="*/ 1164 h 20000"/>
                  <a:gd name="T12" fmla="*/ 16901 w 20000"/>
                  <a:gd name="T13" fmla="*/ 1164 h 20000"/>
                  <a:gd name="T14" fmla="*/ 19014 w 20000"/>
                  <a:gd name="T15" fmla="*/ 1891 h 20000"/>
                  <a:gd name="T16" fmla="*/ 19859 w 20000"/>
                  <a:gd name="T17" fmla="*/ 2255 h 20000"/>
                  <a:gd name="T18" fmla="*/ 16901 w 20000"/>
                  <a:gd name="T19" fmla="*/ 4873 h 20000"/>
                  <a:gd name="T20" fmla="*/ 16901 w 20000"/>
                  <a:gd name="T21" fmla="*/ 6836 h 20000"/>
                  <a:gd name="T22" fmla="*/ 15493 w 20000"/>
                  <a:gd name="T23" fmla="*/ 9818 h 20000"/>
                  <a:gd name="T24" fmla="*/ 13239 w 20000"/>
                  <a:gd name="T25" fmla="*/ 9818 h 20000"/>
                  <a:gd name="T26" fmla="*/ 14085 w 20000"/>
                  <a:gd name="T27" fmla="*/ 12073 h 20000"/>
                  <a:gd name="T28" fmla="*/ 14085 w 20000"/>
                  <a:gd name="T29" fmla="*/ 12800 h 20000"/>
                  <a:gd name="T30" fmla="*/ 14085 w 20000"/>
                  <a:gd name="T31" fmla="*/ 13891 h 20000"/>
                  <a:gd name="T32" fmla="*/ 15493 w 20000"/>
                  <a:gd name="T33" fmla="*/ 15055 h 20000"/>
                  <a:gd name="T34" fmla="*/ 15493 w 20000"/>
                  <a:gd name="T35" fmla="*/ 15782 h 20000"/>
                  <a:gd name="T36" fmla="*/ 13239 w 20000"/>
                  <a:gd name="T37" fmla="*/ 16945 h 20000"/>
                  <a:gd name="T38" fmla="*/ 13239 w 20000"/>
                  <a:gd name="T39" fmla="*/ 19200 h 20000"/>
                  <a:gd name="T40" fmla="*/ 8169 w 20000"/>
                  <a:gd name="T41" fmla="*/ 19927 h 20000"/>
                  <a:gd name="T42" fmla="*/ 5915 w 20000"/>
                  <a:gd name="T43" fmla="*/ 19200 h 20000"/>
                  <a:gd name="T44" fmla="*/ 2254 w 20000"/>
                  <a:gd name="T45" fmla="*/ 19200 h 20000"/>
                  <a:gd name="T46" fmla="*/ 3803 w 20000"/>
                  <a:gd name="T47" fmla="*/ 18036 h 20000"/>
                  <a:gd name="T48" fmla="*/ 3803 w 20000"/>
                  <a:gd name="T49" fmla="*/ 14691 h 20000"/>
                  <a:gd name="T50" fmla="*/ 3803 w 20000"/>
                  <a:gd name="T51" fmla="*/ 13891 h 20000"/>
                  <a:gd name="T52" fmla="*/ 2254 w 20000"/>
                  <a:gd name="T53" fmla="*/ 13891 h 20000"/>
                  <a:gd name="T54" fmla="*/ 2254 w 20000"/>
                  <a:gd name="T55" fmla="*/ 13091 h 20000"/>
                  <a:gd name="T56" fmla="*/ 0 w 20000"/>
                  <a:gd name="T57" fmla="*/ 13091 h 20000"/>
                  <a:gd name="T58" fmla="*/ 1549 w 20000"/>
                  <a:gd name="T59" fmla="*/ 10909 h 20000"/>
                  <a:gd name="T60" fmla="*/ 2254 w 20000"/>
                  <a:gd name="T61" fmla="*/ 10109 h 20000"/>
                  <a:gd name="T62" fmla="*/ 5915 w 20000"/>
                  <a:gd name="T63" fmla="*/ 5236 h 20000"/>
                  <a:gd name="T64" fmla="*/ 4366 w 20000"/>
                  <a:gd name="T65" fmla="*/ 0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4366" y="0"/>
                    </a:moveTo>
                    <a:lnTo>
                      <a:pt x="5915" y="436"/>
                    </a:lnTo>
                    <a:lnTo>
                      <a:pt x="8169" y="0"/>
                    </a:lnTo>
                    <a:lnTo>
                      <a:pt x="9577" y="1164"/>
                    </a:lnTo>
                    <a:lnTo>
                      <a:pt x="11831" y="1164"/>
                    </a:lnTo>
                    <a:lnTo>
                      <a:pt x="14085" y="1164"/>
                    </a:lnTo>
                    <a:lnTo>
                      <a:pt x="16901" y="1164"/>
                    </a:lnTo>
                    <a:lnTo>
                      <a:pt x="19014" y="1891"/>
                    </a:lnTo>
                    <a:lnTo>
                      <a:pt x="19859" y="2255"/>
                    </a:lnTo>
                    <a:lnTo>
                      <a:pt x="16901" y="4873"/>
                    </a:lnTo>
                    <a:lnTo>
                      <a:pt x="16901" y="6836"/>
                    </a:lnTo>
                    <a:lnTo>
                      <a:pt x="15493" y="9818"/>
                    </a:lnTo>
                    <a:lnTo>
                      <a:pt x="13239" y="9818"/>
                    </a:lnTo>
                    <a:lnTo>
                      <a:pt x="14085" y="12073"/>
                    </a:lnTo>
                    <a:lnTo>
                      <a:pt x="14085" y="12800"/>
                    </a:lnTo>
                    <a:lnTo>
                      <a:pt x="14085" y="13891"/>
                    </a:lnTo>
                    <a:lnTo>
                      <a:pt x="15493" y="15055"/>
                    </a:lnTo>
                    <a:lnTo>
                      <a:pt x="15493" y="15782"/>
                    </a:lnTo>
                    <a:lnTo>
                      <a:pt x="13239" y="16945"/>
                    </a:lnTo>
                    <a:lnTo>
                      <a:pt x="13239" y="19200"/>
                    </a:lnTo>
                    <a:lnTo>
                      <a:pt x="8169" y="19927"/>
                    </a:lnTo>
                    <a:lnTo>
                      <a:pt x="5915" y="19200"/>
                    </a:lnTo>
                    <a:lnTo>
                      <a:pt x="2254" y="19200"/>
                    </a:lnTo>
                    <a:lnTo>
                      <a:pt x="3803" y="18036"/>
                    </a:lnTo>
                    <a:lnTo>
                      <a:pt x="3803" y="14691"/>
                    </a:lnTo>
                    <a:lnTo>
                      <a:pt x="3803" y="13891"/>
                    </a:lnTo>
                    <a:lnTo>
                      <a:pt x="2254" y="13891"/>
                    </a:lnTo>
                    <a:lnTo>
                      <a:pt x="2254" y="13091"/>
                    </a:lnTo>
                    <a:lnTo>
                      <a:pt x="0" y="13091"/>
                    </a:lnTo>
                    <a:lnTo>
                      <a:pt x="1549" y="10909"/>
                    </a:lnTo>
                    <a:lnTo>
                      <a:pt x="2254" y="10109"/>
                    </a:lnTo>
                    <a:lnTo>
                      <a:pt x="5915" y="5236"/>
                    </a:lnTo>
                    <a:lnTo>
                      <a:pt x="4366"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34" name="Freeform 521"/>
              <p:cNvSpPr>
                <a:spLocks/>
              </p:cNvSpPr>
              <p:nvPr/>
            </p:nvSpPr>
            <p:spPr bwMode="auto">
              <a:xfrm>
                <a:off x="4788781" y="3891417"/>
                <a:ext cx="160751" cy="110829"/>
              </a:xfrm>
              <a:custGeom>
                <a:avLst/>
                <a:gdLst>
                  <a:gd name="T0" fmla="*/ 11979 w 20000"/>
                  <a:gd name="T1" fmla="*/ 846 h 20000"/>
                  <a:gd name="T2" fmla="*/ 13668 w 20000"/>
                  <a:gd name="T3" fmla="*/ 0 h 20000"/>
                  <a:gd name="T4" fmla="*/ 16095 w 20000"/>
                  <a:gd name="T5" fmla="*/ 5231 h 20000"/>
                  <a:gd name="T6" fmla="*/ 16359 w 20000"/>
                  <a:gd name="T7" fmla="*/ 5231 h 20000"/>
                  <a:gd name="T8" fmla="*/ 16939 w 20000"/>
                  <a:gd name="T9" fmla="*/ 11615 h 20000"/>
                  <a:gd name="T10" fmla="*/ 17784 w 20000"/>
                  <a:gd name="T11" fmla="*/ 12769 h 20000"/>
                  <a:gd name="T12" fmla="*/ 19947 w 20000"/>
                  <a:gd name="T13" fmla="*/ 11615 h 20000"/>
                  <a:gd name="T14" fmla="*/ 19947 w 20000"/>
                  <a:gd name="T15" fmla="*/ 14308 h 20000"/>
                  <a:gd name="T16" fmla="*/ 18575 w 20000"/>
                  <a:gd name="T17" fmla="*/ 14769 h 20000"/>
                  <a:gd name="T18" fmla="*/ 18575 w 20000"/>
                  <a:gd name="T19" fmla="*/ 13538 h 20000"/>
                  <a:gd name="T20" fmla="*/ 18311 w 20000"/>
                  <a:gd name="T21" fmla="*/ 13538 h 20000"/>
                  <a:gd name="T22" fmla="*/ 18311 w 20000"/>
                  <a:gd name="T23" fmla="*/ 14769 h 20000"/>
                  <a:gd name="T24" fmla="*/ 18311 w 20000"/>
                  <a:gd name="T25" fmla="*/ 15538 h 20000"/>
                  <a:gd name="T26" fmla="*/ 18311 w 20000"/>
                  <a:gd name="T27" fmla="*/ 16385 h 20000"/>
                  <a:gd name="T28" fmla="*/ 17784 w 20000"/>
                  <a:gd name="T29" fmla="*/ 18692 h 20000"/>
                  <a:gd name="T30" fmla="*/ 17150 w 20000"/>
                  <a:gd name="T31" fmla="*/ 18692 h 20000"/>
                  <a:gd name="T32" fmla="*/ 16939 w 20000"/>
                  <a:gd name="T33" fmla="*/ 17923 h 20000"/>
                  <a:gd name="T34" fmla="*/ 14987 w 20000"/>
                  <a:gd name="T35" fmla="*/ 17923 h 20000"/>
                  <a:gd name="T36" fmla="*/ 14776 w 20000"/>
                  <a:gd name="T37" fmla="*/ 17615 h 20000"/>
                  <a:gd name="T38" fmla="*/ 12507 w 20000"/>
                  <a:gd name="T39" fmla="*/ 18692 h 20000"/>
                  <a:gd name="T40" fmla="*/ 11451 w 20000"/>
                  <a:gd name="T41" fmla="*/ 19538 h 20000"/>
                  <a:gd name="T42" fmla="*/ 11187 w 20000"/>
                  <a:gd name="T43" fmla="*/ 19923 h 20000"/>
                  <a:gd name="T44" fmla="*/ 9815 w 20000"/>
                  <a:gd name="T45" fmla="*/ 19538 h 20000"/>
                  <a:gd name="T46" fmla="*/ 8496 w 20000"/>
                  <a:gd name="T47" fmla="*/ 19538 h 20000"/>
                  <a:gd name="T48" fmla="*/ 7863 w 20000"/>
                  <a:gd name="T49" fmla="*/ 19538 h 20000"/>
                  <a:gd name="T50" fmla="*/ 6807 w 20000"/>
                  <a:gd name="T51" fmla="*/ 18692 h 20000"/>
                  <a:gd name="T52" fmla="*/ 5488 w 20000"/>
                  <a:gd name="T53" fmla="*/ 19538 h 20000"/>
                  <a:gd name="T54" fmla="*/ 5488 w 20000"/>
                  <a:gd name="T55" fmla="*/ 18692 h 20000"/>
                  <a:gd name="T56" fmla="*/ 5699 w 20000"/>
                  <a:gd name="T57" fmla="*/ 17923 h 20000"/>
                  <a:gd name="T58" fmla="*/ 4908 w 20000"/>
                  <a:gd name="T59" fmla="*/ 17615 h 20000"/>
                  <a:gd name="T60" fmla="*/ 4327 w 20000"/>
                  <a:gd name="T61" fmla="*/ 16385 h 20000"/>
                  <a:gd name="T62" fmla="*/ 4908 w 20000"/>
                  <a:gd name="T63" fmla="*/ 15538 h 20000"/>
                  <a:gd name="T64" fmla="*/ 4327 w 20000"/>
                  <a:gd name="T65" fmla="*/ 15538 h 20000"/>
                  <a:gd name="T66" fmla="*/ 4063 w 20000"/>
                  <a:gd name="T67" fmla="*/ 16385 h 20000"/>
                  <a:gd name="T68" fmla="*/ 3219 w 20000"/>
                  <a:gd name="T69" fmla="*/ 15538 h 20000"/>
                  <a:gd name="T70" fmla="*/ 2164 w 20000"/>
                  <a:gd name="T71" fmla="*/ 14769 h 20000"/>
                  <a:gd name="T72" fmla="*/ 2164 w 20000"/>
                  <a:gd name="T73" fmla="*/ 14308 h 20000"/>
                  <a:gd name="T74" fmla="*/ 2164 w 20000"/>
                  <a:gd name="T75" fmla="*/ 12769 h 20000"/>
                  <a:gd name="T76" fmla="*/ 528 w 20000"/>
                  <a:gd name="T77" fmla="*/ 11615 h 20000"/>
                  <a:gd name="T78" fmla="*/ 528 w 20000"/>
                  <a:gd name="T79" fmla="*/ 10385 h 20000"/>
                  <a:gd name="T80" fmla="*/ 0 w 20000"/>
                  <a:gd name="T81" fmla="*/ 9154 h 20000"/>
                  <a:gd name="T82" fmla="*/ 1055 w 20000"/>
                  <a:gd name="T83" fmla="*/ 9154 h 20000"/>
                  <a:gd name="T84" fmla="*/ 1055 w 20000"/>
                  <a:gd name="T85" fmla="*/ 8385 h 20000"/>
                  <a:gd name="T86" fmla="*/ 1900 w 20000"/>
                  <a:gd name="T87" fmla="*/ 8000 h 20000"/>
                  <a:gd name="T88" fmla="*/ 1900 w 20000"/>
                  <a:gd name="T89" fmla="*/ 7231 h 20000"/>
                  <a:gd name="T90" fmla="*/ 2164 w 20000"/>
                  <a:gd name="T91" fmla="*/ 6000 h 20000"/>
                  <a:gd name="T92" fmla="*/ 2691 w 20000"/>
                  <a:gd name="T93" fmla="*/ 3154 h 20000"/>
                  <a:gd name="T94" fmla="*/ 3536 w 20000"/>
                  <a:gd name="T95" fmla="*/ 2000 h 20000"/>
                  <a:gd name="T96" fmla="*/ 4327 w 20000"/>
                  <a:gd name="T97" fmla="*/ 1231 h 20000"/>
                  <a:gd name="T98" fmla="*/ 4908 w 20000"/>
                  <a:gd name="T99" fmla="*/ 846 h 20000"/>
                  <a:gd name="T100" fmla="*/ 5699 w 20000"/>
                  <a:gd name="T101" fmla="*/ 846 h 20000"/>
                  <a:gd name="T102" fmla="*/ 9815 w 20000"/>
                  <a:gd name="T103" fmla="*/ 2000 h 20000"/>
                  <a:gd name="T104" fmla="*/ 11979 w 20000"/>
                  <a:gd name="T105" fmla="*/ 846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11979" y="846"/>
                    </a:moveTo>
                    <a:lnTo>
                      <a:pt x="13668" y="0"/>
                    </a:lnTo>
                    <a:lnTo>
                      <a:pt x="16095" y="5231"/>
                    </a:lnTo>
                    <a:lnTo>
                      <a:pt x="16359" y="5231"/>
                    </a:lnTo>
                    <a:lnTo>
                      <a:pt x="16939" y="11615"/>
                    </a:lnTo>
                    <a:lnTo>
                      <a:pt x="17784" y="12769"/>
                    </a:lnTo>
                    <a:lnTo>
                      <a:pt x="19947" y="11615"/>
                    </a:lnTo>
                    <a:lnTo>
                      <a:pt x="19947" y="14308"/>
                    </a:lnTo>
                    <a:lnTo>
                      <a:pt x="18575" y="14769"/>
                    </a:lnTo>
                    <a:lnTo>
                      <a:pt x="18575" y="13538"/>
                    </a:lnTo>
                    <a:lnTo>
                      <a:pt x="18311" y="13538"/>
                    </a:lnTo>
                    <a:lnTo>
                      <a:pt x="18311" y="14769"/>
                    </a:lnTo>
                    <a:lnTo>
                      <a:pt x="18311" y="15538"/>
                    </a:lnTo>
                    <a:lnTo>
                      <a:pt x="18311" y="16385"/>
                    </a:lnTo>
                    <a:lnTo>
                      <a:pt x="17784" y="18692"/>
                    </a:lnTo>
                    <a:lnTo>
                      <a:pt x="17150" y="18692"/>
                    </a:lnTo>
                    <a:lnTo>
                      <a:pt x="16939" y="17923"/>
                    </a:lnTo>
                    <a:lnTo>
                      <a:pt x="14987" y="17923"/>
                    </a:lnTo>
                    <a:lnTo>
                      <a:pt x="14776" y="17615"/>
                    </a:lnTo>
                    <a:lnTo>
                      <a:pt x="12507" y="18692"/>
                    </a:lnTo>
                    <a:lnTo>
                      <a:pt x="11451" y="19538"/>
                    </a:lnTo>
                    <a:lnTo>
                      <a:pt x="11187" y="19923"/>
                    </a:lnTo>
                    <a:lnTo>
                      <a:pt x="9815" y="19538"/>
                    </a:lnTo>
                    <a:lnTo>
                      <a:pt x="8496" y="19538"/>
                    </a:lnTo>
                    <a:lnTo>
                      <a:pt x="7863" y="19538"/>
                    </a:lnTo>
                    <a:lnTo>
                      <a:pt x="6807" y="18692"/>
                    </a:lnTo>
                    <a:lnTo>
                      <a:pt x="5488" y="19538"/>
                    </a:lnTo>
                    <a:lnTo>
                      <a:pt x="5488" y="18692"/>
                    </a:lnTo>
                    <a:lnTo>
                      <a:pt x="5699" y="17923"/>
                    </a:lnTo>
                    <a:lnTo>
                      <a:pt x="4908" y="17615"/>
                    </a:lnTo>
                    <a:lnTo>
                      <a:pt x="4327" y="16385"/>
                    </a:lnTo>
                    <a:lnTo>
                      <a:pt x="4908" y="15538"/>
                    </a:lnTo>
                    <a:lnTo>
                      <a:pt x="4327" y="15538"/>
                    </a:lnTo>
                    <a:lnTo>
                      <a:pt x="4063" y="16385"/>
                    </a:lnTo>
                    <a:lnTo>
                      <a:pt x="3219" y="15538"/>
                    </a:lnTo>
                    <a:lnTo>
                      <a:pt x="2164" y="14769"/>
                    </a:lnTo>
                    <a:lnTo>
                      <a:pt x="2164" y="14308"/>
                    </a:lnTo>
                    <a:lnTo>
                      <a:pt x="2164" y="12769"/>
                    </a:lnTo>
                    <a:lnTo>
                      <a:pt x="528" y="11615"/>
                    </a:lnTo>
                    <a:lnTo>
                      <a:pt x="528" y="10385"/>
                    </a:lnTo>
                    <a:lnTo>
                      <a:pt x="0" y="9154"/>
                    </a:lnTo>
                    <a:lnTo>
                      <a:pt x="1055" y="9154"/>
                    </a:lnTo>
                    <a:lnTo>
                      <a:pt x="1055" y="8385"/>
                    </a:lnTo>
                    <a:lnTo>
                      <a:pt x="1900" y="8000"/>
                    </a:lnTo>
                    <a:lnTo>
                      <a:pt x="1900" y="7231"/>
                    </a:lnTo>
                    <a:lnTo>
                      <a:pt x="2164" y="6000"/>
                    </a:lnTo>
                    <a:lnTo>
                      <a:pt x="2691" y="3154"/>
                    </a:lnTo>
                    <a:lnTo>
                      <a:pt x="3536" y="2000"/>
                    </a:lnTo>
                    <a:lnTo>
                      <a:pt x="4327" y="1231"/>
                    </a:lnTo>
                    <a:lnTo>
                      <a:pt x="4908" y="846"/>
                    </a:lnTo>
                    <a:lnTo>
                      <a:pt x="5699" y="846"/>
                    </a:lnTo>
                    <a:lnTo>
                      <a:pt x="9815" y="2000"/>
                    </a:lnTo>
                    <a:lnTo>
                      <a:pt x="11979" y="84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35" name="Freeform 522"/>
              <p:cNvSpPr>
                <a:spLocks/>
              </p:cNvSpPr>
              <p:nvPr/>
            </p:nvSpPr>
            <p:spPr bwMode="auto">
              <a:xfrm>
                <a:off x="4612055" y="3301332"/>
                <a:ext cx="188708" cy="410364"/>
              </a:xfrm>
              <a:custGeom>
                <a:avLst/>
                <a:gdLst>
                  <a:gd name="T0" fmla="*/ 16190 w 20000"/>
                  <a:gd name="T1" fmla="*/ 851 h 20000"/>
                  <a:gd name="T2" fmla="*/ 18549 w 20000"/>
                  <a:gd name="T3" fmla="*/ 2033 h 20000"/>
                  <a:gd name="T4" fmla="*/ 18776 w 20000"/>
                  <a:gd name="T5" fmla="*/ 2593 h 20000"/>
                  <a:gd name="T6" fmla="*/ 19683 w 20000"/>
                  <a:gd name="T7" fmla="*/ 4191 h 20000"/>
                  <a:gd name="T8" fmla="*/ 18549 w 20000"/>
                  <a:gd name="T9" fmla="*/ 4710 h 20000"/>
                  <a:gd name="T10" fmla="*/ 15692 w 20000"/>
                  <a:gd name="T11" fmla="*/ 5373 h 20000"/>
                  <a:gd name="T12" fmla="*/ 15510 w 20000"/>
                  <a:gd name="T13" fmla="*/ 6452 h 20000"/>
                  <a:gd name="T14" fmla="*/ 15510 w 20000"/>
                  <a:gd name="T15" fmla="*/ 7303 h 20000"/>
                  <a:gd name="T16" fmla="*/ 13651 w 20000"/>
                  <a:gd name="T17" fmla="*/ 8278 h 20000"/>
                  <a:gd name="T18" fmla="*/ 12698 w 20000"/>
                  <a:gd name="T19" fmla="*/ 8485 h 20000"/>
                  <a:gd name="T20" fmla="*/ 11247 w 20000"/>
                  <a:gd name="T21" fmla="*/ 9232 h 20000"/>
                  <a:gd name="T22" fmla="*/ 10794 w 20000"/>
                  <a:gd name="T23" fmla="*/ 9336 h 20000"/>
                  <a:gd name="T24" fmla="*/ 10113 w 20000"/>
                  <a:gd name="T25" fmla="*/ 9876 h 20000"/>
                  <a:gd name="T26" fmla="*/ 10113 w 20000"/>
                  <a:gd name="T27" fmla="*/ 10954 h 20000"/>
                  <a:gd name="T28" fmla="*/ 9841 w 20000"/>
                  <a:gd name="T29" fmla="*/ 11494 h 20000"/>
                  <a:gd name="T30" fmla="*/ 10794 w 20000"/>
                  <a:gd name="T31" fmla="*/ 12780 h 20000"/>
                  <a:gd name="T32" fmla="*/ 12698 w 20000"/>
                  <a:gd name="T33" fmla="*/ 13320 h 20000"/>
                  <a:gd name="T34" fmla="*/ 12426 w 20000"/>
                  <a:gd name="T35" fmla="*/ 14710 h 20000"/>
                  <a:gd name="T36" fmla="*/ 11247 w 20000"/>
                  <a:gd name="T37" fmla="*/ 14917 h 20000"/>
                  <a:gd name="T38" fmla="*/ 8934 w 20000"/>
                  <a:gd name="T39" fmla="*/ 15477 h 20000"/>
                  <a:gd name="T40" fmla="*/ 9841 w 20000"/>
                  <a:gd name="T41" fmla="*/ 16411 h 20000"/>
                  <a:gd name="T42" fmla="*/ 9388 w 20000"/>
                  <a:gd name="T43" fmla="*/ 17822 h 20000"/>
                  <a:gd name="T44" fmla="*/ 6349 w 20000"/>
                  <a:gd name="T45" fmla="*/ 19108 h 20000"/>
                  <a:gd name="T46" fmla="*/ 5850 w 20000"/>
                  <a:gd name="T47" fmla="*/ 19544 h 20000"/>
                  <a:gd name="T48" fmla="*/ 3991 w 20000"/>
                  <a:gd name="T49" fmla="*/ 19979 h 20000"/>
                  <a:gd name="T50" fmla="*/ 2812 w 20000"/>
                  <a:gd name="T51" fmla="*/ 18900 h 20000"/>
                  <a:gd name="T52" fmla="*/ 3265 w 20000"/>
                  <a:gd name="T53" fmla="*/ 18568 h 20000"/>
                  <a:gd name="T54" fmla="*/ 1859 w 20000"/>
                  <a:gd name="T55" fmla="*/ 17178 h 20000"/>
                  <a:gd name="T56" fmla="*/ 952 w 20000"/>
                  <a:gd name="T57" fmla="*/ 15996 h 20000"/>
                  <a:gd name="T58" fmla="*/ 0 w 20000"/>
                  <a:gd name="T59" fmla="*/ 15021 h 20000"/>
                  <a:gd name="T60" fmla="*/ 952 w 20000"/>
                  <a:gd name="T61" fmla="*/ 14066 h 20000"/>
                  <a:gd name="T62" fmla="*/ 2132 w 20000"/>
                  <a:gd name="T63" fmla="*/ 13734 h 20000"/>
                  <a:gd name="T64" fmla="*/ 1859 w 20000"/>
                  <a:gd name="T65" fmla="*/ 12137 h 20000"/>
                  <a:gd name="T66" fmla="*/ 2132 w 20000"/>
                  <a:gd name="T67" fmla="*/ 11286 h 20000"/>
                  <a:gd name="T68" fmla="*/ 952 w 20000"/>
                  <a:gd name="T69" fmla="*/ 9336 h 20000"/>
                  <a:gd name="T70" fmla="*/ 952 w 20000"/>
                  <a:gd name="T71" fmla="*/ 8154 h 20000"/>
                  <a:gd name="T72" fmla="*/ 4444 w 20000"/>
                  <a:gd name="T73" fmla="*/ 7635 h 20000"/>
                  <a:gd name="T74" fmla="*/ 3719 w 20000"/>
                  <a:gd name="T75" fmla="*/ 6784 h 20000"/>
                  <a:gd name="T76" fmla="*/ 4943 w 20000"/>
                  <a:gd name="T77" fmla="*/ 4295 h 20000"/>
                  <a:gd name="T78" fmla="*/ 7029 w 20000"/>
                  <a:gd name="T79" fmla="*/ 2905 h 20000"/>
                  <a:gd name="T80" fmla="*/ 7710 w 20000"/>
                  <a:gd name="T81" fmla="*/ 1950 h 20000"/>
                  <a:gd name="T82" fmla="*/ 9841 w 20000"/>
                  <a:gd name="T83" fmla="*/ 1494 h 20000"/>
                  <a:gd name="T84" fmla="*/ 10113 w 20000"/>
                  <a:gd name="T85" fmla="*/ 643 h 20000"/>
                  <a:gd name="T86" fmla="*/ 13152 w 20000"/>
                  <a:gd name="T87" fmla="*/ 851 h 20000"/>
                  <a:gd name="T88" fmla="*/ 12698 w 20000"/>
                  <a:gd name="T89" fmla="*/ 0 h 20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00"/>
                  <a:gd name="T136" fmla="*/ 0 h 20000"/>
                  <a:gd name="T137" fmla="*/ 20000 w 20000"/>
                  <a:gd name="T138" fmla="*/ 20000 h 200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00" h="20000">
                    <a:moveTo>
                      <a:pt x="13651" y="0"/>
                    </a:moveTo>
                    <a:lnTo>
                      <a:pt x="14785" y="539"/>
                    </a:lnTo>
                    <a:lnTo>
                      <a:pt x="16190" y="851"/>
                    </a:lnTo>
                    <a:lnTo>
                      <a:pt x="17370" y="851"/>
                    </a:lnTo>
                    <a:lnTo>
                      <a:pt x="18549" y="1411"/>
                    </a:lnTo>
                    <a:lnTo>
                      <a:pt x="18549" y="2033"/>
                    </a:lnTo>
                    <a:lnTo>
                      <a:pt x="19229" y="2261"/>
                    </a:lnTo>
                    <a:lnTo>
                      <a:pt x="18776" y="2469"/>
                    </a:lnTo>
                    <a:lnTo>
                      <a:pt x="18776" y="2593"/>
                    </a:lnTo>
                    <a:lnTo>
                      <a:pt x="19683" y="2905"/>
                    </a:lnTo>
                    <a:lnTo>
                      <a:pt x="19229" y="3776"/>
                    </a:lnTo>
                    <a:lnTo>
                      <a:pt x="19683" y="4191"/>
                    </a:lnTo>
                    <a:lnTo>
                      <a:pt x="19955" y="4502"/>
                    </a:lnTo>
                    <a:lnTo>
                      <a:pt x="18549" y="4502"/>
                    </a:lnTo>
                    <a:lnTo>
                      <a:pt x="18549" y="4710"/>
                    </a:lnTo>
                    <a:lnTo>
                      <a:pt x="16916" y="4502"/>
                    </a:lnTo>
                    <a:lnTo>
                      <a:pt x="16689" y="5166"/>
                    </a:lnTo>
                    <a:lnTo>
                      <a:pt x="15692" y="5373"/>
                    </a:lnTo>
                    <a:lnTo>
                      <a:pt x="16190" y="5602"/>
                    </a:lnTo>
                    <a:lnTo>
                      <a:pt x="15692" y="6017"/>
                    </a:lnTo>
                    <a:lnTo>
                      <a:pt x="15510" y="6452"/>
                    </a:lnTo>
                    <a:lnTo>
                      <a:pt x="15692" y="6535"/>
                    </a:lnTo>
                    <a:lnTo>
                      <a:pt x="16190" y="6784"/>
                    </a:lnTo>
                    <a:lnTo>
                      <a:pt x="15510" y="7303"/>
                    </a:lnTo>
                    <a:lnTo>
                      <a:pt x="15011" y="7842"/>
                    </a:lnTo>
                    <a:lnTo>
                      <a:pt x="14785" y="7946"/>
                    </a:lnTo>
                    <a:lnTo>
                      <a:pt x="13651" y="8278"/>
                    </a:lnTo>
                    <a:lnTo>
                      <a:pt x="13152" y="8154"/>
                    </a:lnTo>
                    <a:lnTo>
                      <a:pt x="13152" y="8278"/>
                    </a:lnTo>
                    <a:lnTo>
                      <a:pt x="12698" y="8485"/>
                    </a:lnTo>
                    <a:lnTo>
                      <a:pt x="12426" y="8817"/>
                    </a:lnTo>
                    <a:lnTo>
                      <a:pt x="11701" y="8817"/>
                    </a:lnTo>
                    <a:lnTo>
                      <a:pt x="11247" y="9232"/>
                    </a:lnTo>
                    <a:lnTo>
                      <a:pt x="11701" y="9336"/>
                    </a:lnTo>
                    <a:lnTo>
                      <a:pt x="11247" y="9336"/>
                    </a:lnTo>
                    <a:lnTo>
                      <a:pt x="10794" y="9336"/>
                    </a:lnTo>
                    <a:lnTo>
                      <a:pt x="10794" y="9876"/>
                    </a:lnTo>
                    <a:lnTo>
                      <a:pt x="10567" y="9876"/>
                    </a:lnTo>
                    <a:lnTo>
                      <a:pt x="10113" y="9876"/>
                    </a:lnTo>
                    <a:lnTo>
                      <a:pt x="10113" y="10104"/>
                    </a:lnTo>
                    <a:lnTo>
                      <a:pt x="10113" y="10415"/>
                    </a:lnTo>
                    <a:lnTo>
                      <a:pt x="10113" y="10954"/>
                    </a:lnTo>
                    <a:lnTo>
                      <a:pt x="10113" y="11058"/>
                    </a:lnTo>
                    <a:lnTo>
                      <a:pt x="9841" y="11058"/>
                    </a:lnTo>
                    <a:lnTo>
                      <a:pt x="9841" y="11494"/>
                    </a:lnTo>
                    <a:lnTo>
                      <a:pt x="9841" y="11909"/>
                    </a:lnTo>
                    <a:lnTo>
                      <a:pt x="10567" y="12676"/>
                    </a:lnTo>
                    <a:lnTo>
                      <a:pt x="10794" y="12780"/>
                    </a:lnTo>
                    <a:lnTo>
                      <a:pt x="11247" y="12676"/>
                    </a:lnTo>
                    <a:lnTo>
                      <a:pt x="11973" y="13195"/>
                    </a:lnTo>
                    <a:lnTo>
                      <a:pt x="12698" y="13320"/>
                    </a:lnTo>
                    <a:lnTo>
                      <a:pt x="13152" y="13859"/>
                    </a:lnTo>
                    <a:lnTo>
                      <a:pt x="11973" y="14378"/>
                    </a:lnTo>
                    <a:lnTo>
                      <a:pt x="12426" y="14710"/>
                    </a:lnTo>
                    <a:lnTo>
                      <a:pt x="11701" y="14917"/>
                    </a:lnTo>
                    <a:lnTo>
                      <a:pt x="11701" y="15021"/>
                    </a:lnTo>
                    <a:lnTo>
                      <a:pt x="11247" y="14917"/>
                    </a:lnTo>
                    <a:lnTo>
                      <a:pt x="10567" y="15228"/>
                    </a:lnTo>
                    <a:lnTo>
                      <a:pt x="9841" y="15477"/>
                    </a:lnTo>
                    <a:lnTo>
                      <a:pt x="8934" y="15477"/>
                    </a:lnTo>
                    <a:lnTo>
                      <a:pt x="9841" y="15560"/>
                    </a:lnTo>
                    <a:lnTo>
                      <a:pt x="9841" y="16100"/>
                    </a:lnTo>
                    <a:lnTo>
                      <a:pt x="9841" y="16411"/>
                    </a:lnTo>
                    <a:lnTo>
                      <a:pt x="9388" y="16639"/>
                    </a:lnTo>
                    <a:lnTo>
                      <a:pt x="9841" y="16846"/>
                    </a:lnTo>
                    <a:lnTo>
                      <a:pt x="9388" y="17822"/>
                    </a:lnTo>
                    <a:lnTo>
                      <a:pt x="8707" y="18900"/>
                    </a:lnTo>
                    <a:lnTo>
                      <a:pt x="6803" y="18900"/>
                    </a:lnTo>
                    <a:lnTo>
                      <a:pt x="6349" y="19108"/>
                    </a:lnTo>
                    <a:lnTo>
                      <a:pt x="5669" y="19212"/>
                    </a:lnTo>
                    <a:lnTo>
                      <a:pt x="5669" y="19419"/>
                    </a:lnTo>
                    <a:lnTo>
                      <a:pt x="5850" y="19544"/>
                    </a:lnTo>
                    <a:lnTo>
                      <a:pt x="5669" y="19979"/>
                    </a:lnTo>
                    <a:lnTo>
                      <a:pt x="4943" y="19979"/>
                    </a:lnTo>
                    <a:lnTo>
                      <a:pt x="3991" y="19979"/>
                    </a:lnTo>
                    <a:lnTo>
                      <a:pt x="3719" y="19979"/>
                    </a:lnTo>
                    <a:lnTo>
                      <a:pt x="3719" y="19419"/>
                    </a:lnTo>
                    <a:lnTo>
                      <a:pt x="2812" y="18900"/>
                    </a:lnTo>
                    <a:lnTo>
                      <a:pt x="3265" y="18672"/>
                    </a:lnTo>
                    <a:lnTo>
                      <a:pt x="2812" y="18568"/>
                    </a:lnTo>
                    <a:lnTo>
                      <a:pt x="3265" y="18568"/>
                    </a:lnTo>
                    <a:lnTo>
                      <a:pt x="3265" y="18237"/>
                    </a:lnTo>
                    <a:lnTo>
                      <a:pt x="2585" y="17822"/>
                    </a:lnTo>
                    <a:lnTo>
                      <a:pt x="1859" y="17178"/>
                    </a:lnTo>
                    <a:lnTo>
                      <a:pt x="952" y="16639"/>
                    </a:lnTo>
                    <a:lnTo>
                      <a:pt x="1406" y="16328"/>
                    </a:lnTo>
                    <a:lnTo>
                      <a:pt x="952" y="15996"/>
                    </a:lnTo>
                    <a:lnTo>
                      <a:pt x="726" y="16100"/>
                    </a:lnTo>
                    <a:lnTo>
                      <a:pt x="272" y="15788"/>
                    </a:lnTo>
                    <a:lnTo>
                      <a:pt x="0" y="15021"/>
                    </a:lnTo>
                    <a:lnTo>
                      <a:pt x="0" y="14917"/>
                    </a:lnTo>
                    <a:lnTo>
                      <a:pt x="952" y="15021"/>
                    </a:lnTo>
                    <a:lnTo>
                      <a:pt x="952" y="14066"/>
                    </a:lnTo>
                    <a:lnTo>
                      <a:pt x="1406" y="13859"/>
                    </a:lnTo>
                    <a:lnTo>
                      <a:pt x="1406" y="13734"/>
                    </a:lnTo>
                    <a:lnTo>
                      <a:pt x="2132" y="13734"/>
                    </a:lnTo>
                    <a:lnTo>
                      <a:pt x="2585" y="13195"/>
                    </a:lnTo>
                    <a:lnTo>
                      <a:pt x="2585" y="12780"/>
                    </a:lnTo>
                    <a:lnTo>
                      <a:pt x="1859" y="12137"/>
                    </a:lnTo>
                    <a:lnTo>
                      <a:pt x="2585" y="11909"/>
                    </a:lnTo>
                    <a:lnTo>
                      <a:pt x="2812" y="11598"/>
                    </a:lnTo>
                    <a:lnTo>
                      <a:pt x="2132" y="11286"/>
                    </a:lnTo>
                    <a:lnTo>
                      <a:pt x="1859" y="11058"/>
                    </a:lnTo>
                    <a:lnTo>
                      <a:pt x="1406" y="10104"/>
                    </a:lnTo>
                    <a:lnTo>
                      <a:pt x="952" y="9336"/>
                    </a:lnTo>
                    <a:lnTo>
                      <a:pt x="1406" y="9025"/>
                    </a:lnTo>
                    <a:lnTo>
                      <a:pt x="952" y="8693"/>
                    </a:lnTo>
                    <a:lnTo>
                      <a:pt x="952" y="8154"/>
                    </a:lnTo>
                    <a:lnTo>
                      <a:pt x="2132" y="7635"/>
                    </a:lnTo>
                    <a:lnTo>
                      <a:pt x="2812" y="7407"/>
                    </a:lnTo>
                    <a:lnTo>
                      <a:pt x="4444" y="7635"/>
                    </a:lnTo>
                    <a:lnTo>
                      <a:pt x="4444" y="7095"/>
                    </a:lnTo>
                    <a:lnTo>
                      <a:pt x="4444" y="6992"/>
                    </a:lnTo>
                    <a:lnTo>
                      <a:pt x="3719" y="6784"/>
                    </a:lnTo>
                    <a:lnTo>
                      <a:pt x="4444" y="6017"/>
                    </a:lnTo>
                    <a:lnTo>
                      <a:pt x="4943" y="5373"/>
                    </a:lnTo>
                    <a:lnTo>
                      <a:pt x="4943" y="4295"/>
                    </a:lnTo>
                    <a:lnTo>
                      <a:pt x="5850" y="3983"/>
                    </a:lnTo>
                    <a:lnTo>
                      <a:pt x="5850" y="3651"/>
                    </a:lnTo>
                    <a:lnTo>
                      <a:pt x="7029" y="2905"/>
                    </a:lnTo>
                    <a:lnTo>
                      <a:pt x="7528" y="2801"/>
                    </a:lnTo>
                    <a:lnTo>
                      <a:pt x="7029" y="2261"/>
                    </a:lnTo>
                    <a:lnTo>
                      <a:pt x="7710" y="1950"/>
                    </a:lnTo>
                    <a:lnTo>
                      <a:pt x="7710" y="1494"/>
                    </a:lnTo>
                    <a:lnTo>
                      <a:pt x="8707" y="1411"/>
                    </a:lnTo>
                    <a:lnTo>
                      <a:pt x="9841" y="1494"/>
                    </a:lnTo>
                    <a:lnTo>
                      <a:pt x="9841" y="1183"/>
                    </a:lnTo>
                    <a:lnTo>
                      <a:pt x="9841" y="851"/>
                    </a:lnTo>
                    <a:lnTo>
                      <a:pt x="10113" y="643"/>
                    </a:lnTo>
                    <a:lnTo>
                      <a:pt x="11247" y="851"/>
                    </a:lnTo>
                    <a:lnTo>
                      <a:pt x="12698" y="1079"/>
                    </a:lnTo>
                    <a:lnTo>
                      <a:pt x="13152" y="851"/>
                    </a:lnTo>
                    <a:lnTo>
                      <a:pt x="12698" y="643"/>
                    </a:lnTo>
                    <a:lnTo>
                      <a:pt x="12698" y="332"/>
                    </a:lnTo>
                    <a:lnTo>
                      <a:pt x="12698" y="0"/>
                    </a:lnTo>
                    <a:lnTo>
                      <a:pt x="13651"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36" name="Freeform 523"/>
              <p:cNvSpPr>
                <a:spLocks/>
              </p:cNvSpPr>
              <p:nvPr/>
            </p:nvSpPr>
            <p:spPr bwMode="auto">
              <a:xfrm>
                <a:off x="4728874" y="3637810"/>
                <a:ext cx="13978" cy="29954"/>
              </a:xfrm>
              <a:custGeom>
                <a:avLst/>
                <a:gdLst>
                  <a:gd name="T0" fmla="*/ 3750 w 20000"/>
                  <a:gd name="T1" fmla="*/ 19710 h 20000"/>
                  <a:gd name="T2" fmla="*/ 0 w 20000"/>
                  <a:gd name="T3" fmla="*/ 6087 h 20000"/>
                  <a:gd name="T4" fmla="*/ 9375 w 20000"/>
                  <a:gd name="T5" fmla="*/ 0 h 20000"/>
                  <a:gd name="T6" fmla="*/ 19375 w 20000"/>
                  <a:gd name="T7" fmla="*/ 0 h 20000"/>
                  <a:gd name="T8" fmla="*/ 16250 w 20000"/>
                  <a:gd name="T9" fmla="*/ 3188 h 20000"/>
                  <a:gd name="T10" fmla="*/ 16250 w 20000"/>
                  <a:gd name="T11" fmla="*/ 10725 h 20000"/>
                  <a:gd name="T12" fmla="*/ 16250 w 20000"/>
                  <a:gd name="T13" fmla="*/ 12174 h 20000"/>
                  <a:gd name="T14" fmla="*/ 3750 w 20000"/>
                  <a:gd name="T15" fmla="*/ 19710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3750" y="19710"/>
                    </a:moveTo>
                    <a:lnTo>
                      <a:pt x="0" y="6087"/>
                    </a:lnTo>
                    <a:lnTo>
                      <a:pt x="9375" y="0"/>
                    </a:lnTo>
                    <a:lnTo>
                      <a:pt x="19375" y="0"/>
                    </a:lnTo>
                    <a:lnTo>
                      <a:pt x="16250" y="3188"/>
                    </a:lnTo>
                    <a:lnTo>
                      <a:pt x="16250" y="10725"/>
                    </a:lnTo>
                    <a:lnTo>
                      <a:pt x="16250" y="12174"/>
                    </a:lnTo>
                    <a:lnTo>
                      <a:pt x="3750" y="1971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37" name="Freeform 524"/>
              <p:cNvSpPr>
                <a:spLocks/>
              </p:cNvSpPr>
              <p:nvPr/>
            </p:nvSpPr>
            <p:spPr bwMode="auto">
              <a:xfrm>
                <a:off x="4704912" y="3653785"/>
                <a:ext cx="6990" cy="30952"/>
              </a:xfrm>
              <a:custGeom>
                <a:avLst/>
                <a:gdLst>
                  <a:gd name="T0" fmla="*/ 0 w 20000"/>
                  <a:gd name="T1" fmla="*/ 19730 h 20000"/>
                  <a:gd name="T2" fmla="*/ 0 w 20000"/>
                  <a:gd name="T3" fmla="*/ 14054 h 20000"/>
                  <a:gd name="T4" fmla="*/ 7059 w 20000"/>
                  <a:gd name="T5" fmla="*/ 7027 h 20000"/>
                  <a:gd name="T6" fmla="*/ 7059 w 20000"/>
                  <a:gd name="T7" fmla="*/ 1622 h 20000"/>
                  <a:gd name="T8" fmla="*/ 18824 w 20000"/>
                  <a:gd name="T9" fmla="*/ 0 h 20000"/>
                  <a:gd name="T10" fmla="*/ 7059 w 20000"/>
                  <a:gd name="T11" fmla="*/ 8378 h 20000"/>
                  <a:gd name="T12" fmla="*/ 0 w 20000"/>
                  <a:gd name="T13" fmla="*/ 1973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19730"/>
                    </a:moveTo>
                    <a:lnTo>
                      <a:pt x="0" y="14054"/>
                    </a:lnTo>
                    <a:lnTo>
                      <a:pt x="7059" y="7027"/>
                    </a:lnTo>
                    <a:lnTo>
                      <a:pt x="7059" y="1622"/>
                    </a:lnTo>
                    <a:lnTo>
                      <a:pt x="18824" y="0"/>
                    </a:lnTo>
                    <a:lnTo>
                      <a:pt x="7059" y="8378"/>
                    </a:lnTo>
                    <a:lnTo>
                      <a:pt x="0" y="1973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38" name="Freeform 525"/>
              <p:cNvSpPr>
                <a:spLocks/>
              </p:cNvSpPr>
              <p:nvPr/>
            </p:nvSpPr>
            <p:spPr bwMode="auto">
              <a:xfrm>
                <a:off x="4675956" y="3712694"/>
                <a:ext cx="6990" cy="8986"/>
              </a:xfrm>
              <a:custGeom>
                <a:avLst/>
                <a:gdLst>
                  <a:gd name="T0" fmla="*/ 5882 w 20000"/>
                  <a:gd name="T1" fmla="*/ 19091 h 20000"/>
                  <a:gd name="T2" fmla="*/ 0 w 20000"/>
                  <a:gd name="T3" fmla="*/ 10000 h 20000"/>
                  <a:gd name="T4" fmla="*/ 0 w 20000"/>
                  <a:gd name="T5" fmla="*/ 0 h 20000"/>
                  <a:gd name="T6" fmla="*/ 18824 w 20000"/>
                  <a:gd name="T7" fmla="*/ 10000 h 20000"/>
                  <a:gd name="T8" fmla="*/ 5882 w 20000"/>
                  <a:gd name="T9" fmla="*/ 1909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5882" y="19091"/>
                    </a:moveTo>
                    <a:lnTo>
                      <a:pt x="0" y="10000"/>
                    </a:lnTo>
                    <a:lnTo>
                      <a:pt x="0" y="0"/>
                    </a:lnTo>
                    <a:lnTo>
                      <a:pt x="18824" y="10000"/>
                    </a:lnTo>
                    <a:lnTo>
                      <a:pt x="5882" y="1909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39" name="Freeform 526"/>
              <p:cNvSpPr>
                <a:spLocks/>
              </p:cNvSpPr>
              <p:nvPr/>
            </p:nvSpPr>
            <p:spPr bwMode="auto">
              <a:xfrm>
                <a:off x="4536173" y="3902401"/>
                <a:ext cx="78878" cy="45929"/>
              </a:xfrm>
              <a:custGeom>
                <a:avLst/>
                <a:gdLst>
                  <a:gd name="T0" fmla="*/ 5137 w 20000"/>
                  <a:gd name="T1" fmla="*/ 2909 h 20000"/>
                  <a:gd name="T2" fmla="*/ 6230 w 20000"/>
                  <a:gd name="T3" fmla="*/ 2909 h 20000"/>
                  <a:gd name="T4" fmla="*/ 7432 w 20000"/>
                  <a:gd name="T5" fmla="*/ 2909 h 20000"/>
                  <a:gd name="T6" fmla="*/ 7978 w 20000"/>
                  <a:gd name="T7" fmla="*/ 2909 h 20000"/>
                  <a:gd name="T8" fmla="*/ 9071 w 20000"/>
                  <a:gd name="T9" fmla="*/ 2909 h 20000"/>
                  <a:gd name="T10" fmla="*/ 9617 w 20000"/>
                  <a:gd name="T11" fmla="*/ 2909 h 20000"/>
                  <a:gd name="T12" fmla="*/ 9617 w 20000"/>
                  <a:gd name="T13" fmla="*/ 2000 h 20000"/>
                  <a:gd name="T14" fmla="*/ 10710 w 20000"/>
                  <a:gd name="T15" fmla="*/ 0 h 20000"/>
                  <a:gd name="T16" fmla="*/ 11913 w 20000"/>
                  <a:gd name="T17" fmla="*/ 0 h 20000"/>
                  <a:gd name="T18" fmla="*/ 12459 w 20000"/>
                  <a:gd name="T19" fmla="*/ 0 h 20000"/>
                  <a:gd name="T20" fmla="*/ 12459 w 20000"/>
                  <a:gd name="T21" fmla="*/ 2000 h 20000"/>
                  <a:gd name="T22" fmla="*/ 13661 w 20000"/>
                  <a:gd name="T23" fmla="*/ 2000 h 20000"/>
                  <a:gd name="T24" fmla="*/ 14098 w 20000"/>
                  <a:gd name="T25" fmla="*/ 2000 h 20000"/>
                  <a:gd name="T26" fmla="*/ 15410 w 20000"/>
                  <a:gd name="T27" fmla="*/ 2000 h 20000"/>
                  <a:gd name="T28" fmla="*/ 16503 w 20000"/>
                  <a:gd name="T29" fmla="*/ 2909 h 20000"/>
                  <a:gd name="T30" fmla="*/ 15410 w 20000"/>
                  <a:gd name="T31" fmla="*/ 4909 h 20000"/>
                  <a:gd name="T32" fmla="*/ 15410 w 20000"/>
                  <a:gd name="T33" fmla="*/ 5636 h 20000"/>
                  <a:gd name="T34" fmla="*/ 16503 w 20000"/>
                  <a:gd name="T35" fmla="*/ 7636 h 20000"/>
                  <a:gd name="T36" fmla="*/ 16940 w 20000"/>
                  <a:gd name="T37" fmla="*/ 7636 h 20000"/>
                  <a:gd name="T38" fmla="*/ 16940 w 20000"/>
                  <a:gd name="T39" fmla="*/ 9455 h 20000"/>
                  <a:gd name="T40" fmla="*/ 18142 w 20000"/>
                  <a:gd name="T41" fmla="*/ 9455 h 20000"/>
                  <a:gd name="T42" fmla="*/ 19235 w 20000"/>
                  <a:gd name="T43" fmla="*/ 10545 h 20000"/>
                  <a:gd name="T44" fmla="*/ 19891 w 20000"/>
                  <a:gd name="T45" fmla="*/ 10545 h 20000"/>
                  <a:gd name="T46" fmla="*/ 19235 w 20000"/>
                  <a:gd name="T47" fmla="*/ 14182 h 20000"/>
                  <a:gd name="T48" fmla="*/ 18142 w 20000"/>
                  <a:gd name="T49" fmla="*/ 14182 h 20000"/>
                  <a:gd name="T50" fmla="*/ 18142 w 20000"/>
                  <a:gd name="T51" fmla="*/ 16909 h 20000"/>
                  <a:gd name="T52" fmla="*/ 16940 w 20000"/>
                  <a:gd name="T53" fmla="*/ 15091 h 20000"/>
                  <a:gd name="T54" fmla="*/ 16503 w 20000"/>
                  <a:gd name="T55" fmla="*/ 15091 h 20000"/>
                  <a:gd name="T56" fmla="*/ 15410 w 20000"/>
                  <a:gd name="T57" fmla="*/ 14182 h 20000"/>
                  <a:gd name="T58" fmla="*/ 14098 w 20000"/>
                  <a:gd name="T59" fmla="*/ 14182 h 20000"/>
                  <a:gd name="T60" fmla="*/ 14098 w 20000"/>
                  <a:gd name="T61" fmla="*/ 16909 h 20000"/>
                  <a:gd name="T62" fmla="*/ 13661 w 20000"/>
                  <a:gd name="T63" fmla="*/ 18000 h 20000"/>
                  <a:gd name="T64" fmla="*/ 9617 w 20000"/>
                  <a:gd name="T65" fmla="*/ 16909 h 20000"/>
                  <a:gd name="T66" fmla="*/ 7978 w 20000"/>
                  <a:gd name="T67" fmla="*/ 19818 h 20000"/>
                  <a:gd name="T68" fmla="*/ 7432 w 20000"/>
                  <a:gd name="T69" fmla="*/ 18000 h 20000"/>
                  <a:gd name="T70" fmla="*/ 4481 w 20000"/>
                  <a:gd name="T71" fmla="*/ 19818 h 20000"/>
                  <a:gd name="T72" fmla="*/ 3388 w 20000"/>
                  <a:gd name="T73" fmla="*/ 16909 h 20000"/>
                  <a:gd name="T74" fmla="*/ 1749 w 20000"/>
                  <a:gd name="T75" fmla="*/ 14182 h 20000"/>
                  <a:gd name="T76" fmla="*/ 0 w 20000"/>
                  <a:gd name="T77" fmla="*/ 15091 h 20000"/>
                  <a:gd name="T78" fmla="*/ 0 w 20000"/>
                  <a:gd name="T79" fmla="*/ 14182 h 20000"/>
                  <a:gd name="T80" fmla="*/ 1749 w 20000"/>
                  <a:gd name="T81" fmla="*/ 9455 h 20000"/>
                  <a:gd name="T82" fmla="*/ 3388 w 20000"/>
                  <a:gd name="T83" fmla="*/ 5636 h 20000"/>
                  <a:gd name="T84" fmla="*/ 3388 w 20000"/>
                  <a:gd name="T85" fmla="*/ 2909 h 20000"/>
                  <a:gd name="T86" fmla="*/ 5137 w 20000"/>
                  <a:gd name="T87" fmla="*/ 2909 h 200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000"/>
                  <a:gd name="T133" fmla="*/ 0 h 20000"/>
                  <a:gd name="T134" fmla="*/ 20000 w 20000"/>
                  <a:gd name="T135" fmla="*/ 20000 h 200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000" h="20000">
                    <a:moveTo>
                      <a:pt x="5137" y="2909"/>
                    </a:moveTo>
                    <a:lnTo>
                      <a:pt x="6230" y="2909"/>
                    </a:lnTo>
                    <a:lnTo>
                      <a:pt x="7432" y="2909"/>
                    </a:lnTo>
                    <a:lnTo>
                      <a:pt x="7978" y="2909"/>
                    </a:lnTo>
                    <a:lnTo>
                      <a:pt x="9071" y="2909"/>
                    </a:lnTo>
                    <a:lnTo>
                      <a:pt x="9617" y="2909"/>
                    </a:lnTo>
                    <a:lnTo>
                      <a:pt x="9617" y="2000"/>
                    </a:lnTo>
                    <a:lnTo>
                      <a:pt x="10710" y="0"/>
                    </a:lnTo>
                    <a:lnTo>
                      <a:pt x="11913" y="0"/>
                    </a:lnTo>
                    <a:lnTo>
                      <a:pt x="12459" y="0"/>
                    </a:lnTo>
                    <a:lnTo>
                      <a:pt x="12459" y="2000"/>
                    </a:lnTo>
                    <a:lnTo>
                      <a:pt x="13661" y="2000"/>
                    </a:lnTo>
                    <a:lnTo>
                      <a:pt x="14098" y="2000"/>
                    </a:lnTo>
                    <a:lnTo>
                      <a:pt x="15410" y="2000"/>
                    </a:lnTo>
                    <a:lnTo>
                      <a:pt x="16503" y="2909"/>
                    </a:lnTo>
                    <a:lnTo>
                      <a:pt x="15410" y="4909"/>
                    </a:lnTo>
                    <a:lnTo>
                      <a:pt x="15410" y="5636"/>
                    </a:lnTo>
                    <a:lnTo>
                      <a:pt x="16503" y="7636"/>
                    </a:lnTo>
                    <a:lnTo>
                      <a:pt x="16940" y="7636"/>
                    </a:lnTo>
                    <a:lnTo>
                      <a:pt x="16940" y="9455"/>
                    </a:lnTo>
                    <a:lnTo>
                      <a:pt x="18142" y="9455"/>
                    </a:lnTo>
                    <a:lnTo>
                      <a:pt x="19235" y="10545"/>
                    </a:lnTo>
                    <a:lnTo>
                      <a:pt x="19891" y="10545"/>
                    </a:lnTo>
                    <a:lnTo>
                      <a:pt x="19235" y="14182"/>
                    </a:lnTo>
                    <a:lnTo>
                      <a:pt x="18142" y="14182"/>
                    </a:lnTo>
                    <a:lnTo>
                      <a:pt x="18142" y="16909"/>
                    </a:lnTo>
                    <a:lnTo>
                      <a:pt x="16940" y="15091"/>
                    </a:lnTo>
                    <a:lnTo>
                      <a:pt x="16503" y="15091"/>
                    </a:lnTo>
                    <a:lnTo>
                      <a:pt x="15410" y="14182"/>
                    </a:lnTo>
                    <a:lnTo>
                      <a:pt x="14098" y="14182"/>
                    </a:lnTo>
                    <a:lnTo>
                      <a:pt x="14098" y="16909"/>
                    </a:lnTo>
                    <a:lnTo>
                      <a:pt x="13661" y="18000"/>
                    </a:lnTo>
                    <a:lnTo>
                      <a:pt x="9617" y="16909"/>
                    </a:lnTo>
                    <a:lnTo>
                      <a:pt x="7978" y="19818"/>
                    </a:lnTo>
                    <a:lnTo>
                      <a:pt x="7432" y="18000"/>
                    </a:lnTo>
                    <a:lnTo>
                      <a:pt x="4481" y="19818"/>
                    </a:lnTo>
                    <a:lnTo>
                      <a:pt x="3388" y="16909"/>
                    </a:lnTo>
                    <a:lnTo>
                      <a:pt x="1749" y="14182"/>
                    </a:lnTo>
                    <a:lnTo>
                      <a:pt x="0" y="15091"/>
                    </a:lnTo>
                    <a:lnTo>
                      <a:pt x="0" y="14182"/>
                    </a:lnTo>
                    <a:lnTo>
                      <a:pt x="1749" y="9455"/>
                    </a:lnTo>
                    <a:lnTo>
                      <a:pt x="3388" y="5636"/>
                    </a:lnTo>
                    <a:lnTo>
                      <a:pt x="3388" y="2909"/>
                    </a:lnTo>
                    <a:lnTo>
                      <a:pt x="5137" y="290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40" name="Freeform 527"/>
              <p:cNvSpPr>
                <a:spLocks/>
              </p:cNvSpPr>
              <p:nvPr/>
            </p:nvSpPr>
            <p:spPr bwMode="auto">
              <a:xfrm>
                <a:off x="4261599" y="4000249"/>
                <a:ext cx="224652" cy="172733"/>
              </a:xfrm>
              <a:custGeom>
                <a:avLst/>
                <a:gdLst>
                  <a:gd name="T0" fmla="*/ 12703 w 20000"/>
                  <a:gd name="T1" fmla="*/ 2005 h 20000"/>
                  <a:gd name="T2" fmla="*/ 15879 w 20000"/>
                  <a:gd name="T3" fmla="*/ 2787 h 20000"/>
                  <a:gd name="T4" fmla="*/ 16824 w 20000"/>
                  <a:gd name="T5" fmla="*/ 2787 h 20000"/>
                  <a:gd name="T6" fmla="*/ 18034 w 20000"/>
                  <a:gd name="T7" fmla="*/ 3276 h 20000"/>
                  <a:gd name="T8" fmla="*/ 19584 w 20000"/>
                  <a:gd name="T9" fmla="*/ 3276 h 20000"/>
                  <a:gd name="T10" fmla="*/ 19584 w 20000"/>
                  <a:gd name="T11" fmla="*/ 4010 h 20000"/>
                  <a:gd name="T12" fmla="*/ 18979 w 20000"/>
                  <a:gd name="T13" fmla="*/ 5575 h 20000"/>
                  <a:gd name="T14" fmla="*/ 16824 w 20000"/>
                  <a:gd name="T15" fmla="*/ 6797 h 20000"/>
                  <a:gd name="T16" fmla="*/ 15879 w 20000"/>
                  <a:gd name="T17" fmla="*/ 7286 h 20000"/>
                  <a:gd name="T18" fmla="*/ 15274 w 20000"/>
                  <a:gd name="T19" fmla="*/ 9340 h 20000"/>
                  <a:gd name="T20" fmla="*/ 14329 w 20000"/>
                  <a:gd name="T21" fmla="*/ 11589 h 20000"/>
                  <a:gd name="T22" fmla="*/ 14858 w 20000"/>
                  <a:gd name="T23" fmla="*/ 13399 h 20000"/>
                  <a:gd name="T24" fmla="*/ 13724 w 20000"/>
                  <a:gd name="T25" fmla="*/ 14670 h 20000"/>
                  <a:gd name="T26" fmla="*/ 13308 w 20000"/>
                  <a:gd name="T27" fmla="*/ 15892 h 20000"/>
                  <a:gd name="T28" fmla="*/ 12136 w 20000"/>
                  <a:gd name="T29" fmla="*/ 16186 h 20000"/>
                  <a:gd name="T30" fmla="*/ 11153 w 20000"/>
                  <a:gd name="T31" fmla="*/ 18191 h 20000"/>
                  <a:gd name="T32" fmla="*/ 10397 w 20000"/>
                  <a:gd name="T33" fmla="*/ 17946 h 20000"/>
                  <a:gd name="T34" fmla="*/ 9792 w 20000"/>
                  <a:gd name="T35" fmla="*/ 18191 h 20000"/>
                  <a:gd name="T36" fmla="*/ 8809 w 20000"/>
                  <a:gd name="T37" fmla="*/ 18191 h 20000"/>
                  <a:gd name="T38" fmla="*/ 7259 w 20000"/>
                  <a:gd name="T39" fmla="*/ 18680 h 20000"/>
                  <a:gd name="T40" fmla="*/ 5671 w 20000"/>
                  <a:gd name="T41" fmla="*/ 19951 h 20000"/>
                  <a:gd name="T42" fmla="*/ 4121 w 20000"/>
                  <a:gd name="T43" fmla="*/ 18191 h 20000"/>
                  <a:gd name="T44" fmla="*/ 3176 w 20000"/>
                  <a:gd name="T45" fmla="*/ 16968 h 20000"/>
                  <a:gd name="T46" fmla="*/ 2949 w 20000"/>
                  <a:gd name="T47" fmla="*/ 15403 h 20000"/>
                  <a:gd name="T48" fmla="*/ 3554 w 20000"/>
                  <a:gd name="T49" fmla="*/ 14181 h 20000"/>
                  <a:gd name="T50" fmla="*/ 3176 w 20000"/>
                  <a:gd name="T51" fmla="*/ 12665 h 20000"/>
                  <a:gd name="T52" fmla="*/ 2949 w 20000"/>
                  <a:gd name="T53" fmla="*/ 10611 h 20000"/>
                  <a:gd name="T54" fmla="*/ 3932 w 20000"/>
                  <a:gd name="T55" fmla="*/ 8606 h 20000"/>
                  <a:gd name="T56" fmla="*/ 4726 w 20000"/>
                  <a:gd name="T57" fmla="*/ 5575 h 20000"/>
                  <a:gd name="T58" fmla="*/ 3932 w 20000"/>
                  <a:gd name="T59" fmla="*/ 4792 h 20000"/>
                  <a:gd name="T60" fmla="*/ 2571 w 20000"/>
                  <a:gd name="T61" fmla="*/ 4792 h 20000"/>
                  <a:gd name="T62" fmla="*/ 1588 w 20000"/>
                  <a:gd name="T63" fmla="*/ 4010 h 20000"/>
                  <a:gd name="T64" fmla="*/ 605 w 20000"/>
                  <a:gd name="T65" fmla="*/ 4010 h 20000"/>
                  <a:gd name="T66" fmla="*/ 605 w 20000"/>
                  <a:gd name="T67" fmla="*/ 2787 h 20000"/>
                  <a:gd name="T68" fmla="*/ 416 w 20000"/>
                  <a:gd name="T69" fmla="*/ 2298 h 20000"/>
                  <a:gd name="T70" fmla="*/ 605 w 20000"/>
                  <a:gd name="T71" fmla="*/ 782 h 20000"/>
                  <a:gd name="T72" fmla="*/ 1588 w 20000"/>
                  <a:gd name="T73" fmla="*/ 196 h 20000"/>
                  <a:gd name="T74" fmla="*/ 2949 w 20000"/>
                  <a:gd name="T75" fmla="*/ 196 h 20000"/>
                  <a:gd name="T76" fmla="*/ 5482 w 20000"/>
                  <a:gd name="T77" fmla="*/ 196 h 20000"/>
                  <a:gd name="T78" fmla="*/ 8809 w 20000"/>
                  <a:gd name="T79" fmla="*/ 782 h 20000"/>
                  <a:gd name="T80" fmla="*/ 12136 w 20000"/>
                  <a:gd name="T81" fmla="*/ 782 h 2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00"/>
                  <a:gd name="T124" fmla="*/ 0 h 20000"/>
                  <a:gd name="T125" fmla="*/ 20000 w 20000"/>
                  <a:gd name="T126" fmla="*/ 20000 h 2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00" h="20000">
                    <a:moveTo>
                      <a:pt x="12136" y="782"/>
                    </a:moveTo>
                    <a:lnTo>
                      <a:pt x="12703" y="2005"/>
                    </a:lnTo>
                    <a:lnTo>
                      <a:pt x="14858" y="2787"/>
                    </a:lnTo>
                    <a:lnTo>
                      <a:pt x="15879" y="2787"/>
                    </a:lnTo>
                    <a:lnTo>
                      <a:pt x="15879" y="2298"/>
                    </a:lnTo>
                    <a:lnTo>
                      <a:pt x="16824" y="2787"/>
                    </a:lnTo>
                    <a:lnTo>
                      <a:pt x="17429" y="3521"/>
                    </a:lnTo>
                    <a:lnTo>
                      <a:pt x="18034" y="3276"/>
                    </a:lnTo>
                    <a:lnTo>
                      <a:pt x="18979" y="3521"/>
                    </a:lnTo>
                    <a:lnTo>
                      <a:pt x="19584" y="3276"/>
                    </a:lnTo>
                    <a:lnTo>
                      <a:pt x="19962" y="3521"/>
                    </a:lnTo>
                    <a:lnTo>
                      <a:pt x="19584" y="4010"/>
                    </a:lnTo>
                    <a:lnTo>
                      <a:pt x="19584" y="4792"/>
                    </a:lnTo>
                    <a:lnTo>
                      <a:pt x="18979" y="5575"/>
                    </a:lnTo>
                    <a:lnTo>
                      <a:pt x="18034" y="6797"/>
                    </a:lnTo>
                    <a:lnTo>
                      <a:pt x="16824" y="6797"/>
                    </a:lnTo>
                    <a:lnTo>
                      <a:pt x="16257" y="7286"/>
                    </a:lnTo>
                    <a:lnTo>
                      <a:pt x="15879" y="7286"/>
                    </a:lnTo>
                    <a:lnTo>
                      <a:pt x="15879" y="8606"/>
                    </a:lnTo>
                    <a:lnTo>
                      <a:pt x="15274" y="9340"/>
                    </a:lnTo>
                    <a:lnTo>
                      <a:pt x="13913" y="10856"/>
                    </a:lnTo>
                    <a:lnTo>
                      <a:pt x="14329" y="11589"/>
                    </a:lnTo>
                    <a:lnTo>
                      <a:pt x="14858" y="12861"/>
                    </a:lnTo>
                    <a:lnTo>
                      <a:pt x="14858" y="13399"/>
                    </a:lnTo>
                    <a:lnTo>
                      <a:pt x="14329" y="13888"/>
                    </a:lnTo>
                    <a:lnTo>
                      <a:pt x="13724" y="14670"/>
                    </a:lnTo>
                    <a:lnTo>
                      <a:pt x="13308" y="15403"/>
                    </a:lnTo>
                    <a:lnTo>
                      <a:pt x="13308" y="15892"/>
                    </a:lnTo>
                    <a:lnTo>
                      <a:pt x="12930" y="16186"/>
                    </a:lnTo>
                    <a:lnTo>
                      <a:pt x="12136" y="16186"/>
                    </a:lnTo>
                    <a:lnTo>
                      <a:pt x="11380" y="16968"/>
                    </a:lnTo>
                    <a:lnTo>
                      <a:pt x="11153" y="18191"/>
                    </a:lnTo>
                    <a:lnTo>
                      <a:pt x="10775" y="17946"/>
                    </a:lnTo>
                    <a:lnTo>
                      <a:pt x="10397" y="17946"/>
                    </a:lnTo>
                    <a:lnTo>
                      <a:pt x="10208" y="18191"/>
                    </a:lnTo>
                    <a:lnTo>
                      <a:pt x="9792" y="18191"/>
                    </a:lnTo>
                    <a:lnTo>
                      <a:pt x="9225" y="18191"/>
                    </a:lnTo>
                    <a:lnTo>
                      <a:pt x="8809" y="18191"/>
                    </a:lnTo>
                    <a:lnTo>
                      <a:pt x="8053" y="18191"/>
                    </a:lnTo>
                    <a:lnTo>
                      <a:pt x="7259" y="18680"/>
                    </a:lnTo>
                    <a:lnTo>
                      <a:pt x="6654" y="18680"/>
                    </a:lnTo>
                    <a:lnTo>
                      <a:pt x="5671" y="19951"/>
                    </a:lnTo>
                    <a:lnTo>
                      <a:pt x="4499" y="19218"/>
                    </a:lnTo>
                    <a:lnTo>
                      <a:pt x="4121" y="18191"/>
                    </a:lnTo>
                    <a:lnTo>
                      <a:pt x="4121" y="17457"/>
                    </a:lnTo>
                    <a:lnTo>
                      <a:pt x="3176" y="16968"/>
                    </a:lnTo>
                    <a:lnTo>
                      <a:pt x="2949" y="16968"/>
                    </a:lnTo>
                    <a:lnTo>
                      <a:pt x="2949" y="15403"/>
                    </a:lnTo>
                    <a:lnTo>
                      <a:pt x="3554" y="14670"/>
                    </a:lnTo>
                    <a:lnTo>
                      <a:pt x="3554" y="14181"/>
                    </a:lnTo>
                    <a:lnTo>
                      <a:pt x="3176" y="13399"/>
                    </a:lnTo>
                    <a:lnTo>
                      <a:pt x="3176" y="12665"/>
                    </a:lnTo>
                    <a:lnTo>
                      <a:pt x="3176" y="12176"/>
                    </a:lnTo>
                    <a:lnTo>
                      <a:pt x="2949" y="10611"/>
                    </a:lnTo>
                    <a:lnTo>
                      <a:pt x="3554" y="10611"/>
                    </a:lnTo>
                    <a:lnTo>
                      <a:pt x="3932" y="8606"/>
                    </a:lnTo>
                    <a:lnTo>
                      <a:pt x="3932" y="7286"/>
                    </a:lnTo>
                    <a:lnTo>
                      <a:pt x="4726" y="5575"/>
                    </a:lnTo>
                    <a:lnTo>
                      <a:pt x="4499" y="5281"/>
                    </a:lnTo>
                    <a:lnTo>
                      <a:pt x="3932" y="4792"/>
                    </a:lnTo>
                    <a:lnTo>
                      <a:pt x="3176" y="4792"/>
                    </a:lnTo>
                    <a:lnTo>
                      <a:pt x="2571" y="4792"/>
                    </a:lnTo>
                    <a:lnTo>
                      <a:pt x="1966" y="4792"/>
                    </a:lnTo>
                    <a:lnTo>
                      <a:pt x="1588" y="4010"/>
                    </a:lnTo>
                    <a:lnTo>
                      <a:pt x="1021" y="4303"/>
                    </a:lnTo>
                    <a:lnTo>
                      <a:pt x="605" y="4010"/>
                    </a:lnTo>
                    <a:lnTo>
                      <a:pt x="1021" y="3521"/>
                    </a:lnTo>
                    <a:lnTo>
                      <a:pt x="605" y="2787"/>
                    </a:lnTo>
                    <a:lnTo>
                      <a:pt x="416" y="2787"/>
                    </a:lnTo>
                    <a:lnTo>
                      <a:pt x="416" y="2298"/>
                    </a:lnTo>
                    <a:lnTo>
                      <a:pt x="0" y="978"/>
                    </a:lnTo>
                    <a:lnTo>
                      <a:pt x="605" y="782"/>
                    </a:lnTo>
                    <a:lnTo>
                      <a:pt x="1588" y="782"/>
                    </a:lnTo>
                    <a:lnTo>
                      <a:pt x="1588" y="196"/>
                    </a:lnTo>
                    <a:lnTo>
                      <a:pt x="2155" y="0"/>
                    </a:lnTo>
                    <a:lnTo>
                      <a:pt x="2949" y="196"/>
                    </a:lnTo>
                    <a:lnTo>
                      <a:pt x="4499" y="196"/>
                    </a:lnTo>
                    <a:lnTo>
                      <a:pt x="5482" y="196"/>
                    </a:lnTo>
                    <a:lnTo>
                      <a:pt x="7070" y="782"/>
                    </a:lnTo>
                    <a:lnTo>
                      <a:pt x="8809" y="782"/>
                    </a:lnTo>
                    <a:lnTo>
                      <a:pt x="10397" y="782"/>
                    </a:lnTo>
                    <a:lnTo>
                      <a:pt x="12136" y="78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41" name="Freeform 528"/>
              <p:cNvSpPr>
                <a:spLocks/>
              </p:cNvSpPr>
              <p:nvPr/>
            </p:nvSpPr>
            <p:spPr bwMode="auto">
              <a:xfrm>
                <a:off x="4470275" y="4087114"/>
                <a:ext cx="21966" cy="13978"/>
              </a:xfrm>
              <a:custGeom>
                <a:avLst/>
                <a:gdLst>
                  <a:gd name="T0" fmla="*/ 10833 w 20000"/>
                  <a:gd name="T1" fmla="*/ 19375 h 20000"/>
                  <a:gd name="T2" fmla="*/ 8333 w 20000"/>
                  <a:gd name="T3" fmla="*/ 16250 h 20000"/>
                  <a:gd name="T4" fmla="*/ 8333 w 20000"/>
                  <a:gd name="T5" fmla="*/ 9375 h 20000"/>
                  <a:gd name="T6" fmla="*/ 0 w 20000"/>
                  <a:gd name="T7" fmla="*/ 9375 h 20000"/>
                  <a:gd name="T8" fmla="*/ 10833 w 20000"/>
                  <a:gd name="T9" fmla="*/ 0 h 20000"/>
                  <a:gd name="T10" fmla="*/ 10833 w 20000"/>
                  <a:gd name="T11" fmla="*/ 6875 h 20000"/>
                  <a:gd name="T12" fmla="*/ 19583 w 20000"/>
                  <a:gd name="T13" fmla="*/ 6875 h 20000"/>
                  <a:gd name="T14" fmla="*/ 15000 w 20000"/>
                  <a:gd name="T15" fmla="*/ 9375 h 20000"/>
                  <a:gd name="T16" fmla="*/ 10833 w 20000"/>
                  <a:gd name="T17" fmla="*/ 19375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0833" y="19375"/>
                    </a:moveTo>
                    <a:lnTo>
                      <a:pt x="8333" y="16250"/>
                    </a:lnTo>
                    <a:lnTo>
                      <a:pt x="8333" y="9375"/>
                    </a:lnTo>
                    <a:lnTo>
                      <a:pt x="0" y="9375"/>
                    </a:lnTo>
                    <a:lnTo>
                      <a:pt x="10833" y="0"/>
                    </a:lnTo>
                    <a:lnTo>
                      <a:pt x="10833" y="6875"/>
                    </a:lnTo>
                    <a:lnTo>
                      <a:pt x="19583" y="6875"/>
                    </a:lnTo>
                    <a:lnTo>
                      <a:pt x="15000" y="9375"/>
                    </a:lnTo>
                    <a:lnTo>
                      <a:pt x="10833" y="193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42" name="Freeform 529"/>
              <p:cNvSpPr>
                <a:spLocks/>
              </p:cNvSpPr>
              <p:nvPr/>
            </p:nvSpPr>
            <p:spPr bwMode="auto">
              <a:xfrm>
                <a:off x="4493240" y="4083120"/>
                <a:ext cx="6990" cy="3994"/>
              </a:xfrm>
              <a:custGeom>
                <a:avLst/>
                <a:gdLst>
                  <a:gd name="T0" fmla="*/ 18824 w 20000"/>
                  <a:gd name="T1" fmla="*/ 18182 h 20000"/>
                  <a:gd name="T2" fmla="*/ 0 w 20000"/>
                  <a:gd name="T3" fmla="*/ 0 h 20000"/>
                  <a:gd name="T4" fmla="*/ 18824 w 20000"/>
                  <a:gd name="T5" fmla="*/ 0 h 20000"/>
                  <a:gd name="T6" fmla="*/ 18824 w 20000"/>
                  <a:gd name="T7" fmla="*/ 18182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824" y="18182"/>
                    </a:moveTo>
                    <a:lnTo>
                      <a:pt x="0" y="0"/>
                    </a:lnTo>
                    <a:lnTo>
                      <a:pt x="18824" y="0"/>
                    </a:lnTo>
                    <a:lnTo>
                      <a:pt x="18824" y="1818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43" name="Freeform 531"/>
              <p:cNvSpPr>
                <a:spLocks/>
              </p:cNvSpPr>
              <p:nvPr/>
            </p:nvSpPr>
            <p:spPr bwMode="auto">
              <a:xfrm>
                <a:off x="4451304" y="4023213"/>
                <a:ext cx="13978" cy="7987"/>
              </a:xfrm>
              <a:custGeom>
                <a:avLst/>
                <a:gdLst>
                  <a:gd name="T0" fmla="*/ 0 w 20000"/>
                  <a:gd name="T1" fmla="*/ 0 h 20000"/>
                  <a:gd name="T2" fmla="*/ 9375 w 20000"/>
                  <a:gd name="T3" fmla="*/ 18824 h 20000"/>
                  <a:gd name="T4" fmla="*/ 19375 w 20000"/>
                  <a:gd name="T5" fmla="*/ 11765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0" y="0"/>
                    </a:moveTo>
                    <a:lnTo>
                      <a:pt x="9375" y="18824"/>
                    </a:lnTo>
                    <a:lnTo>
                      <a:pt x="19375" y="11765"/>
                    </a:lnTo>
                    <a:lnTo>
                      <a:pt x="0"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44" name="Freeform 533"/>
              <p:cNvSpPr>
                <a:spLocks/>
              </p:cNvSpPr>
              <p:nvPr/>
            </p:nvSpPr>
            <p:spPr bwMode="auto">
              <a:xfrm>
                <a:off x="4712899" y="3885426"/>
                <a:ext cx="114822" cy="68893"/>
              </a:xfrm>
              <a:custGeom>
                <a:avLst/>
                <a:gdLst>
                  <a:gd name="T0" fmla="*/ 17630 w 20000"/>
                  <a:gd name="T1" fmla="*/ 1358 h 20000"/>
                  <a:gd name="T2" fmla="*/ 19926 w 20000"/>
                  <a:gd name="T3" fmla="*/ 3333 h 20000"/>
                  <a:gd name="T4" fmla="*/ 19185 w 20000"/>
                  <a:gd name="T5" fmla="*/ 3827 h 20000"/>
                  <a:gd name="T6" fmla="*/ 18000 w 20000"/>
                  <a:gd name="T7" fmla="*/ 5062 h 20000"/>
                  <a:gd name="T8" fmla="*/ 16889 w 20000"/>
                  <a:gd name="T9" fmla="*/ 7037 h 20000"/>
                  <a:gd name="T10" fmla="*/ 16148 w 20000"/>
                  <a:gd name="T11" fmla="*/ 11605 h 20000"/>
                  <a:gd name="T12" fmla="*/ 15704 w 20000"/>
                  <a:gd name="T13" fmla="*/ 13457 h 20000"/>
                  <a:gd name="T14" fmla="*/ 15704 w 20000"/>
                  <a:gd name="T15" fmla="*/ 14815 h 20000"/>
                  <a:gd name="T16" fmla="*/ 14519 w 20000"/>
                  <a:gd name="T17" fmla="*/ 15432 h 20000"/>
                  <a:gd name="T18" fmla="*/ 14519 w 20000"/>
                  <a:gd name="T19" fmla="*/ 16667 h 20000"/>
                  <a:gd name="T20" fmla="*/ 13037 w 20000"/>
                  <a:gd name="T21" fmla="*/ 16667 h 20000"/>
                  <a:gd name="T22" fmla="*/ 10741 w 20000"/>
                  <a:gd name="T23" fmla="*/ 16667 h 20000"/>
                  <a:gd name="T24" fmla="*/ 10000 w 20000"/>
                  <a:gd name="T25" fmla="*/ 17407 h 20000"/>
                  <a:gd name="T26" fmla="*/ 7704 w 20000"/>
                  <a:gd name="T27" fmla="*/ 17407 h 20000"/>
                  <a:gd name="T28" fmla="*/ 6889 w 20000"/>
                  <a:gd name="T29" fmla="*/ 18642 h 20000"/>
                  <a:gd name="T30" fmla="*/ 6519 w 20000"/>
                  <a:gd name="T31" fmla="*/ 19877 h 20000"/>
                  <a:gd name="T32" fmla="*/ 3778 w 20000"/>
                  <a:gd name="T33" fmla="*/ 18642 h 20000"/>
                  <a:gd name="T34" fmla="*/ 1926 w 20000"/>
                  <a:gd name="T35" fmla="*/ 16667 h 20000"/>
                  <a:gd name="T36" fmla="*/ 1481 w 20000"/>
                  <a:gd name="T37" fmla="*/ 16667 h 20000"/>
                  <a:gd name="T38" fmla="*/ 1481 w 20000"/>
                  <a:gd name="T39" fmla="*/ 14815 h 20000"/>
                  <a:gd name="T40" fmla="*/ 741 w 20000"/>
                  <a:gd name="T41" fmla="*/ 13457 h 20000"/>
                  <a:gd name="T42" fmla="*/ 741 w 20000"/>
                  <a:gd name="T43" fmla="*/ 11605 h 20000"/>
                  <a:gd name="T44" fmla="*/ 741 w 20000"/>
                  <a:gd name="T45" fmla="*/ 7037 h 20000"/>
                  <a:gd name="T46" fmla="*/ 0 w 20000"/>
                  <a:gd name="T47" fmla="*/ 6543 h 20000"/>
                  <a:gd name="T48" fmla="*/ 741 w 20000"/>
                  <a:gd name="T49" fmla="*/ 6543 h 20000"/>
                  <a:gd name="T50" fmla="*/ 1926 w 20000"/>
                  <a:gd name="T51" fmla="*/ 6543 h 20000"/>
                  <a:gd name="T52" fmla="*/ 2667 w 20000"/>
                  <a:gd name="T53" fmla="*/ 5062 h 20000"/>
                  <a:gd name="T54" fmla="*/ 2667 w 20000"/>
                  <a:gd name="T55" fmla="*/ 3827 h 20000"/>
                  <a:gd name="T56" fmla="*/ 3037 w 20000"/>
                  <a:gd name="T57" fmla="*/ 5062 h 20000"/>
                  <a:gd name="T58" fmla="*/ 5704 w 20000"/>
                  <a:gd name="T59" fmla="*/ 6543 h 20000"/>
                  <a:gd name="T60" fmla="*/ 7704 w 20000"/>
                  <a:gd name="T61" fmla="*/ 3827 h 20000"/>
                  <a:gd name="T62" fmla="*/ 10000 w 20000"/>
                  <a:gd name="T63" fmla="*/ 1975 h 20000"/>
                  <a:gd name="T64" fmla="*/ 10741 w 20000"/>
                  <a:gd name="T65" fmla="*/ 1975 h 20000"/>
                  <a:gd name="T66" fmla="*/ 13037 w 20000"/>
                  <a:gd name="T67" fmla="*/ 0 h 20000"/>
                  <a:gd name="T68" fmla="*/ 13778 w 20000"/>
                  <a:gd name="T69" fmla="*/ 0 h 20000"/>
                  <a:gd name="T70" fmla="*/ 15704 w 20000"/>
                  <a:gd name="T71" fmla="*/ 0 h 20000"/>
                  <a:gd name="T72" fmla="*/ 16148 w 20000"/>
                  <a:gd name="T73" fmla="*/ 1358 h 20000"/>
                  <a:gd name="T74" fmla="*/ 17630 w 20000"/>
                  <a:gd name="T75" fmla="*/ 1358 h 200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00"/>
                  <a:gd name="T115" fmla="*/ 0 h 20000"/>
                  <a:gd name="T116" fmla="*/ 20000 w 20000"/>
                  <a:gd name="T117" fmla="*/ 20000 h 200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00" h="20000">
                    <a:moveTo>
                      <a:pt x="17630" y="1358"/>
                    </a:moveTo>
                    <a:lnTo>
                      <a:pt x="19926" y="3333"/>
                    </a:lnTo>
                    <a:lnTo>
                      <a:pt x="19185" y="3827"/>
                    </a:lnTo>
                    <a:lnTo>
                      <a:pt x="18000" y="5062"/>
                    </a:lnTo>
                    <a:lnTo>
                      <a:pt x="16889" y="7037"/>
                    </a:lnTo>
                    <a:lnTo>
                      <a:pt x="16148" y="11605"/>
                    </a:lnTo>
                    <a:lnTo>
                      <a:pt x="15704" y="13457"/>
                    </a:lnTo>
                    <a:lnTo>
                      <a:pt x="15704" y="14815"/>
                    </a:lnTo>
                    <a:lnTo>
                      <a:pt x="14519" y="15432"/>
                    </a:lnTo>
                    <a:lnTo>
                      <a:pt x="14519" y="16667"/>
                    </a:lnTo>
                    <a:lnTo>
                      <a:pt x="13037" y="16667"/>
                    </a:lnTo>
                    <a:lnTo>
                      <a:pt x="10741" y="16667"/>
                    </a:lnTo>
                    <a:lnTo>
                      <a:pt x="10000" y="17407"/>
                    </a:lnTo>
                    <a:lnTo>
                      <a:pt x="7704" y="17407"/>
                    </a:lnTo>
                    <a:lnTo>
                      <a:pt x="6889" y="18642"/>
                    </a:lnTo>
                    <a:lnTo>
                      <a:pt x="6519" y="19877"/>
                    </a:lnTo>
                    <a:lnTo>
                      <a:pt x="3778" y="18642"/>
                    </a:lnTo>
                    <a:lnTo>
                      <a:pt x="1926" y="16667"/>
                    </a:lnTo>
                    <a:lnTo>
                      <a:pt x="1481" y="16667"/>
                    </a:lnTo>
                    <a:lnTo>
                      <a:pt x="1481" y="14815"/>
                    </a:lnTo>
                    <a:lnTo>
                      <a:pt x="741" y="13457"/>
                    </a:lnTo>
                    <a:lnTo>
                      <a:pt x="741" y="11605"/>
                    </a:lnTo>
                    <a:lnTo>
                      <a:pt x="741" y="7037"/>
                    </a:lnTo>
                    <a:lnTo>
                      <a:pt x="0" y="6543"/>
                    </a:lnTo>
                    <a:lnTo>
                      <a:pt x="741" y="6543"/>
                    </a:lnTo>
                    <a:lnTo>
                      <a:pt x="1926" y="6543"/>
                    </a:lnTo>
                    <a:lnTo>
                      <a:pt x="2667" y="5062"/>
                    </a:lnTo>
                    <a:lnTo>
                      <a:pt x="2667" y="3827"/>
                    </a:lnTo>
                    <a:lnTo>
                      <a:pt x="3037" y="5062"/>
                    </a:lnTo>
                    <a:lnTo>
                      <a:pt x="5704" y="6543"/>
                    </a:lnTo>
                    <a:lnTo>
                      <a:pt x="7704" y="3827"/>
                    </a:lnTo>
                    <a:lnTo>
                      <a:pt x="10000" y="1975"/>
                    </a:lnTo>
                    <a:lnTo>
                      <a:pt x="10741" y="1975"/>
                    </a:lnTo>
                    <a:lnTo>
                      <a:pt x="13037" y="0"/>
                    </a:lnTo>
                    <a:lnTo>
                      <a:pt x="13778" y="0"/>
                    </a:lnTo>
                    <a:lnTo>
                      <a:pt x="15704" y="0"/>
                    </a:lnTo>
                    <a:lnTo>
                      <a:pt x="16148" y="1358"/>
                    </a:lnTo>
                    <a:lnTo>
                      <a:pt x="17630" y="135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45" name="Freeform 535"/>
              <p:cNvSpPr>
                <a:spLocks/>
              </p:cNvSpPr>
              <p:nvPr/>
            </p:nvSpPr>
            <p:spPr bwMode="auto">
              <a:xfrm>
                <a:off x="4788781" y="4041185"/>
                <a:ext cx="118816" cy="121811"/>
              </a:xfrm>
              <a:custGeom>
                <a:avLst/>
                <a:gdLst>
                  <a:gd name="T0" fmla="*/ 13238 w 20000"/>
                  <a:gd name="T1" fmla="*/ 1123 h 20000"/>
                  <a:gd name="T2" fmla="*/ 15089 w 20000"/>
                  <a:gd name="T3" fmla="*/ 1825 h 20000"/>
                  <a:gd name="T4" fmla="*/ 18007 w 20000"/>
                  <a:gd name="T5" fmla="*/ 1825 h 20000"/>
                  <a:gd name="T6" fmla="*/ 18434 w 20000"/>
                  <a:gd name="T7" fmla="*/ 0 h 20000"/>
                  <a:gd name="T8" fmla="*/ 19929 w 20000"/>
                  <a:gd name="T9" fmla="*/ 1825 h 20000"/>
                  <a:gd name="T10" fmla="*/ 19146 w 20000"/>
                  <a:gd name="T11" fmla="*/ 3579 h 20000"/>
                  <a:gd name="T12" fmla="*/ 18007 w 20000"/>
                  <a:gd name="T13" fmla="*/ 4702 h 20000"/>
                  <a:gd name="T14" fmla="*/ 15089 w 20000"/>
                  <a:gd name="T15" fmla="*/ 3579 h 20000"/>
                  <a:gd name="T16" fmla="*/ 13238 w 20000"/>
                  <a:gd name="T17" fmla="*/ 3579 h 20000"/>
                  <a:gd name="T18" fmla="*/ 12171 w 20000"/>
                  <a:gd name="T19" fmla="*/ 4000 h 20000"/>
                  <a:gd name="T20" fmla="*/ 12171 w 20000"/>
                  <a:gd name="T21" fmla="*/ 6456 h 20000"/>
                  <a:gd name="T22" fmla="*/ 10605 w 20000"/>
                  <a:gd name="T23" fmla="*/ 5754 h 20000"/>
                  <a:gd name="T24" fmla="*/ 11459 w 20000"/>
                  <a:gd name="T25" fmla="*/ 6877 h 20000"/>
                  <a:gd name="T26" fmla="*/ 7687 w 20000"/>
                  <a:gd name="T27" fmla="*/ 5474 h 20000"/>
                  <a:gd name="T28" fmla="*/ 8470 w 20000"/>
                  <a:gd name="T29" fmla="*/ 4702 h 20000"/>
                  <a:gd name="T30" fmla="*/ 7402 w 20000"/>
                  <a:gd name="T31" fmla="*/ 6877 h 20000"/>
                  <a:gd name="T32" fmla="*/ 8470 w 20000"/>
                  <a:gd name="T33" fmla="*/ 11228 h 20000"/>
                  <a:gd name="T34" fmla="*/ 9181 w 20000"/>
                  <a:gd name="T35" fmla="*/ 11579 h 20000"/>
                  <a:gd name="T36" fmla="*/ 12171 w 20000"/>
                  <a:gd name="T37" fmla="*/ 15930 h 20000"/>
                  <a:gd name="T38" fmla="*/ 9181 w 20000"/>
                  <a:gd name="T39" fmla="*/ 15228 h 20000"/>
                  <a:gd name="T40" fmla="*/ 9609 w 20000"/>
                  <a:gd name="T41" fmla="*/ 17053 h 20000"/>
                  <a:gd name="T42" fmla="*/ 9609 w 20000"/>
                  <a:gd name="T43" fmla="*/ 18807 h 20000"/>
                  <a:gd name="T44" fmla="*/ 9609 w 20000"/>
                  <a:gd name="T45" fmla="*/ 19930 h 20000"/>
                  <a:gd name="T46" fmla="*/ 7687 w 20000"/>
                  <a:gd name="T47" fmla="*/ 19228 h 20000"/>
                  <a:gd name="T48" fmla="*/ 7402 w 20000"/>
                  <a:gd name="T49" fmla="*/ 19930 h 20000"/>
                  <a:gd name="T50" fmla="*/ 5480 w 20000"/>
                  <a:gd name="T51" fmla="*/ 18105 h 20000"/>
                  <a:gd name="T52" fmla="*/ 5480 w 20000"/>
                  <a:gd name="T53" fmla="*/ 18807 h 20000"/>
                  <a:gd name="T54" fmla="*/ 4769 w 20000"/>
                  <a:gd name="T55" fmla="*/ 16351 h 20000"/>
                  <a:gd name="T56" fmla="*/ 4342 w 20000"/>
                  <a:gd name="T57" fmla="*/ 14175 h 20000"/>
                  <a:gd name="T58" fmla="*/ 8470 w 20000"/>
                  <a:gd name="T59" fmla="*/ 14526 h 20000"/>
                  <a:gd name="T60" fmla="*/ 7402 w 20000"/>
                  <a:gd name="T61" fmla="*/ 13053 h 20000"/>
                  <a:gd name="T62" fmla="*/ 2918 w 20000"/>
                  <a:gd name="T63" fmla="*/ 13404 h 20000"/>
                  <a:gd name="T64" fmla="*/ 2918 w 20000"/>
                  <a:gd name="T65" fmla="*/ 11228 h 20000"/>
                  <a:gd name="T66" fmla="*/ 1851 w 20000"/>
                  <a:gd name="T67" fmla="*/ 10526 h 20000"/>
                  <a:gd name="T68" fmla="*/ 1423 w 20000"/>
                  <a:gd name="T69" fmla="*/ 7579 h 20000"/>
                  <a:gd name="T70" fmla="*/ 3630 w 20000"/>
                  <a:gd name="T71" fmla="*/ 3579 h 20000"/>
                  <a:gd name="T72" fmla="*/ 5907 w 20000"/>
                  <a:gd name="T73" fmla="*/ 2175 h 20000"/>
                  <a:gd name="T74" fmla="*/ 8470 w 20000"/>
                  <a:gd name="T75" fmla="*/ 1825 h 200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00"/>
                  <a:gd name="T115" fmla="*/ 0 h 20000"/>
                  <a:gd name="T116" fmla="*/ 20000 w 20000"/>
                  <a:gd name="T117" fmla="*/ 20000 h 200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00" h="20000">
                    <a:moveTo>
                      <a:pt x="8470" y="1825"/>
                    </a:moveTo>
                    <a:lnTo>
                      <a:pt x="13238" y="1123"/>
                    </a:lnTo>
                    <a:lnTo>
                      <a:pt x="13950" y="1825"/>
                    </a:lnTo>
                    <a:lnTo>
                      <a:pt x="15089" y="1825"/>
                    </a:lnTo>
                    <a:lnTo>
                      <a:pt x="16157" y="2175"/>
                    </a:lnTo>
                    <a:lnTo>
                      <a:pt x="18007" y="1825"/>
                    </a:lnTo>
                    <a:lnTo>
                      <a:pt x="18007" y="0"/>
                    </a:lnTo>
                    <a:lnTo>
                      <a:pt x="18434" y="0"/>
                    </a:lnTo>
                    <a:lnTo>
                      <a:pt x="19929" y="1123"/>
                    </a:lnTo>
                    <a:lnTo>
                      <a:pt x="19929" y="1825"/>
                    </a:lnTo>
                    <a:lnTo>
                      <a:pt x="19146" y="2175"/>
                    </a:lnTo>
                    <a:lnTo>
                      <a:pt x="19146" y="3579"/>
                    </a:lnTo>
                    <a:lnTo>
                      <a:pt x="18007" y="4000"/>
                    </a:lnTo>
                    <a:lnTo>
                      <a:pt x="18007" y="4702"/>
                    </a:lnTo>
                    <a:lnTo>
                      <a:pt x="17295" y="4000"/>
                    </a:lnTo>
                    <a:lnTo>
                      <a:pt x="15089" y="3579"/>
                    </a:lnTo>
                    <a:lnTo>
                      <a:pt x="14377" y="2877"/>
                    </a:lnTo>
                    <a:lnTo>
                      <a:pt x="13238" y="3579"/>
                    </a:lnTo>
                    <a:lnTo>
                      <a:pt x="12527" y="3579"/>
                    </a:lnTo>
                    <a:lnTo>
                      <a:pt x="12171" y="4000"/>
                    </a:lnTo>
                    <a:lnTo>
                      <a:pt x="10605" y="4702"/>
                    </a:lnTo>
                    <a:lnTo>
                      <a:pt x="12171" y="6456"/>
                    </a:lnTo>
                    <a:lnTo>
                      <a:pt x="11459" y="5754"/>
                    </a:lnTo>
                    <a:lnTo>
                      <a:pt x="10605" y="5754"/>
                    </a:lnTo>
                    <a:lnTo>
                      <a:pt x="11459" y="6456"/>
                    </a:lnTo>
                    <a:lnTo>
                      <a:pt x="11459" y="6877"/>
                    </a:lnTo>
                    <a:lnTo>
                      <a:pt x="9609" y="6456"/>
                    </a:lnTo>
                    <a:lnTo>
                      <a:pt x="7687" y="5474"/>
                    </a:lnTo>
                    <a:lnTo>
                      <a:pt x="8470" y="5474"/>
                    </a:lnTo>
                    <a:lnTo>
                      <a:pt x="8470" y="4702"/>
                    </a:lnTo>
                    <a:lnTo>
                      <a:pt x="7402" y="5474"/>
                    </a:lnTo>
                    <a:lnTo>
                      <a:pt x="7402" y="6877"/>
                    </a:lnTo>
                    <a:lnTo>
                      <a:pt x="9609" y="9754"/>
                    </a:lnTo>
                    <a:lnTo>
                      <a:pt x="8470" y="11228"/>
                    </a:lnTo>
                    <a:lnTo>
                      <a:pt x="7402" y="11228"/>
                    </a:lnTo>
                    <a:lnTo>
                      <a:pt x="9181" y="11579"/>
                    </a:lnTo>
                    <a:lnTo>
                      <a:pt x="11459" y="13404"/>
                    </a:lnTo>
                    <a:lnTo>
                      <a:pt x="12171" y="15930"/>
                    </a:lnTo>
                    <a:lnTo>
                      <a:pt x="10320" y="14526"/>
                    </a:lnTo>
                    <a:lnTo>
                      <a:pt x="9181" y="15228"/>
                    </a:lnTo>
                    <a:lnTo>
                      <a:pt x="10320" y="17053"/>
                    </a:lnTo>
                    <a:lnTo>
                      <a:pt x="9609" y="17053"/>
                    </a:lnTo>
                    <a:lnTo>
                      <a:pt x="7687" y="15930"/>
                    </a:lnTo>
                    <a:lnTo>
                      <a:pt x="9609" y="18807"/>
                    </a:lnTo>
                    <a:lnTo>
                      <a:pt x="9609" y="19228"/>
                    </a:lnTo>
                    <a:lnTo>
                      <a:pt x="9609" y="19930"/>
                    </a:lnTo>
                    <a:lnTo>
                      <a:pt x="7687" y="18807"/>
                    </a:lnTo>
                    <a:lnTo>
                      <a:pt x="7687" y="19228"/>
                    </a:lnTo>
                    <a:lnTo>
                      <a:pt x="7687" y="19930"/>
                    </a:lnTo>
                    <a:lnTo>
                      <a:pt x="7402" y="19930"/>
                    </a:lnTo>
                    <a:lnTo>
                      <a:pt x="6619" y="18105"/>
                    </a:lnTo>
                    <a:lnTo>
                      <a:pt x="5480" y="18105"/>
                    </a:lnTo>
                    <a:lnTo>
                      <a:pt x="5907" y="19228"/>
                    </a:lnTo>
                    <a:lnTo>
                      <a:pt x="5480" y="18807"/>
                    </a:lnTo>
                    <a:lnTo>
                      <a:pt x="4769" y="17404"/>
                    </a:lnTo>
                    <a:lnTo>
                      <a:pt x="4769" y="16351"/>
                    </a:lnTo>
                    <a:lnTo>
                      <a:pt x="2918" y="15228"/>
                    </a:lnTo>
                    <a:lnTo>
                      <a:pt x="4342" y="14175"/>
                    </a:lnTo>
                    <a:lnTo>
                      <a:pt x="5907" y="13404"/>
                    </a:lnTo>
                    <a:lnTo>
                      <a:pt x="8470" y="14526"/>
                    </a:lnTo>
                    <a:lnTo>
                      <a:pt x="9181" y="14175"/>
                    </a:lnTo>
                    <a:lnTo>
                      <a:pt x="7402" y="13053"/>
                    </a:lnTo>
                    <a:lnTo>
                      <a:pt x="5907" y="13053"/>
                    </a:lnTo>
                    <a:lnTo>
                      <a:pt x="2918" y="13404"/>
                    </a:lnTo>
                    <a:lnTo>
                      <a:pt x="1851" y="11228"/>
                    </a:lnTo>
                    <a:lnTo>
                      <a:pt x="2918" y="11228"/>
                    </a:lnTo>
                    <a:lnTo>
                      <a:pt x="2918" y="10526"/>
                    </a:lnTo>
                    <a:lnTo>
                      <a:pt x="1851" y="10526"/>
                    </a:lnTo>
                    <a:lnTo>
                      <a:pt x="0" y="8702"/>
                    </a:lnTo>
                    <a:lnTo>
                      <a:pt x="1423" y="7579"/>
                    </a:lnTo>
                    <a:lnTo>
                      <a:pt x="2562" y="4702"/>
                    </a:lnTo>
                    <a:lnTo>
                      <a:pt x="3630" y="3579"/>
                    </a:lnTo>
                    <a:lnTo>
                      <a:pt x="5480" y="3579"/>
                    </a:lnTo>
                    <a:lnTo>
                      <a:pt x="5907" y="2175"/>
                    </a:lnTo>
                    <a:lnTo>
                      <a:pt x="7402" y="2877"/>
                    </a:lnTo>
                    <a:lnTo>
                      <a:pt x="8470" y="182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46" name="Freeform 538"/>
              <p:cNvSpPr>
                <a:spLocks/>
              </p:cNvSpPr>
              <p:nvPr/>
            </p:nvSpPr>
            <p:spPr bwMode="auto">
              <a:xfrm>
                <a:off x="4889625" y="4099095"/>
                <a:ext cx="13978" cy="6990"/>
              </a:xfrm>
              <a:custGeom>
                <a:avLst/>
                <a:gdLst>
                  <a:gd name="T0" fmla="*/ 19375 w 20000"/>
                  <a:gd name="T1" fmla="*/ 18824 h 20000"/>
                  <a:gd name="T2" fmla="*/ 9375 w 20000"/>
                  <a:gd name="T3" fmla="*/ 18824 h 20000"/>
                  <a:gd name="T4" fmla="*/ 9375 w 20000"/>
                  <a:gd name="T5" fmla="*/ 5882 h 20000"/>
                  <a:gd name="T6" fmla="*/ 3750 w 20000"/>
                  <a:gd name="T7" fmla="*/ 18824 h 20000"/>
                  <a:gd name="T8" fmla="*/ 0 w 20000"/>
                  <a:gd name="T9" fmla="*/ 5882 h 20000"/>
                  <a:gd name="T10" fmla="*/ 13125 w 20000"/>
                  <a:gd name="T11" fmla="*/ 0 h 20000"/>
                  <a:gd name="T12" fmla="*/ 19375 w 20000"/>
                  <a:gd name="T13" fmla="*/ 5882 h 20000"/>
                  <a:gd name="T14" fmla="*/ 19375 w 20000"/>
                  <a:gd name="T15" fmla="*/ 18824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9375" y="18824"/>
                    </a:moveTo>
                    <a:lnTo>
                      <a:pt x="9375" y="18824"/>
                    </a:lnTo>
                    <a:lnTo>
                      <a:pt x="9375" y="5882"/>
                    </a:lnTo>
                    <a:lnTo>
                      <a:pt x="3750" y="18824"/>
                    </a:lnTo>
                    <a:lnTo>
                      <a:pt x="0" y="5882"/>
                    </a:lnTo>
                    <a:lnTo>
                      <a:pt x="13125" y="0"/>
                    </a:lnTo>
                    <a:lnTo>
                      <a:pt x="19375" y="5882"/>
                    </a:lnTo>
                    <a:lnTo>
                      <a:pt x="19375"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47" name="Freeform 541"/>
              <p:cNvSpPr>
                <a:spLocks/>
              </p:cNvSpPr>
              <p:nvPr/>
            </p:nvSpPr>
            <p:spPr bwMode="auto">
              <a:xfrm>
                <a:off x="4557141" y="4000249"/>
                <a:ext cx="4993" cy="5991"/>
              </a:xfrm>
              <a:custGeom>
                <a:avLst/>
                <a:gdLst>
                  <a:gd name="T0" fmla="*/ 18182 w 20000"/>
                  <a:gd name="T1" fmla="*/ 5882 h 20000"/>
                  <a:gd name="T2" fmla="*/ 0 w 20000"/>
                  <a:gd name="T3" fmla="*/ 5882 h 20000"/>
                  <a:gd name="T4" fmla="*/ 0 w 20000"/>
                  <a:gd name="T5" fmla="*/ 18824 h 20000"/>
                  <a:gd name="T6" fmla="*/ 0 w 20000"/>
                  <a:gd name="T7" fmla="*/ 5882 h 20000"/>
                  <a:gd name="T8" fmla="*/ 0 w 20000"/>
                  <a:gd name="T9" fmla="*/ 0 h 20000"/>
                  <a:gd name="T10" fmla="*/ 18182 w 20000"/>
                  <a:gd name="T11" fmla="*/ 5882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8182" y="5882"/>
                    </a:moveTo>
                    <a:lnTo>
                      <a:pt x="0" y="5882"/>
                    </a:lnTo>
                    <a:lnTo>
                      <a:pt x="0" y="18824"/>
                    </a:lnTo>
                    <a:lnTo>
                      <a:pt x="0" y="5882"/>
                    </a:lnTo>
                    <a:lnTo>
                      <a:pt x="0" y="0"/>
                    </a:lnTo>
                    <a:lnTo>
                      <a:pt x="18182" y="588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48" name="Freeform 542"/>
              <p:cNvSpPr>
                <a:spLocks/>
              </p:cNvSpPr>
              <p:nvPr/>
            </p:nvSpPr>
            <p:spPr bwMode="auto">
              <a:xfrm>
                <a:off x="4602071" y="3924366"/>
                <a:ext cx="9984" cy="2996"/>
              </a:xfrm>
              <a:custGeom>
                <a:avLst/>
                <a:gdLst>
                  <a:gd name="T0" fmla="*/ 19091 w 20000"/>
                  <a:gd name="T1" fmla="*/ 17143 h 20000"/>
                  <a:gd name="T2" fmla="*/ 10000 w 20000"/>
                  <a:gd name="T3" fmla="*/ 0 h 20000"/>
                  <a:gd name="T4" fmla="*/ 0 w 20000"/>
                  <a:gd name="T5" fmla="*/ 0 h 20000"/>
                  <a:gd name="T6" fmla="*/ 19091 w 20000"/>
                  <a:gd name="T7" fmla="*/ 0 h 20000"/>
                  <a:gd name="T8" fmla="*/ 19091 w 20000"/>
                  <a:gd name="T9" fmla="*/ 17143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091" y="17143"/>
                    </a:moveTo>
                    <a:lnTo>
                      <a:pt x="10000" y="0"/>
                    </a:lnTo>
                    <a:lnTo>
                      <a:pt x="0" y="0"/>
                    </a:lnTo>
                    <a:lnTo>
                      <a:pt x="19091" y="0"/>
                    </a:lnTo>
                    <a:lnTo>
                      <a:pt x="19091" y="1714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49" name="Freeform 543"/>
              <p:cNvSpPr>
                <a:spLocks/>
              </p:cNvSpPr>
              <p:nvPr/>
            </p:nvSpPr>
            <p:spPr bwMode="auto">
              <a:xfrm>
                <a:off x="5209130" y="4052168"/>
                <a:ext cx="79876" cy="53916"/>
              </a:xfrm>
              <a:custGeom>
                <a:avLst/>
                <a:gdLst>
                  <a:gd name="T0" fmla="*/ 8770 w 20000"/>
                  <a:gd name="T1" fmla="*/ 18095 h 20000"/>
                  <a:gd name="T2" fmla="*/ 5561 w 20000"/>
                  <a:gd name="T3" fmla="*/ 11429 h 20000"/>
                  <a:gd name="T4" fmla="*/ 1070 w 20000"/>
                  <a:gd name="T5" fmla="*/ 9048 h 20000"/>
                  <a:gd name="T6" fmla="*/ 1070 w 20000"/>
                  <a:gd name="T7" fmla="*/ 4127 h 20000"/>
                  <a:gd name="T8" fmla="*/ 0 w 20000"/>
                  <a:gd name="T9" fmla="*/ 0 h 20000"/>
                  <a:gd name="T10" fmla="*/ 15508 w 20000"/>
                  <a:gd name="T11" fmla="*/ 952 h 20000"/>
                  <a:gd name="T12" fmla="*/ 16043 w 20000"/>
                  <a:gd name="T13" fmla="*/ 8254 h 20000"/>
                  <a:gd name="T14" fmla="*/ 19893 w 20000"/>
                  <a:gd name="T15" fmla="*/ 9048 h 20000"/>
                  <a:gd name="T16" fmla="*/ 17754 w 20000"/>
                  <a:gd name="T17" fmla="*/ 11429 h 20000"/>
                  <a:gd name="T18" fmla="*/ 18824 w 20000"/>
                  <a:gd name="T19" fmla="*/ 18095 h 20000"/>
                  <a:gd name="T20" fmla="*/ 15508 w 20000"/>
                  <a:gd name="T21" fmla="*/ 19841 h 20000"/>
                  <a:gd name="T22" fmla="*/ 8770 w 20000"/>
                  <a:gd name="T23" fmla="*/ 18095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8770" y="18095"/>
                    </a:moveTo>
                    <a:lnTo>
                      <a:pt x="5561" y="11429"/>
                    </a:lnTo>
                    <a:lnTo>
                      <a:pt x="1070" y="9048"/>
                    </a:lnTo>
                    <a:lnTo>
                      <a:pt x="1070" y="4127"/>
                    </a:lnTo>
                    <a:lnTo>
                      <a:pt x="0" y="0"/>
                    </a:lnTo>
                    <a:lnTo>
                      <a:pt x="15508" y="952"/>
                    </a:lnTo>
                    <a:lnTo>
                      <a:pt x="16043" y="8254"/>
                    </a:lnTo>
                    <a:lnTo>
                      <a:pt x="19893" y="9048"/>
                    </a:lnTo>
                    <a:lnTo>
                      <a:pt x="17754" y="11429"/>
                    </a:lnTo>
                    <a:lnTo>
                      <a:pt x="18824" y="18095"/>
                    </a:lnTo>
                    <a:lnTo>
                      <a:pt x="15508" y="19841"/>
                    </a:lnTo>
                    <a:lnTo>
                      <a:pt x="8770" y="1809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50" name="Freeform 544"/>
              <p:cNvSpPr>
                <a:spLocks/>
              </p:cNvSpPr>
              <p:nvPr/>
            </p:nvSpPr>
            <p:spPr bwMode="auto">
              <a:xfrm>
                <a:off x="5271034" y="4041185"/>
                <a:ext cx="59907" cy="70890"/>
              </a:xfrm>
              <a:custGeom>
                <a:avLst/>
                <a:gdLst>
                  <a:gd name="T0" fmla="*/ 8873 w 20000"/>
                  <a:gd name="T1" fmla="*/ 0 h 20000"/>
                  <a:gd name="T2" fmla="*/ 13803 w 20000"/>
                  <a:gd name="T3" fmla="*/ 4940 h 20000"/>
                  <a:gd name="T4" fmla="*/ 19859 w 20000"/>
                  <a:gd name="T5" fmla="*/ 6867 h 20000"/>
                  <a:gd name="T6" fmla="*/ 13803 w 20000"/>
                  <a:gd name="T7" fmla="*/ 9398 h 20000"/>
                  <a:gd name="T8" fmla="*/ 13803 w 20000"/>
                  <a:gd name="T9" fmla="*/ 13012 h 20000"/>
                  <a:gd name="T10" fmla="*/ 13803 w 20000"/>
                  <a:gd name="T11" fmla="*/ 14940 h 20000"/>
                  <a:gd name="T12" fmla="*/ 12394 w 20000"/>
                  <a:gd name="T13" fmla="*/ 14337 h 20000"/>
                  <a:gd name="T14" fmla="*/ 10282 w 20000"/>
                  <a:gd name="T15" fmla="*/ 14940 h 20000"/>
                  <a:gd name="T16" fmla="*/ 12394 w 20000"/>
                  <a:gd name="T17" fmla="*/ 19880 h 20000"/>
                  <a:gd name="T18" fmla="*/ 4366 w 20000"/>
                  <a:gd name="T19" fmla="*/ 16747 h 20000"/>
                  <a:gd name="T20" fmla="*/ 2958 w 20000"/>
                  <a:gd name="T21" fmla="*/ 11807 h 20000"/>
                  <a:gd name="T22" fmla="*/ 5775 w 20000"/>
                  <a:gd name="T23" fmla="*/ 9880 h 20000"/>
                  <a:gd name="T24" fmla="*/ 845 w 20000"/>
                  <a:gd name="T25" fmla="*/ 9398 h 20000"/>
                  <a:gd name="T26" fmla="*/ 0 w 20000"/>
                  <a:gd name="T27" fmla="*/ 3735 h 20000"/>
                  <a:gd name="T28" fmla="*/ 0 w 20000"/>
                  <a:gd name="T29" fmla="*/ 1205 h 20000"/>
                  <a:gd name="T30" fmla="*/ 8873 w 20000"/>
                  <a:gd name="T31" fmla="*/ 0 h 2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000"/>
                  <a:gd name="T49" fmla="*/ 0 h 20000"/>
                  <a:gd name="T50" fmla="*/ 20000 w 20000"/>
                  <a:gd name="T51" fmla="*/ 20000 h 200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000" h="20000">
                    <a:moveTo>
                      <a:pt x="8873" y="0"/>
                    </a:moveTo>
                    <a:lnTo>
                      <a:pt x="13803" y="4940"/>
                    </a:lnTo>
                    <a:lnTo>
                      <a:pt x="19859" y="6867"/>
                    </a:lnTo>
                    <a:lnTo>
                      <a:pt x="13803" y="9398"/>
                    </a:lnTo>
                    <a:lnTo>
                      <a:pt x="13803" y="13012"/>
                    </a:lnTo>
                    <a:lnTo>
                      <a:pt x="13803" y="14940"/>
                    </a:lnTo>
                    <a:lnTo>
                      <a:pt x="12394" y="14337"/>
                    </a:lnTo>
                    <a:lnTo>
                      <a:pt x="10282" y="14940"/>
                    </a:lnTo>
                    <a:lnTo>
                      <a:pt x="12394" y="19880"/>
                    </a:lnTo>
                    <a:lnTo>
                      <a:pt x="4366" y="16747"/>
                    </a:lnTo>
                    <a:lnTo>
                      <a:pt x="2958" y="11807"/>
                    </a:lnTo>
                    <a:lnTo>
                      <a:pt x="5775" y="9880"/>
                    </a:lnTo>
                    <a:lnTo>
                      <a:pt x="845" y="9398"/>
                    </a:lnTo>
                    <a:lnTo>
                      <a:pt x="0" y="3735"/>
                    </a:lnTo>
                    <a:lnTo>
                      <a:pt x="0" y="1205"/>
                    </a:lnTo>
                    <a:lnTo>
                      <a:pt x="8873"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51" name="Freeform 545"/>
              <p:cNvSpPr>
                <a:spLocks/>
              </p:cNvSpPr>
              <p:nvPr/>
            </p:nvSpPr>
            <p:spPr bwMode="auto">
              <a:xfrm>
                <a:off x="4823727" y="3688732"/>
                <a:ext cx="165743" cy="134791"/>
              </a:xfrm>
              <a:custGeom>
                <a:avLst/>
                <a:gdLst>
                  <a:gd name="T0" fmla="*/ 1902 w 20000"/>
                  <a:gd name="T1" fmla="*/ 18044 h 20000"/>
                  <a:gd name="T2" fmla="*/ 1337 w 20000"/>
                  <a:gd name="T3" fmla="*/ 16025 h 20000"/>
                  <a:gd name="T4" fmla="*/ 0 w 20000"/>
                  <a:gd name="T5" fmla="*/ 14385 h 20000"/>
                  <a:gd name="T6" fmla="*/ 1902 w 20000"/>
                  <a:gd name="T7" fmla="*/ 13123 h 20000"/>
                  <a:gd name="T8" fmla="*/ 1337 w 20000"/>
                  <a:gd name="T9" fmla="*/ 11104 h 20000"/>
                  <a:gd name="T10" fmla="*/ 514 w 20000"/>
                  <a:gd name="T11" fmla="*/ 9148 h 20000"/>
                  <a:gd name="T12" fmla="*/ 3445 w 20000"/>
                  <a:gd name="T13" fmla="*/ 7508 h 20000"/>
                  <a:gd name="T14" fmla="*/ 5347 w 20000"/>
                  <a:gd name="T15" fmla="*/ 5237 h 20000"/>
                  <a:gd name="T16" fmla="*/ 5861 w 20000"/>
                  <a:gd name="T17" fmla="*/ 1956 h 20000"/>
                  <a:gd name="T18" fmla="*/ 9049 w 20000"/>
                  <a:gd name="T19" fmla="*/ 631 h 20000"/>
                  <a:gd name="T20" fmla="*/ 10129 w 20000"/>
                  <a:gd name="T21" fmla="*/ 0 h 20000"/>
                  <a:gd name="T22" fmla="*/ 15681 w 20000"/>
                  <a:gd name="T23" fmla="*/ 1009 h 20000"/>
                  <a:gd name="T24" fmla="*/ 17326 w 20000"/>
                  <a:gd name="T25" fmla="*/ 6877 h 20000"/>
                  <a:gd name="T26" fmla="*/ 19177 w 20000"/>
                  <a:gd name="T27" fmla="*/ 9148 h 20000"/>
                  <a:gd name="T28" fmla="*/ 19949 w 20000"/>
                  <a:gd name="T29" fmla="*/ 12744 h 20000"/>
                  <a:gd name="T30" fmla="*/ 18098 w 20000"/>
                  <a:gd name="T31" fmla="*/ 11735 h 20000"/>
                  <a:gd name="T32" fmla="*/ 17326 w 20000"/>
                  <a:gd name="T33" fmla="*/ 12114 h 20000"/>
                  <a:gd name="T34" fmla="*/ 18612 w 20000"/>
                  <a:gd name="T35" fmla="*/ 15331 h 20000"/>
                  <a:gd name="T36" fmla="*/ 18098 w 20000"/>
                  <a:gd name="T37" fmla="*/ 18675 h 20000"/>
                  <a:gd name="T38" fmla="*/ 16504 w 20000"/>
                  <a:gd name="T39" fmla="*/ 18675 h 20000"/>
                  <a:gd name="T40" fmla="*/ 15681 w 20000"/>
                  <a:gd name="T41" fmla="*/ 19621 h 20000"/>
                  <a:gd name="T42" fmla="*/ 15681 w 20000"/>
                  <a:gd name="T43" fmla="*/ 19937 h 20000"/>
                  <a:gd name="T44" fmla="*/ 11671 w 20000"/>
                  <a:gd name="T45" fmla="*/ 18927 h 20000"/>
                  <a:gd name="T46" fmla="*/ 11671 w 20000"/>
                  <a:gd name="T47" fmla="*/ 18044 h 20000"/>
                  <a:gd name="T48" fmla="*/ 3445 w 20000"/>
                  <a:gd name="T49" fmla="*/ 18675 h 20000"/>
                  <a:gd name="T50" fmla="*/ 2674 w 20000"/>
                  <a:gd name="T51" fmla="*/ 18044 h 20000"/>
                  <a:gd name="T52" fmla="*/ 1902 w 20000"/>
                  <a:gd name="T53" fmla="*/ 18044 h 200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00"/>
                  <a:gd name="T82" fmla="*/ 0 h 20000"/>
                  <a:gd name="T83" fmla="*/ 20000 w 20000"/>
                  <a:gd name="T84" fmla="*/ 20000 h 200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00" h="20000">
                    <a:moveTo>
                      <a:pt x="1902" y="18044"/>
                    </a:moveTo>
                    <a:lnTo>
                      <a:pt x="1337" y="16025"/>
                    </a:lnTo>
                    <a:lnTo>
                      <a:pt x="0" y="14385"/>
                    </a:lnTo>
                    <a:lnTo>
                      <a:pt x="1902" y="13123"/>
                    </a:lnTo>
                    <a:lnTo>
                      <a:pt x="1337" y="11104"/>
                    </a:lnTo>
                    <a:lnTo>
                      <a:pt x="514" y="9148"/>
                    </a:lnTo>
                    <a:lnTo>
                      <a:pt x="3445" y="7508"/>
                    </a:lnTo>
                    <a:lnTo>
                      <a:pt x="5347" y="5237"/>
                    </a:lnTo>
                    <a:lnTo>
                      <a:pt x="5861" y="1956"/>
                    </a:lnTo>
                    <a:lnTo>
                      <a:pt x="9049" y="631"/>
                    </a:lnTo>
                    <a:lnTo>
                      <a:pt x="10129" y="0"/>
                    </a:lnTo>
                    <a:lnTo>
                      <a:pt x="15681" y="1009"/>
                    </a:lnTo>
                    <a:lnTo>
                      <a:pt x="17326" y="6877"/>
                    </a:lnTo>
                    <a:lnTo>
                      <a:pt x="19177" y="9148"/>
                    </a:lnTo>
                    <a:lnTo>
                      <a:pt x="19949" y="12744"/>
                    </a:lnTo>
                    <a:lnTo>
                      <a:pt x="18098" y="11735"/>
                    </a:lnTo>
                    <a:lnTo>
                      <a:pt x="17326" y="12114"/>
                    </a:lnTo>
                    <a:lnTo>
                      <a:pt x="18612" y="15331"/>
                    </a:lnTo>
                    <a:lnTo>
                      <a:pt x="18098" y="18675"/>
                    </a:lnTo>
                    <a:lnTo>
                      <a:pt x="16504" y="18675"/>
                    </a:lnTo>
                    <a:lnTo>
                      <a:pt x="15681" y="19621"/>
                    </a:lnTo>
                    <a:lnTo>
                      <a:pt x="15681" y="19937"/>
                    </a:lnTo>
                    <a:lnTo>
                      <a:pt x="11671" y="18927"/>
                    </a:lnTo>
                    <a:lnTo>
                      <a:pt x="11671" y="18044"/>
                    </a:lnTo>
                    <a:lnTo>
                      <a:pt x="3445" y="18675"/>
                    </a:lnTo>
                    <a:lnTo>
                      <a:pt x="2674" y="18044"/>
                    </a:lnTo>
                    <a:lnTo>
                      <a:pt x="1902" y="1804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52" name="Freeform 546"/>
              <p:cNvSpPr>
                <a:spLocks/>
              </p:cNvSpPr>
              <p:nvPr/>
            </p:nvSpPr>
            <p:spPr bwMode="auto">
              <a:xfrm>
                <a:off x="4809749" y="3584892"/>
                <a:ext cx="75882" cy="58909"/>
              </a:xfrm>
              <a:custGeom>
                <a:avLst/>
                <a:gdLst>
                  <a:gd name="T0" fmla="*/ 4633 w 20000"/>
                  <a:gd name="T1" fmla="*/ 18235 h 20000"/>
                  <a:gd name="T2" fmla="*/ 4633 w 20000"/>
                  <a:gd name="T3" fmla="*/ 13824 h 20000"/>
                  <a:gd name="T4" fmla="*/ 3503 w 20000"/>
                  <a:gd name="T5" fmla="*/ 15294 h 20000"/>
                  <a:gd name="T6" fmla="*/ 1130 w 20000"/>
                  <a:gd name="T7" fmla="*/ 9853 h 20000"/>
                  <a:gd name="T8" fmla="*/ 0 w 20000"/>
                  <a:gd name="T9" fmla="*/ 5441 h 20000"/>
                  <a:gd name="T10" fmla="*/ 10621 w 20000"/>
                  <a:gd name="T11" fmla="*/ 0 h 20000"/>
                  <a:gd name="T12" fmla="*/ 16384 w 20000"/>
                  <a:gd name="T13" fmla="*/ 1471 h 20000"/>
                  <a:gd name="T14" fmla="*/ 15254 w 20000"/>
                  <a:gd name="T15" fmla="*/ 2353 h 20000"/>
                  <a:gd name="T16" fmla="*/ 16949 w 20000"/>
                  <a:gd name="T17" fmla="*/ 7500 h 20000"/>
                  <a:gd name="T18" fmla="*/ 16949 w 20000"/>
                  <a:gd name="T19" fmla="*/ 11471 h 20000"/>
                  <a:gd name="T20" fmla="*/ 19887 w 20000"/>
                  <a:gd name="T21" fmla="*/ 17500 h 20000"/>
                  <a:gd name="T22" fmla="*/ 15254 w 20000"/>
                  <a:gd name="T23" fmla="*/ 19853 h 20000"/>
                  <a:gd name="T24" fmla="*/ 8814 w 20000"/>
                  <a:gd name="T25" fmla="*/ 18235 h 20000"/>
                  <a:gd name="T26" fmla="*/ 4633 w 20000"/>
                  <a:gd name="T27" fmla="*/ 18235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4633" y="18235"/>
                    </a:moveTo>
                    <a:lnTo>
                      <a:pt x="4633" y="13824"/>
                    </a:lnTo>
                    <a:lnTo>
                      <a:pt x="3503" y="15294"/>
                    </a:lnTo>
                    <a:lnTo>
                      <a:pt x="1130" y="9853"/>
                    </a:lnTo>
                    <a:lnTo>
                      <a:pt x="0" y="5441"/>
                    </a:lnTo>
                    <a:lnTo>
                      <a:pt x="10621" y="0"/>
                    </a:lnTo>
                    <a:lnTo>
                      <a:pt x="16384" y="1471"/>
                    </a:lnTo>
                    <a:lnTo>
                      <a:pt x="15254" y="2353"/>
                    </a:lnTo>
                    <a:lnTo>
                      <a:pt x="16949" y="7500"/>
                    </a:lnTo>
                    <a:lnTo>
                      <a:pt x="16949" y="11471"/>
                    </a:lnTo>
                    <a:lnTo>
                      <a:pt x="19887" y="17500"/>
                    </a:lnTo>
                    <a:lnTo>
                      <a:pt x="15254" y="19853"/>
                    </a:lnTo>
                    <a:lnTo>
                      <a:pt x="8814" y="18235"/>
                    </a:lnTo>
                    <a:lnTo>
                      <a:pt x="4633" y="1823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53" name="Freeform 547"/>
              <p:cNvSpPr>
                <a:spLocks/>
              </p:cNvSpPr>
              <p:nvPr/>
            </p:nvSpPr>
            <p:spPr bwMode="auto">
              <a:xfrm>
                <a:off x="5139239" y="4002246"/>
                <a:ext cx="132794" cy="52919"/>
              </a:xfrm>
              <a:custGeom>
                <a:avLst/>
                <a:gdLst>
                  <a:gd name="T0" fmla="*/ 10641 w 20000"/>
                  <a:gd name="T1" fmla="*/ 18889 h 20000"/>
                  <a:gd name="T2" fmla="*/ 8654 w 20000"/>
                  <a:gd name="T3" fmla="*/ 14921 h 20000"/>
                  <a:gd name="T4" fmla="*/ 4615 w 20000"/>
                  <a:gd name="T5" fmla="*/ 16508 h 20000"/>
                  <a:gd name="T6" fmla="*/ 4615 w 20000"/>
                  <a:gd name="T7" fmla="*/ 10794 h 20000"/>
                  <a:gd name="T8" fmla="*/ 3013 w 20000"/>
                  <a:gd name="T9" fmla="*/ 4286 h 20000"/>
                  <a:gd name="T10" fmla="*/ 0 w 20000"/>
                  <a:gd name="T11" fmla="*/ 0 h 20000"/>
                  <a:gd name="T12" fmla="*/ 9615 w 20000"/>
                  <a:gd name="T13" fmla="*/ 0 h 20000"/>
                  <a:gd name="T14" fmla="*/ 17628 w 20000"/>
                  <a:gd name="T15" fmla="*/ 10794 h 20000"/>
                  <a:gd name="T16" fmla="*/ 19936 w 20000"/>
                  <a:gd name="T17" fmla="*/ 16508 h 20000"/>
                  <a:gd name="T18" fmla="*/ 19936 w 20000"/>
                  <a:gd name="T19" fmla="*/ 19841 h 20000"/>
                  <a:gd name="T20" fmla="*/ 10641 w 20000"/>
                  <a:gd name="T21" fmla="*/ 18889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0641" y="18889"/>
                    </a:moveTo>
                    <a:lnTo>
                      <a:pt x="8654" y="14921"/>
                    </a:lnTo>
                    <a:lnTo>
                      <a:pt x="4615" y="16508"/>
                    </a:lnTo>
                    <a:lnTo>
                      <a:pt x="4615" y="10794"/>
                    </a:lnTo>
                    <a:lnTo>
                      <a:pt x="3013" y="4286"/>
                    </a:lnTo>
                    <a:lnTo>
                      <a:pt x="0" y="0"/>
                    </a:lnTo>
                    <a:lnTo>
                      <a:pt x="9615" y="0"/>
                    </a:lnTo>
                    <a:lnTo>
                      <a:pt x="17628" y="10794"/>
                    </a:lnTo>
                    <a:lnTo>
                      <a:pt x="19936" y="16508"/>
                    </a:lnTo>
                    <a:lnTo>
                      <a:pt x="19936" y="19841"/>
                    </a:lnTo>
                    <a:lnTo>
                      <a:pt x="10641" y="1888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54" name="Freeform 548"/>
              <p:cNvSpPr>
                <a:spLocks/>
              </p:cNvSpPr>
              <p:nvPr/>
            </p:nvSpPr>
            <p:spPr bwMode="auto">
              <a:xfrm>
                <a:off x="4774803" y="3635813"/>
                <a:ext cx="140782" cy="65898"/>
              </a:xfrm>
              <a:custGeom>
                <a:avLst/>
                <a:gdLst>
                  <a:gd name="T0" fmla="*/ 0 w 20000"/>
                  <a:gd name="T1" fmla="*/ 13846 h 20000"/>
                  <a:gd name="T2" fmla="*/ 976 w 20000"/>
                  <a:gd name="T3" fmla="*/ 5256 h 20000"/>
                  <a:gd name="T4" fmla="*/ 3476 w 20000"/>
                  <a:gd name="T5" fmla="*/ 513 h 20000"/>
                  <a:gd name="T6" fmla="*/ 5671 w 20000"/>
                  <a:gd name="T7" fmla="*/ 7308 h 20000"/>
                  <a:gd name="T8" fmla="*/ 6585 w 20000"/>
                  <a:gd name="T9" fmla="*/ 7308 h 20000"/>
                  <a:gd name="T10" fmla="*/ 7561 w 20000"/>
                  <a:gd name="T11" fmla="*/ 6026 h 20000"/>
                  <a:gd name="T12" fmla="*/ 7561 w 20000"/>
                  <a:gd name="T13" fmla="*/ 513 h 20000"/>
                  <a:gd name="T14" fmla="*/ 9817 w 20000"/>
                  <a:gd name="T15" fmla="*/ 513 h 20000"/>
                  <a:gd name="T16" fmla="*/ 13293 w 20000"/>
                  <a:gd name="T17" fmla="*/ 2051 h 20000"/>
                  <a:gd name="T18" fmla="*/ 15793 w 20000"/>
                  <a:gd name="T19" fmla="*/ 0 h 20000"/>
                  <a:gd name="T20" fmla="*/ 17683 w 20000"/>
                  <a:gd name="T21" fmla="*/ 513 h 20000"/>
                  <a:gd name="T22" fmla="*/ 19939 w 20000"/>
                  <a:gd name="T23" fmla="*/ 6026 h 20000"/>
                  <a:gd name="T24" fmla="*/ 18963 w 20000"/>
                  <a:gd name="T25" fmla="*/ 15897 h 20000"/>
                  <a:gd name="T26" fmla="*/ 17683 w 20000"/>
                  <a:gd name="T27" fmla="*/ 17179 h 20000"/>
                  <a:gd name="T28" fmla="*/ 13902 w 20000"/>
                  <a:gd name="T29" fmla="*/ 19872 h 20000"/>
                  <a:gd name="T30" fmla="*/ 12683 w 20000"/>
                  <a:gd name="T31" fmla="*/ 17821 h 20000"/>
                  <a:gd name="T32" fmla="*/ 11707 w 20000"/>
                  <a:gd name="T33" fmla="*/ 17179 h 20000"/>
                  <a:gd name="T34" fmla="*/ 10122 w 20000"/>
                  <a:gd name="T35" fmla="*/ 14615 h 20000"/>
                  <a:gd name="T36" fmla="*/ 6585 w 20000"/>
                  <a:gd name="T37" fmla="*/ 12564 h 20000"/>
                  <a:gd name="T38" fmla="*/ 4085 w 20000"/>
                  <a:gd name="T39" fmla="*/ 12564 h 20000"/>
                  <a:gd name="T40" fmla="*/ 0 w 20000"/>
                  <a:gd name="T41" fmla="*/ 13846 h 2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000"/>
                  <a:gd name="T64" fmla="*/ 0 h 20000"/>
                  <a:gd name="T65" fmla="*/ 20000 w 20000"/>
                  <a:gd name="T66" fmla="*/ 20000 h 200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000" h="20000">
                    <a:moveTo>
                      <a:pt x="0" y="13846"/>
                    </a:moveTo>
                    <a:lnTo>
                      <a:pt x="976" y="5256"/>
                    </a:lnTo>
                    <a:lnTo>
                      <a:pt x="3476" y="513"/>
                    </a:lnTo>
                    <a:lnTo>
                      <a:pt x="5671" y="7308"/>
                    </a:lnTo>
                    <a:lnTo>
                      <a:pt x="6585" y="7308"/>
                    </a:lnTo>
                    <a:lnTo>
                      <a:pt x="7561" y="6026"/>
                    </a:lnTo>
                    <a:lnTo>
                      <a:pt x="7561" y="513"/>
                    </a:lnTo>
                    <a:lnTo>
                      <a:pt x="9817" y="513"/>
                    </a:lnTo>
                    <a:lnTo>
                      <a:pt x="13293" y="2051"/>
                    </a:lnTo>
                    <a:lnTo>
                      <a:pt x="15793" y="0"/>
                    </a:lnTo>
                    <a:lnTo>
                      <a:pt x="17683" y="513"/>
                    </a:lnTo>
                    <a:lnTo>
                      <a:pt x="19939" y="6026"/>
                    </a:lnTo>
                    <a:lnTo>
                      <a:pt x="18963" y="15897"/>
                    </a:lnTo>
                    <a:lnTo>
                      <a:pt x="17683" y="17179"/>
                    </a:lnTo>
                    <a:lnTo>
                      <a:pt x="13902" y="19872"/>
                    </a:lnTo>
                    <a:lnTo>
                      <a:pt x="12683" y="17821"/>
                    </a:lnTo>
                    <a:lnTo>
                      <a:pt x="11707" y="17179"/>
                    </a:lnTo>
                    <a:lnTo>
                      <a:pt x="10122" y="14615"/>
                    </a:lnTo>
                    <a:lnTo>
                      <a:pt x="6585" y="12564"/>
                    </a:lnTo>
                    <a:lnTo>
                      <a:pt x="4085" y="12564"/>
                    </a:lnTo>
                    <a:lnTo>
                      <a:pt x="0" y="1384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55" name="Freeform 549"/>
              <p:cNvSpPr>
                <a:spLocks/>
              </p:cNvSpPr>
              <p:nvPr/>
            </p:nvSpPr>
            <p:spPr bwMode="auto">
              <a:xfrm>
                <a:off x="4759826" y="3678747"/>
                <a:ext cx="112826" cy="71888"/>
              </a:xfrm>
              <a:custGeom>
                <a:avLst/>
                <a:gdLst>
                  <a:gd name="T0" fmla="*/ 12075 w 20000"/>
                  <a:gd name="T1" fmla="*/ 19884 h 20000"/>
                  <a:gd name="T2" fmla="*/ 10189 w 20000"/>
                  <a:gd name="T3" fmla="*/ 14419 h 20000"/>
                  <a:gd name="T4" fmla="*/ 0 w 20000"/>
                  <a:gd name="T5" fmla="*/ 14419 h 20000"/>
                  <a:gd name="T6" fmla="*/ 2038 w 20000"/>
                  <a:gd name="T7" fmla="*/ 12558 h 20000"/>
                  <a:gd name="T8" fmla="*/ 0 w 20000"/>
                  <a:gd name="T9" fmla="*/ 13953 h 20000"/>
                  <a:gd name="T10" fmla="*/ 830 w 20000"/>
                  <a:gd name="T11" fmla="*/ 12093 h 20000"/>
                  <a:gd name="T12" fmla="*/ 4679 w 20000"/>
                  <a:gd name="T13" fmla="*/ 12093 h 20000"/>
                  <a:gd name="T14" fmla="*/ 2792 w 20000"/>
                  <a:gd name="T15" fmla="*/ 1163 h 20000"/>
                  <a:gd name="T16" fmla="*/ 7849 w 20000"/>
                  <a:gd name="T17" fmla="*/ 0 h 20000"/>
                  <a:gd name="T18" fmla="*/ 10943 w 20000"/>
                  <a:gd name="T19" fmla="*/ 0 h 20000"/>
                  <a:gd name="T20" fmla="*/ 15321 w 20000"/>
                  <a:gd name="T21" fmla="*/ 1860 h 20000"/>
                  <a:gd name="T22" fmla="*/ 17208 w 20000"/>
                  <a:gd name="T23" fmla="*/ 4186 h 20000"/>
                  <a:gd name="T24" fmla="*/ 18415 w 20000"/>
                  <a:gd name="T25" fmla="*/ 4767 h 20000"/>
                  <a:gd name="T26" fmla="*/ 19925 w 20000"/>
                  <a:gd name="T27" fmla="*/ 6628 h 20000"/>
                  <a:gd name="T28" fmla="*/ 19170 w 20000"/>
                  <a:gd name="T29" fmla="*/ 12558 h 20000"/>
                  <a:gd name="T30" fmla="*/ 16377 w 20000"/>
                  <a:gd name="T31" fmla="*/ 16860 h 20000"/>
                  <a:gd name="T32" fmla="*/ 12075 w 20000"/>
                  <a:gd name="T33" fmla="*/ 19884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12075" y="19884"/>
                    </a:moveTo>
                    <a:lnTo>
                      <a:pt x="10189" y="14419"/>
                    </a:lnTo>
                    <a:lnTo>
                      <a:pt x="0" y="14419"/>
                    </a:lnTo>
                    <a:lnTo>
                      <a:pt x="2038" y="12558"/>
                    </a:lnTo>
                    <a:lnTo>
                      <a:pt x="0" y="13953"/>
                    </a:lnTo>
                    <a:lnTo>
                      <a:pt x="830" y="12093"/>
                    </a:lnTo>
                    <a:lnTo>
                      <a:pt x="4679" y="12093"/>
                    </a:lnTo>
                    <a:lnTo>
                      <a:pt x="2792" y="1163"/>
                    </a:lnTo>
                    <a:lnTo>
                      <a:pt x="7849" y="0"/>
                    </a:lnTo>
                    <a:lnTo>
                      <a:pt x="10943" y="0"/>
                    </a:lnTo>
                    <a:lnTo>
                      <a:pt x="15321" y="1860"/>
                    </a:lnTo>
                    <a:lnTo>
                      <a:pt x="17208" y="4186"/>
                    </a:lnTo>
                    <a:lnTo>
                      <a:pt x="18415" y="4767"/>
                    </a:lnTo>
                    <a:lnTo>
                      <a:pt x="19925" y="6628"/>
                    </a:lnTo>
                    <a:lnTo>
                      <a:pt x="19170" y="12558"/>
                    </a:lnTo>
                    <a:lnTo>
                      <a:pt x="16377" y="16860"/>
                    </a:lnTo>
                    <a:lnTo>
                      <a:pt x="12075" y="1988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56" name="Freeform 550"/>
              <p:cNvSpPr>
                <a:spLocks/>
              </p:cNvSpPr>
              <p:nvPr/>
            </p:nvSpPr>
            <p:spPr bwMode="auto">
              <a:xfrm>
                <a:off x="4898611" y="3891417"/>
                <a:ext cx="62903" cy="64900"/>
              </a:xfrm>
              <a:custGeom>
                <a:avLst/>
                <a:gdLst>
                  <a:gd name="T0" fmla="*/ 0 w 20000"/>
                  <a:gd name="T1" fmla="*/ 0 h 20000"/>
                  <a:gd name="T2" fmla="*/ 6986 w 20000"/>
                  <a:gd name="T3" fmla="*/ 2105 h 20000"/>
                  <a:gd name="T4" fmla="*/ 10685 w 20000"/>
                  <a:gd name="T5" fmla="*/ 2105 h 20000"/>
                  <a:gd name="T6" fmla="*/ 14247 w 20000"/>
                  <a:gd name="T7" fmla="*/ 7500 h 20000"/>
                  <a:gd name="T8" fmla="*/ 14932 w 20000"/>
                  <a:gd name="T9" fmla="*/ 10263 h 20000"/>
                  <a:gd name="T10" fmla="*/ 19863 w 20000"/>
                  <a:gd name="T11" fmla="*/ 13684 h 20000"/>
                  <a:gd name="T12" fmla="*/ 12877 w 20000"/>
                  <a:gd name="T13" fmla="*/ 14474 h 20000"/>
                  <a:gd name="T14" fmla="*/ 10685 w 20000"/>
                  <a:gd name="T15" fmla="*/ 16447 h 20000"/>
                  <a:gd name="T16" fmla="*/ 8493 w 20000"/>
                  <a:gd name="T17" fmla="*/ 19868 h 20000"/>
                  <a:gd name="T18" fmla="*/ 6986 w 20000"/>
                  <a:gd name="T19" fmla="*/ 8947 h 20000"/>
                  <a:gd name="T20" fmla="*/ 6438 w 20000"/>
                  <a:gd name="T21" fmla="*/ 8947 h 20000"/>
                  <a:gd name="T22" fmla="*/ 0 w 20000"/>
                  <a:gd name="T23" fmla="*/ 0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0" y="0"/>
                    </a:moveTo>
                    <a:lnTo>
                      <a:pt x="6986" y="2105"/>
                    </a:lnTo>
                    <a:lnTo>
                      <a:pt x="10685" y="2105"/>
                    </a:lnTo>
                    <a:lnTo>
                      <a:pt x="14247" y="7500"/>
                    </a:lnTo>
                    <a:lnTo>
                      <a:pt x="14932" y="10263"/>
                    </a:lnTo>
                    <a:lnTo>
                      <a:pt x="19863" y="13684"/>
                    </a:lnTo>
                    <a:lnTo>
                      <a:pt x="12877" y="14474"/>
                    </a:lnTo>
                    <a:lnTo>
                      <a:pt x="10685" y="16447"/>
                    </a:lnTo>
                    <a:lnTo>
                      <a:pt x="8493" y="19868"/>
                    </a:lnTo>
                    <a:lnTo>
                      <a:pt x="6986" y="8947"/>
                    </a:lnTo>
                    <a:lnTo>
                      <a:pt x="6438" y="8947"/>
                    </a:lnTo>
                    <a:lnTo>
                      <a:pt x="0"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57" name="Freeform 551"/>
              <p:cNvSpPr>
                <a:spLocks/>
              </p:cNvSpPr>
              <p:nvPr/>
            </p:nvSpPr>
            <p:spPr bwMode="auto">
              <a:xfrm>
                <a:off x="4856676" y="2799110"/>
                <a:ext cx="2528083" cy="1246070"/>
              </a:xfrm>
              <a:custGeom>
                <a:avLst/>
                <a:gdLst>
                  <a:gd name="T0" fmla="*/ 1603 w 20000"/>
                  <a:gd name="T1" fmla="*/ 8692 h 20000"/>
                  <a:gd name="T2" fmla="*/ 1148 w 20000"/>
                  <a:gd name="T3" fmla="*/ 9710 h 20000"/>
                  <a:gd name="T4" fmla="*/ 1741 w 20000"/>
                  <a:gd name="T5" fmla="*/ 7948 h 20000"/>
                  <a:gd name="T6" fmla="*/ 2875 w 20000"/>
                  <a:gd name="T7" fmla="*/ 7812 h 20000"/>
                  <a:gd name="T8" fmla="*/ 3380 w 20000"/>
                  <a:gd name="T9" fmla="*/ 7661 h 20000"/>
                  <a:gd name="T10" fmla="*/ 4586 w 20000"/>
                  <a:gd name="T11" fmla="*/ 7033 h 20000"/>
                  <a:gd name="T12" fmla="*/ 4391 w 20000"/>
                  <a:gd name="T13" fmla="*/ 5579 h 20000"/>
                  <a:gd name="T14" fmla="*/ 5178 w 20000"/>
                  <a:gd name="T15" fmla="*/ 8228 h 20000"/>
                  <a:gd name="T16" fmla="*/ 6118 w 20000"/>
                  <a:gd name="T17" fmla="*/ 7491 h 20000"/>
                  <a:gd name="T18" fmla="*/ 4983 w 20000"/>
                  <a:gd name="T19" fmla="*/ 4841 h 20000"/>
                  <a:gd name="T20" fmla="*/ 5859 w 20000"/>
                  <a:gd name="T21" fmla="*/ 5189 h 20000"/>
                  <a:gd name="T22" fmla="*/ 6259 w 20000"/>
                  <a:gd name="T23" fmla="*/ 5934 h 20000"/>
                  <a:gd name="T24" fmla="*/ 6222 w 20000"/>
                  <a:gd name="T25" fmla="*/ 3988 h 20000"/>
                  <a:gd name="T26" fmla="*/ 6051 w 20000"/>
                  <a:gd name="T27" fmla="*/ 3073 h 20000"/>
                  <a:gd name="T28" fmla="*/ 6902 w 20000"/>
                  <a:gd name="T29" fmla="*/ 2219 h 20000"/>
                  <a:gd name="T30" fmla="*/ 7165 w 20000"/>
                  <a:gd name="T31" fmla="*/ 1311 h 20000"/>
                  <a:gd name="T32" fmla="*/ 7549 w 20000"/>
                  <a:gd name="T33" fmla="*/ 990 h 20000"/>
                  <a:gd name="T34" fmla="*/ 8700 w 20000"/>
                  <a:gd name="T35" fmla="*/ 1379 h 20000"/>
                  <a:gd name="T36" fmla="*/ 8316 w 20000"/>
                  <a:gd name="T37" fmla="*/ 2970 h 20000"/>
                  <a:gd name="T38" fmla="*/ 8818 w 20000"/>
                  <a:gd name="T39" fmla="*/ 2684 h 20000"/>
                  <a:gd name="T40" fmla="*/ 9414 w 20000"/>
                  <a:gd name="T41" fmla="*/ 2506 h 20000"/>
                  <a:gd name="T42" fmla="*/ 10202 w 20000"/>
                  <a:gd name="T43" fmla="*/ 1939 h 20000"/>
                  <a:gd name="T44" fmla="*/ 11246 w 20000"/>
                  <a:gd name="T45" fmla="*/ 2608 h 20000"/>
                  <a:gd name="T46" fmla="*/ 12364 w 20000"/>
                  <a:gd name="T47" fmla="*/ 2048 h 20000"/>
                  <a:gd name="T48" fmla="*/ 13040 w 20000"/>
                  <a:gd name="T49" fmla="*/ 990 h 20000"/>
                  <a:gd name="T50" fmla="*/ 13407 w 20000"/>
                  <a:gd name="T51" fmla="*/ 990 h 20000"/>
                  <a:gd name="T52" fmla="*/ 15502 w 20000"/>
                  <a:gd name="T53" fmla="*/ 1550 h 20000"/>
                  <a:gd name="T54" fmla="*/ 16475 w 20000"/>
                  <a:gd name="T55" fmla="*/ 669 h 20000"/>
                  <a:gd name="T56" fmla="*/ 18657 w 20000"/>
                  <a:gd name="T57" fmla="*/ 526 h 20000"/>
                  <a:gd name="T58" fmla="*/ 19354 w 20000"/>
                  <a:gd name="T59" fmla="*/ 635 h 20000"/>
                  <a:gd name="T60" fmla="*/ 19997 w 20000"/>
                  <a:gd name="T61" fmla="*/ 2581 h 20000"/>
                  <a:gd name="T62" fmla="*/ 18966 w 20000"/>
                  <a:gd name="T63" fmla="*/ 2219 h 20000"/>
                  <a:gd name="T64" fmla="*/ 18532 w 20000"/>
                  <a:gd name="T65" fmla="*/ 2970 h 20000"/>
                  <a:gd name="T66" fmla="*/ 19108 w 20000"/>
                  <a:gd name="T67" fmla="*/ 3878 h 20000"/>
                  <a:gd name="T68" fmla="*/ 18848 w 20000"/>
                  <a:gd name="T69" fmla="*/ 5900 h 20000"/>
                  <a:gd name="T70" fmla="*/ 18290 w 20000"/>
                  <a:gd name="T71" fmla="*/ 6958 h 20000"/>
                  <a:gd name="T72" fmla="*/ 18098 w 20000"/>
                  <a:gd name="T73" fmla="*/ 8863 h 20000"/>
                  <a:gd name="T74" fmla="*/ 18465 w 20000"/>
                  <a:gd name="T75" fmla="*/ 10953 h 20000"/>
                  <a:gd name="T76" fmla="*/ 17384 w 20000"/>
                  <a:gd name="T77" fmla="*/ 9990 h 20000"/>
                  <a:gd name="T78" fmla="*/ 17663 w 20000"/>
                  <a:gd name="T79" fmla="*/ 5756 h 20000"/>
                  <a:gd name="T80" fmla="*/ 17242 w 20000"/>
                  <a:gd name="T81" fmla="*/ 7060 h 20000"/>
                  <a:gd name="T82" fmla="*/ 16599 w 20000"/>
                  <a:gd name="T83" fmla="*/ 8720 h 20000"/>
                  <a:gd name="T84" fmla="*/ 15916 w 20000"/>
                  <a:gd name="T85" fmla="*/ 8904 h 20000"/>
                  <a:gd name="T86" fmla="*/ 15131 w 20000"/>
                  <a:gd name="T87" fmla="*/ 12571 h 20000"/>
                  <a:gd name="T88" fmla="*/ 15778 w 20000"/>
                  <a:gd name="T89" fmla="*/ 12714 h 20000"/>
                  <a:gd name="T90" fmla="*/ 15185 w 20000"/>
                  <a:gd name="T91" fmla="*/ 18334 h 20000"/>
                  <a:gd name="T92" fmla="*/ 15131 w 20000"/>
                  <a:gd name="T93" fmla="*/ 15575 h 20000"/>
                  <a:gd name="T94" fmla="*/ 13721 w 20000"/>
                  <a:gd name="T95" fmla="*/ 13424 h 20000"/>
                  <a:gd name="T96" fmla="*/ 12990 w 20000"/>
                  <a:gd name="T97" fmla="*/ 14906 h 20000"/>
                  <a:gd name="T98" fmla="*/ 11488 w 20000"/>
                  <a:gd name="T99" fmla="*/ 15541 h 20000"/>
                  <a:gd name="T100" fmla="*/ 10148 w 20000"/>
                  <a:gd name="T101" fmla="*/ 15753 h 20000"/>
                  <a:gd name="T102" fmla="*/ 8771 w 20000"/>
                  <a:gd name="T103" fmla="*/ 16217 h 20000"/>
                  <a:gd name="T104" fmla="*/ 4758 w 20000"/>
                  <a:gd name="T105" fmla="*/ 14660 h 20000"/>
                  <a:gd name="T106" fmla="*/ 3118 w 20000"/>
                  <a:gd name="T107" fmla="*/ 18791 h 20000"/>
                  <a:gd name="T108" fmla="*/ 2091 w 20000"/>
                  <a:gd name="T109" fmla="*/ 19078 h 20000"/>
                  <a:gd name="T110" fmla="*/ 1832 w 20000"/>
                  <a:gd name="T111" fmla="*/ 16886 h 20000"/>
                  <a:gd name="T112" fmla="*/ 455 w 20000"/>
                  <a:gd name="T113" fmla="*/ 13745 h 20000"/>
                  <a:gd name="T114" fmla="*/ 313 w 20000"/>
                  <a:gd name="T115" fmla="*/ 12332 h 20000"/>
                  <a:gd name="T116" fmla="*/ 276 w 20000"/>
                  <a:gd name="T117" fmla="*/ 9990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138" y="7702"/>
                    </a:moveTo>
                    <a:lnTo>
                      <a:pt x="192" y="7702"/>
                    </a:lnTo>
                    <a:lnTo>
                      <a:pt x="259" y="7702"/>
                    </a:lnTo>
                    <a:lnTo>
                      <a:pt x="226" y="7661"/>
                    </a:lnTo>
                    <a:lnTo>
                      <a:pt x="488" y="7661"/>
                    </a:lnTo>
                    <a:lnTo>
                      <a:pt x="401" y="7702"/>
                    </a:lnTo>
                    <a:lnTo>
                      <a:pt x="542" y="7771"/>
                    </a:lnTo>
                    <a:lnTo>
                      <a:pt x="542" y="7948"/>
                    </a:lnTo>
                    <a:lnTo>
                      <a:pt x="556" y="7812"/>
                    </a:lnTo>
                    <a:lnTo>
                      <a:pt x="785" y="7812"/>
                    </a:lnTo>
                    <a:lnTo>
                      <a:pt x="1377" y="8262"/>
                    </a:lnTo>
                    <a:lnTo>
                      <a:pt x="1603" y="8692"/>
                    </a:lnTo>
                    <a:lnTo>
                      <a:pt x="1465" y="9082"/>
                    </a:lnTo>
                    <a:lnTo>
                      <a:pt x="1273" y="9252"/>
                    </a:lnTo>
                    <a:lnTo>
                      <a:pt x="488" y="8795"/>
                    </a:lnTo>
                    <a:lnTo>
                      <a:pt x="872" y="9430"/>
                    </a:lnTo>
                    <a:lnTo>
                      <a:pt x="852" y="9710"/>
                    </a:lnTo>
                    <a:lnTo>
                      <a:pt x="923" y="10174"/>
                    </a:lnTo>
                    <a:lnTo>
                      <a:pt x="1273" y="10454"/>
                    </a:lnTo>
                    <a:lnTo>
                      <a:pt x="1360" y="10386"/>
                    </a:lnTo>
                    <a:lnTo>
                      <a:pt x="1290" y="10174"/>
                    </a:lnTo>
                    <a:lnTo>
                      <a:pt x="1219" y="10099"/>
                    </a:lnTo>
                    <a:lnTo>
                      <a:pt x="1094" y="9894"/>
                    </a:lnTo>
                    <a:lnTo>
                      <a:pt x="1148" y="9710"/>
                    </a:lnTo>
                    <a:lnTo>
                      <a:pt x="1323" y="9894"/>
                    </a:lnTo>
                    <a:lnTo>
                      <a:pt x="1323" y="9990"/>
                    </a:lnTo>
                    <a:lnTo>
                      <a:pt x="1636" y="9990"/>
                    </a:lnTo>
                    <a:lnTo>
                      <a:pt x="1498" y="9464"/>
                    </a:lnTo>
                    <a:lnTo>
                      <a:pt x="1586" y="9252"/>
                    </a:lnTo>
                    <a:lnTo>
                      <a:pt x="1727" y="8972"/>
                    </a:lnTo>
                    <a:lnTo>
                      <a:pt x="1879" y="8972"/>
                    </a:lnTo>
                    <a:lnTo>
                      <a:pt x="2003" y="9150"/>
                    </a:lnTo>
                    <a:lnTo>
                      <a:pt x="2003" y="8720"/>
                    </a:lnTo>
                    <a:lnTo>
                      <a:pt x="1879" y="8549"/>
                    </a:lnTo>
                    <a:lnTo>
                      <a:pt x="1865" y="8051"/>
                    </a:lnTo>
                    <a:lnTo>
                      <a:pt x="1741" y="7948"/>
                    </a:lnTo>
                    <a:lnTo>
                      <a:pt x="2091" y="7982"/>
                    </a:lnTo>
                    <a:lnTo>
                      <a:pt x="2195" y="8228"/>
                    </a:lnTo>
                    <a:lnTo>
                      <a:pt x="2024" y="8330"/>
                    </a:lnTo>
                    <a:lnTo>
                      <a:pt x="2024" y="8440"/>
                    </a:lnTo>
                    <a:lnTo>
                      <a:pt x="2229" y="8720"/>
                    </a:lnTo>
                    <a:lnTo>
                      <a:pt x="2370" y="8617"/>
                    </a:lnTo>
                    <a:lnTo>
                      <a:pt x="2370" y="8330"/>
                    </a:lnTo>
                    <a:lnTo>
                      <a:pt x="2475" y="8262"/>
                    </a:lnTo>
                    <a:lnTo>
                      <a:pt x="2424" y="8160"/>
                    </a:lnTo>
                    <a:lnTo>
                      <a:pt x="2788" y="7771"/>
                    </a:lnTo>
                    <a:lnTo>
                      <a:pt x="2842" y="7948"/>
                    </a:lnTo>
                    <a:lnTo>
                      <a:pt x="2875" y="7812"/>
                    </a:lnTo>
                    <a:lnTo>
                      <a:pt x="2822" y="7771"/>
                    </a:lnTo>
                    <a:lnTo>
                      <a:pt x="2980" y="7525"/>
                    </a:lnTo>
                    <a:lnTo>
                      <a:pt x="3051" y="7525"/>
                    </a:lnTo>
                    <a:lnTo>
                      <a:pt x="2966" y="7593"/>
                    </a:lnTo>
                    <a:lnTo>
                      <a:pt x="3013" y="7812"/>
                    </a:lnTo>
                    <a:lnTo>
                      <a:pt x="2966" y="7982"/>
                    </a:lnTo>
                    <a:lnTo>
                      <a:pt x="2980" y="8051"/>
                    </a:lnTo>
                    <a:lnTo>
                      <a:pt x="3104" y="7880"/>
                    </a:lnTo>
                    <a:lnTo>
                      <a:pt x="3155" y="7948"/>
                    </a:lnTo>
                    <a:lnTo>
                      <a:pt x="3155" y="7702"/>
                    </a:lnTo>
                    <a:lnTo>
                      <a:pt x="3242" y="7661"/>
                    </a:lnTo>
                    <a:lnTo>
                      <a:pt x="3380" y="7661"/>
                    </a:lnTo>
                    <a:lnTo>
                      <a:pt x="3606" y="7422"/>
                    </a:lnTo>
                    <a:lnTo>
                      <a:pt x="3660" y="7702"/>
                    </a:lnTo>
                    <a:lnTo>
                      <a:pt x="3710" y="7702"/>
                    </a:lnTo>
                    <a:lnTo>
                      <a:pt x="3710" y="7525"/>
                    </a:lnTo>
                    <a:lnTo>
                      <a:pt x="3801" y="7422"/>
                    </a:lnTo>
                    <a:lnTo>
                      <a:pt x="3660" y="7060"/>
                    </a:lnTo>
                    <a:lnTo>
                      <a:pt x="3697" y="6958"/>
                    </a:lnTo>
                    <a:lnTo>
                      <a:pt x="4219" y="7060"/>
                    </a:lnTo>
                    <a:lnTo>
                      <a:pt x="4569" y="7238"/>
                    </a:lnTo>
                    <a:lnTo>
                      <a:pt x="4758" y="7525"/>
                    </a:lnTo>
                    <a:lnTo>
                      <a:pt x="4791" y="7129"/>
                    </a:lnTo>
                    <a:lnTo>
                      <a:pt x="4586" y="7033"/>
                    </a:lnTo>
                    <a:lnTo>
                      <a:pt x="4586" y="6849"/>
                    </a:lnTo>
                    <a:lnTo>
                      <a:pt x="4428" y="6849"/>
                    </a:lnTo>
                    <a:lnTo>
                      <a:pt x="4391" y="6671"/>
                    </a:lnTo>
                    <a:lnTo>
                      <a:pt x="4428" y="6671"/>
                    </a:lnTo>
                    <a:lnTo>
                      <a:pt x="4444" y="6637"/>
                    </a:lnTo>
                    <a:lnTo>
                      <a:pt x="4377" y="6221"/>
                    </a:lnTo>
                    <a:lnTo>
                      <a:pt x="4306" y="6323"/>
                    </a:lnTo>
                    <a:lnTo>
                      <a:pt x="4306" y="6111"/>
                    </a:lnTo>
                    <a:lnTo>
                      <a:pt x="4253" y="6180"/>
                    </a:lnTo>
                    <a:lnTo>
                      <a:pt x="4290" y="6002"/>
                    </a:lnTo>
                    <a:lnTo>
                      <a:pt x="4377" y="5900"/>
                    </a:lnTo>
                    <a:lnTo>
                      <a:pt x="4391" y="5579"/>
                    </a:lnTo>
                    <a:lnTo>
                      <a:pt x="4343" y="5012"/>
                    </a:lnTo>
                    <a:lnTo>
                      <a:pt x="4758" y="5012"/>
                    </a:lnTo>
                    <a:lnTo>
                      <a:pt x="4811" y="5299"/>
                    </a:lnTo>
                    <a:lnTo>
                      <a:pt x="4811" y="5722"/>
                    </a:lnTo>
                    <a:lnTo>
                      <a:pt x="4983" y="6043"/>
                    </a:lnTo>
                    <a:lnTo>
                      <a:pt x="5212" y="7060"/>
                    </a:lnTo>
                    <a:lnTo>
                      <a:pt x="5387" y="7204"/>
                    </a:lnTo>
                    <a:lnTo>
                      <a:pt x="5316" y="7313"/>
                    </a:lnTo>
                    <a:lnTo>
                      <a:pt x="5387" y="7593"/>
                    </a:lnTo>
                    <a:lnTo>
                      <a:pt x="5266" y="7982"/>
                    </a:lnTo>
                    <a:lnTo>
                      <a:pt x="5300" y="8119"/>
                    </a:lnTo>
                    <a:lnTo>
                      <a:pt x="5178" y="8228"/>
                    </a:lnTo>
                    <a:lnTo>
                      <a:pt x="5074" y="8051"/>
                    </a:lnTo>
                    <a:lnTo>
                      <a:pt x="4933" y="8160"/>
                    </a:lnTo>
                    <a:lnTo>
                      <a:pt x="5162" y="8330"/>
                    </a:lnTo>
                    <a:lnTo>
                      <a:pt x="5438" y="8262"/>
                    </a:lnTo>
                    <a:lnTo>
                      <a:pt x="5404" y="8119"/>
                    </a:lnTo>
                    <a:lnTo>
                      <a:pt x="5542" y="7880"/>
                    </a:lnTo>
                    <a:lnTo>
                      <a:pt x="5576" y="7525"/>
                    </a:lnTo>
                    <a:lnTo>
                      <a:pt x="5438" y="7060"/>
                    </a:lnTo>
                    <a:lnTo>
                      <a:pt x="5667" y="6849"/>
                    </a:lnTo>
                    <a:lnTo>
                      <a:pt x="5805" y="7033"/>
                    </a:lnTo>
                    <a:lnTo>
                      <a:pt x="5859" y="7422"/>
                    </a:lnTo>
                    <a:lnTo>
                      <a:pt x="6118" y="7491"/>
                    </a:lnTo>
                    <a:lnTo>
                      <a:pt x="5912" y="7422"/>
                    </a:lnTo>
                    <a:lnTo>
                      <a:pt x="5892" y="7204"/>
                    </a:lnTo>
                    <a:lnTo>
                      <a:pt x="5912" y="7129"/>
                    </a:lnTo>
                    <a:lnTo>
                      <a:pt x="5805" y="6849"/>
                    </a:lnTo>
                    <a:lnTo>
                      <a:pt x="5525" y="6740"/>
                    </a:lnTo>
                    <a:lnTo>
                      <a:pt x="5316" y="6924"/>
                    </a:lnTo>
                    <a:lnTo>
                      <a:pt x="5212" y="6501"/>
                    </a:lnTo>
                    <a:lnTo>
                      <a:pt x="5178" y="6002"/>
                    </a:lnTo>
                    <a:lnTo>
                      <a:pt x="4949" y="5722"/>
                    </a:lnTo>
                    <a:lnTo>
                      <a:pt x="4949" y="5469"/>
                    </a:lnTo>
                    <a:lnTo>
                      <a:pt x="5037" y="5367"/>
                    </a:lnTo>
                    <a:lnTo>
                      <a:pt x="4983" y="4841"/>
                    </a:lnTo>
                    <a:lnTo>
                      <a:pt x="5162" y="5189"/>
                    </a:lnTo>
                    <a:lnTo>
                      <a:pt x="5162" y="5442"/>
                    </a:lnTo>
                    <a:lnTo>
                      <a:pt x="5212" y="5654"/>
                    </a:lnTo>
                    <a:lnTo>
                      <a:pt x="5316" y="5722"/>
                    </a:lnTo>
                    <a:lnTo>
                      <a:pt x="5721" y="5831"/>
                    </a:lnTo>
                    <a:lnTo>
                      <a:pt x="5246" y="5367"/>
                    </a:lnTo>
                    <a:lnTo>
                      <a:pt x="5266" y="5258"/>
                    </a:lnTo>
                    <a:lnTo>
                      <a:pt x="5492" y="5258"/>
                    </a:lnTo>
                    <a:lnTo>
                      <a:pt x="5387" y="5189"/>
                    </a:lnTo>
                    <a:lnTo>
                      <a:pt x="5438" y="5012"/>
                    </a:lnTo>
                    <a:lnTo>
                      <a:pt x="5542" y="4978"/>
                    </a:lnTo>
                    <a:lnTo>
                      <a:pt x="5859" y="5189"/>
                    </a:lnTo>
                    <a:lnTo>
                      <a:pt x="6084" y="5189"/>
                    </a:lnTo>
                    <a:lnTo>
                      <a:pt x="6084" y="5367"/>
                    </a:lnTo>
                    <a:lnTo>
                      <a:pt x="6030" y="5442"/>
                    </a:lnTo>
                    <a:lnTo>
                      <a:pt x="6051" y="5579"/>
                    </a:lnTo>
                    <a:lnTo>
                      <a:pt x="6135" y="5756"/>
                    </a:lnTo>
                    <a:lnTo>
                      <a:pt x="6135" y="5654"/>
                    </a:lnTo>
                    <a:lnTo>
                      <a:pt x="6222" y="6043"/>
                    </a:lnTo>
                    <a:lnTo>
                      <a:pt x="6347" y="6111"/>
                    </a:lnTo>
                    <a:lnTo>
                      <a:pt x="6505" y="6221"/>
                    </a:lnTo>
                    <a:lnTo>
                      <a:pt x="6572" y="6111"/>
                    </a:lnTo>
                    <a:lnTo>
                      <a:pt x="6347" y="6043"/>
                    </a:lnTo>
                    <a:lnTo>
                      <a:pt x="6259" y="5934"/>
                    </a:lnTo>
                    <a:lnTo>
                      <a:pt x="6313" y="5756"/>
                    </a:lnTo>
                    <a:lnTo>
                      <a:pt x="6135" y="5469"/>
                    </a:lnTo>
                    <a:lnTo>
                      <a:pt x="6084" y="5162"/>
                    </a:lnTo>
                    <a:lnTo>
                      <a:pt x="5980" y="5087"/>
                    </a:lnTo>
                    <a:lnTo>
                      <a:pt x="5892" y="4910"/>
                    </a:lnTo>
                    <a:lnTo>
                      <a:pt x="5684" y="4841"/>
                    </a:lnTo>
                    <a:lnTo>
                      <a:pt x="5542" y="4561"/>
                    </a:lnTo>
                    <a:lnTo>
                      <a:pt x="5492" y="4268"/>
                    </a:lnTo>
                    <a:lnTo>
                      <a:pt x="6135" y="3878"/>
                    </a:lnTo>
                    <a:lnTo>
                      <a:pt x="6168" y="3960"/>
                    </a:lnTo>
                    <a:lnTo>
                      <a:pt x="6135" y="4063"/>
                    </a:lnTo>
                    <a:lnTo>
                      <a:pt x="6222" y="3988"/>
                    </a:lnTo>
                    <a:lnTo>
                      <a:pt x="6118" y="3708"/>
                    </a:lnTo>
                    <a:lnTo>
                      <a:pt x="6222" y="3776"/>
                    </a:lnTo>
                    <a:lnTo>
                      <a:pt x="6209" y="3708"/>
                    </a:lnTo>
                    <a:lnTo>
                      <a:pt x="5946" y="3598"/>
                    </a:lnTo>
                    <a:lnTo>
                      <a:pt x="6051" y="3496"/>
                    </a:lnTo>
                    <a:lnTo>
                      <a:pt x="5912" y="3428"/>
                    </a:lnTo>
                    <a:lnTo>
                      <a:pt x="5912" y="3319"/>
                    </a:lnTo>
                    <a:lnTo>
                      <a:pt x="5980" y="3319"/>
                    </a:lnTo>
                    <a:lnTo>
                      <a:pt x="5997" y="3141"/>
                    </a:lnTo>
                    <a:lnTo>
                      <a:pt x="6051" y="3141"/>
                    </a:lnTo>
                    <a:lnTo>
                      <a:pt x="5912" y="3073"/>
                    </a:lnTo>
                    <a:lnTo>
                      <a:pt x="6051" y="3073"/>
                    </a:lnTo>
                    <a:lnTo>
                      <a:pt x="6084" y="2684"/>
                    </a:lnTo>
                    <a:lnTo>
                      <a:pt x="6118" y="2786"/>
                    </a:lnTo>
                    <a:lnTo>
                      <a:pt x="6209" y="2608"/>
                    </a:lnTo>
                    <a:lnTo>
                      <a:pt x="6397" y="2581"/>
                    </a:lnTo>
                    <a:lnTo>
                      <a:pt x="6397" y="2472"/>
                    </a:lnTo>
                    <a:lnTo>
                      <a:pt x="6589" y="2301"/>
                    </a:lnTo>
                    <a:lnTo>
                      <a:pt x="6451" y="2219"/>
                    </a:lnTo>
                    <a:lnTo>
                      <a:pt x="6623" y="2117"/>
                    </a:lnTo>
                    <a:lnTo>
                      <a:pt x="6801" y="2048"/>
                    </a:lnTo>
                    <a:lnTo>
                      <a:pt x="6801" y="2219"/>
                    </a:lnTo>
                    <a:lnTo>
                      <a:pt x="6902" y="2117"/>
                    </a:lnTo>
                    <a:lnTo>
                      <a:pt x="6902" y="2219"/>
                    </a:lnTo>
                    <a:lnTo>
                      <a:pt x="6953" y="2048"/>
                    </a:lnTo>
                    <a:lnTo>
                      <a:pt x="6993" y="2048"/>
                    </a:lnTo>
                    <a:lnTo>
                      <a:pt x="7007" y="1728"/>
                    </a:lnTo>
                    <a:lnTo>
                      <a:pt x="7044" y="1871"/>
                    </a:lnTo>
                    <a:lnTo>
                      <a:pt x="7131" y="1837"/>
                    </a:lnTo>
                    <a:lnTo>
                      <a:pt x="6902" y="1482"/>
                    </a:lnTo>
                    <a:lnTo>
                      <a:pt x="7044" y="1550"/>
                    </a:lnTo>
                    <a:lnTo>
                      <a:pt x="7165" y="1407"/>
                    </a:lnTo>
                    <a:lnTo>
                      <a:pt x="7357" y="1482"/>
                    </a:lnTo>
                    <a:lnTo>
                      <a:pt x="7357" y="1202"/>
                    </a:lnTo>
                    <a:lnTo>
                      <a:pt x="7236" y="1379"/>
                    </a:lnTo>
                    <a:lnTo>
                      <a:pt x="7165" y="1311"/>
                    </a:lnTo>
                    <a:lnTo>
                      <a:pt x="7044" y="1093"/>
                    </a:lnTo>
                    <a:lnTo>
                      <a:pt x="7007" y="457"/>
                    </a:lnTo>
                    <a:lnTo>
                      <a:pt x="7077" y="348"/>
                    </a:lnTo>
                    <a:lnTo>
                      <a:pt x="7215" y="389"/>
                    </a:lnTo>
                    <a:lnTo>
                      <a:pt x="7269" y="560"/>
                    </a:lnTo>
                    <a:lnTo>
                      <a:pt x="7182" y="737"/>
                    </a:lnTo>
                    <a:lnTo>
                      <a:pt x="7303" y="813"/>
                    </a:lnTo>
                    <a:lnTo>
                      <a:pt x="7323" y="737"/>
                    </a:lnTo>
                    <a:lnTo>
                      <a:pt x="7374" y="813"/>
                    </a:lnTo>
                    <a:lnTo>
                      <a:pt x="7407" y="990"/>
                    </a:lnTo>
                    <a:lnTo>
                      <a:pt x="7461" y="847"/>
                    </a:lnTo>
                    <a:lnTo>
                      <a:pt x="7549" y="990"/>
                    </a:lnTo>
                    <a:lnTo>
                      <a:pt x="7586" y="1311"/>
                    </a:lnTo>
                    <a:lnTo>
                      <a:pt x="7670" y="1202"/>
                    </a:lnTo>
                    <a:lnTo>
                      <a:pt x="7636" y="1017"/>
                    </a:lnTo>
                    <a:lnTo>
                      <a:pt x="7862" y="847"/>
                    </a:lnTo>
                    <a:lnTo>
                      <a:pt x="7949" y="990"/>
                    </a:lnTo>
                    <a:lnTo>
                      <a:pt x="7949" y="847"/>
                    </a:lnTo>
                    <a:lnTo>
                      <a:pt x="8141" y="737"/>
                    </a:lnTo>
                    <a:lnTo>
                      <a:pt x="8455" y="915"/>
                    </a:lnTo>
                    <a:lnTo>
                      <a:pt x="8508" y="1017"/>
                    </a:lnTo>
                    <a:lnTo>
                      <a:pt x="8508" y="915"/>
                    </a:lnTo>
                    <a:lnTo>
                      <a:pt x="8680" y="1093"/>
                    </a:lnTo>
                    <a:lnTo>
                      <a:pt x="8700" y="1379"/>
                    </a:lnTo>
                    <a:lnTo>
                      <a:pt x="8542" y="1270"/>
                    </a:lnTo>
                    <a:lnTo>
                      <a:pt x="8630" y="1482"/>
                    </a:lnTo>
                    <a:lnTo>
                      <a:pt x="8680" y="1407"/>
                    </a:lnTo>
                    <a:lnTo>
                      <a:pt x="8785" y="1550"/>
                    </a:lnTo>
                    <a:lnTo>
                      <a:pt x="8771" y="1939"/>
                    </a:lnTo>
                    <a:lnTo>
                      <a:pt x="8785" y="2008"/>
                    </a:lnTo>
                    <a:lnTo>
                      <a:pt x="8700" y="2048"/>
                    </a:lnTo>
                    <a:lnTo>
                      <a:pt x="8680" y="2328"/>
                    </a:lnTo>
                    <a:lnTo>
                      <a:pt x="8542" y="2397"/>
                    </a:lnTo>
                    <a:lnTo>
                      <a:pt x="8630" y="2472"/>
                    </a:lnTo>
                    <a:lnTo>
                      <a:pt x="8404" y="2970"/>
                    </a:lnTo>
                    <a:lnTo>
                      <a:pt x="8316" y="2970"/>
                    </a:lnTo>
                    <a:lnTo>
                      <a:pt x="8333" y="3039"/>
                    </a:lnTo>
                    <a:lnTo>
                      <a:pt x="8316" y="3530"/>
                    </a:lnTo>
                    <a:lnTo>
                      <a:pt x="8475" y="3428"/>
                    </a:lnTo>
                    <a:lnTo>
                      <a:pt x="8404" y="3360"/>
                    </a:lnTo>
                    <a:lnTo>
                      <a:pt x="8542" y="3141"/>
                    </a:lnTo>
                    <a:lnTo>
                      <a:pt x="8562" y="3209"/>
                    </a:lnTo>
                    <a:lnTo>
                      <a:pt x="8562" y="3073"/>
                    </a:lnTo>
                    <a:lnTo>
                      <a:pt x="8700" y="3039"/>
                    </a:lnTo>
                    <a:lnTo>
                      <a:pt x="8680" y="2895"/>
                    </a:lnTo>
                    <a:lnTo>
                      <a:pt x="8818" y="2970"/>
                    </a:lnTo>
                    <a:lnTo>
                      <a:pt x="8963" y="2684"/>
                    </a:lnTo>
                    <a:lnTo>
                      <a:pt x="8818" y="2684"/>
                    </a:lnTo>
                    <a:lnTo>
                      <a:pt x="8700" y="2786"/>
                    </a:lnTo>
                    <a:lnTo>
                      <a:pt x="8680" y="2684"/>
                    </a:lnTo>
                    <a:lnTo>
                      <a:pt x="8700" y="2506"/>
                    </a:lnTo>
                    <a:lnTo>
                      <a:pt x="8963" y="2472"/>
                    </a:lnTo>
                    <a:lnTo>
                      <a:pt x="8963" y="2581"/>
                    </a:lnTo>
                    <a:lnTo>
                      <a:pt x="9101" y="2581"/>
                    </a:lnTo>
                    <a:lnTo>
                      <a:pt x="9101" y="2472"/>
                    </a:lnTo>
                    <a:lnTo>
                      <a:pt x="9205" y="2581"/>
                    </a:lnTo>
                    <a:lnTo>
                      <a:pt x="9327" y="2895"/>
                    </a:lnTo>
                    <a:lnTo>
                      <a:pt x="9380" y="2752"/>
                    </a:lnTo>
                    <a:lnTo>
                      <a:pt x="9273" y="2608"/>
                    </a:lnTo>
                    <a:lnTo>
                      <a:pt x="9414" y="2506"/>
                    </a:lnTo>
                    <a:lnTo>
                      <a:pt x="9781" y="2328"/>
                    </a:lnTo>
                    <a:lnTo>
                      <a:pt x="9798" y="2397"/>
                    </a:lnTo>
                    <a:lnTo>
                      <a:pt x="9747" y="2472"/>
                    </a:lnTo>
                    <a:lnTo>
                      <a:pt x="9781" y="2581"/>
                    </a:lnTo>
                    <a:lnTo>
                      <a:pt x="10007" y="2581"/>
                    </a:lnTo>
                    <a:lnTo>
                      <a:pt x="9973" y="2506"/>
                    </a:lnTo>
                    <a:lnTo>
                      <a:pt x="10057" y="2472"/>
                    </a:lnTo>
                    <a:lnTo>
                      <a:pt x="10236" y="2397"/>
                    </a:lnTo>
                    <a:lnTo>
                      <a:pt x="10340" y="2151"/>
                    </a:lnTo>
                    <a:lnTo>
                      <a:pt x="10148" y="2048"/>
                    </a:lnTo>
                    <a:lnTo>
                      <a:pt x="10148" y="1871"/>
                    </a:lnTo>
                    <a:lnTo>
                      <a:pt x="10202" y="1939"/>
                    </a:lnTo>
                    <a:lnTo>
                      <a:pt x="10202" y="1837"/>
                    </a:lnTo>
                    <a:lnTo>
                      <a:pt x="10286" y="1728"/>
                    </a:lnTo>
                    <a:lnTo>
                      <a:pt x="10428" y="1837"/>
                    </a:lnTo>
                    <a:lnTo>
                      <a:pt x="10933" y="1769"/>
                    </a:lnTo>
                    <a:lnTo>
                      <a:pt x="10966" y="1871"/>
                    </a:lnTo>
                    <a:lnTo>
                      <a:pt x="10879" y="2008"/>
                    </a:lnTo>
                    <a:lnTo>
                      <a:pt x="10896" y="2117"/>
                    </a:lnTo>
                    <a:lnTo>
                      <a:pt x="10791" y="2397"/>
                    </a:lnTo>
                    <a:lnTo>
                      <a:pt x="10896" y="2608"/>
                    </a:lnTo>
                    <a:lnTo>
                      <a:pt x="10966" y="2608"/>
                    </a:lnTo>
                    <a:lnTo>
                      <a:pt x="10879" y="2397"/>
                    </a:lnTo>
                    <a:lnTo>
                      <a:pt x="11246" y="2608"/>
                    </a:lnTo>
                    <a:lnTo>
                      <a:pt x="11246" y="2472"/>
                    </a:lnTo>
                    <a:lnTo>
                      <a:pt x="11350" y="2581"/>
                    </a:lnTo>
                    <a:lnTo>
                      <a:pt x="11296" y="2684"/>
                    </a:lnTo>
                    <a:lnTo>
                      <a:pt x="11751" y="3039"/>
                    </a:lnTo>
                    <a:lnTo>
                      <a:pt x="11785" y="2970"/>
                    </a:lnTo>
                    <a:lnTo>
                      <a:pt x="11751" y="2608"/>
                    </a:lnTo>
                    <a:lnTo>
                      <a:pt x="11626" y="2219"/>
                    </a:lnTo>
                    <a:lnTo>
                      <a:pt x="11889" y="2472"/>
                    </a:lnTo>
                    <a:lnTo>
                      <a:pt x="11993" y="2397"/>
                    </a:lnTo>
                    <a:lnTo>
                      <a:pt x="12081" y="2151"/>
                    </a:lnTo>
                    <a:lnTo>
                      <a:pt x="12431" y="2301"/>
                    </a:lnTo>
                    <a:lnTo>
                      <a:pt x="12364" y="2048"/>
                    </a:lnTo>
                    <a:lnTo>
                      <a:pt x="12397" y="1939"/>
                    </a:lnTo>
                    <a:lnTo>
                      <a:pt x="12515" y="2048"/>
                    </a:lnTo>
                    <a:lnTo>
                      <a:pt x="12569" y="1871"/>
                    </a:lnTo>
                    <a:lnTo>
                      <a:pt x="12397" y="1769"/>
                    </a:lnTo>
                    <a:lnTo>
                      <a:pt x="12431" y="1728"/>
                    </a:lnTo>
                    <a:lnTo>
                      <a:pt x="12364" y="1591"/>
                    </a:lnTo>
                    <a:lnTo>
                      <a:pt x="12310" y="1659"/>
                    </a:lnTo>
                    <a:lnTo>
                      <a:pt x="12256" y="1482"/>
                    </a:lnTo>
                    <a:lnTo>
                      <a:pt x="12397" y="1379"/>
                    </a:lnTo>
                    <a:lnTo>
                      <a:pt x="12256" y="1127"/>
                    </a:lnTo>
                    <a:lnTo>
                      <a:pt x="12256" y="1093"/>
                    </a:lnTo>
                    <a:lnTo>
                      <a:pt x="13040" y="990"/>
                    </a:lnTo>
                    <a:lnTo>
                      <a:pt x="13108" y="1093"/>
                    </a:lnTo>
                    <a:lnTo>
                      <a:pt x="12936" y="1017"/>
                    </a:lnTo>
                    <a:lnTo>
                      <a:pt x="12902" y="1270"/>
                    </a:lnTo>
                    <a:lnTo>
                      <a:pt x="13024" y="1127"/>
                    </a:lnTo>
                    <a:lnTo>
                      <a:pt x="13074" y="1270"/>
                    </a:lnTo>
                    <a:lnTo>
                      <a:pt x="12990" y="1311"/>
                    </a:lnTo>
                    <a:lnTo>
                      <a:pt x="13108" y="1482"/>
                    </a:lnTo>
                    <a:lnTo>
                      <a:pt x="13128" y="915"/>
                    </a:lnTo>
                    <a:lnTo>
                      <a:pt x="13444" y="847"/>
                    </a:lnTo>
                    <a:lnTo>
                      <a:pt x="13545" y="990"/>
                    </a:lnTo>
                    <a:lnTo>
                      <a:pt x="13545" y="1017"/>
                    </a:lnTo>
                    <a:lnTo>
                      <a:pt x="13407" y="990"/>
                    </a:lnTo>
                    <a:lnTo>
                      <a:pt x="13444" y="1093"/>
                    </a:lnTo>
                    <a:lnTo>
                      <a:pt x="13754" y="1202"/>
                    </a:lnTo>
                    <a:lnTo>
                      <a:pt x="13774" y="1379"/>
                    </a:lnTo>
                    <a:lnTo>
                      <a:pt x="13808" y="1202"/>
                    </a:lnTo>
                    <a:lnTo>
                      <a:pt x="14051" y="1311"/>
                    </a:lnTo>
                    <a:lnTo>
                      <a:pt x="14000" y="1379"/>
                    </a:lnTo>
                    <a:lnTo>
                      <a:pt x="14175" y="1407"/>
                    </a:lnTo>
                    <a:lnTo>
                      <a:pt x="14505" y="915"/>
                    </a:lnTo>
                    <a:lnTo>
                      <a:pt x="14785" y="847"/>
                    </a:lnTo>
                    <a:lnTo>
                      <a:pt x="15081" y="990"/>
                    </a:lnTo>
                    <a:lnTo>
                      <a:pt x="15273" y="1407"/>
                    </a:lnTo>
                    <a:lnTo>
                      <a:pt x="15502" y="1550"/>
                    </a:lnTo>
                    <a:lnTo>
                      <a:pt x="15502" y="1379"/>
                    </a:lnTo>
                    <a:lnTo>
                      <a:pt x="15586" y="1550"/>
                    </a:lnTo>
                    <a:lnTo>
                      <a:pt x="15586" y="1311"/>
                    </a:lnTo>
                    <a:lnTo>
                      <a:pt x="15778" y="1093"/>
                    </a:lnTo>
                    <a:lnTo>
                      <a:pt x="15916" y="1127"/>
                    </a:lnTo>
                    <a:lnTo>
                      <a:pt x="16145" y="1017"/>
                    </a:lnTo>
                    <a:lnTo>
                      <a:pt x="16178" y="813"/>
                    </a:lnTo>
                    <a:lnTo>
                      <a:pt x="16404" y="1017"/>
                    </a:lnTo>
                    <a:lnTo>
                      <a:pt x="16791" y="1127"/>
                    </a:lnTo>
                    <a:lnTo>
                      <a:pt x="16700" y="847"/>
                    </a:lnTo>
                    <a:lnTo>
                      <a:pt x="16562" y="635"/>
                    </a:lnTo>
                    <a:lnTo>
                      <a:pt x="16475" y="669"/>
                    </a:lnTo>
                    <a:lnTo>
                      <a:pt x="16475" y="526"/>
                    </a:lnTo>
                    <a:lnTo>
                      <a:pt x="16370" y="280"/>
                    </a:lnTo>
                    <a:lnTo>
                      <a:pt x="16771" y="280"/>
                    </a:lnTo>
                    <a:lnTo>
                      <a:pt x="17017" y="0"/>
                    </a:lnTo>
                    <a:lnTo>
                      <a:pt x="17101" y="68"/>
                    </a:lnTo>
                    <a:lnTo>
                      <a:pt x="17067" y="0"/>
                    </a:lnTo>
                    <a:lnTo>
                      <a:pt x="17801" y="178"/>
                    </a:lnTo>
                    <a:lnTo>
                      <a:pt x="17835" y="68"/>
                    </a:lnTo>
                    <a:lnTo>
                      <a:pt x="18098" y="280"/>
                    </a:lnTo>
                    <a:lnTo>
                      <a:pt x="18532" y="457"/>
                    </a:lnTo>
                    <a:lnTo>
                      <a:pt x="18670" y="635"/>
                    </a:lnTo>
                    <a:lnTo>
                      <a:pt x="18657" y="526"/>
                    </a:lnTo>
                    <a:lnTo>
                      <a:pt x="18882" y="669"/>
                    </a:lnTo>
                    <a:lnTo>
                      <a:pt x="19074" y="1093"/>
                    </a:lnTo>
                    <a:lnTo>
                      <a:pt x="19249" y="1270"/>
                    </a:lnTo>
                    <a:lnTo>
                      <a:pt x="19249" y="1127"/>
                    </a:lnTo>
                    <a:lnTo>
                      <a:pt x="19303" y="1311"/>
                    </a:lnTo>
                    <a:lnTo>
                      <a:pt x="19249" y="1017"/>
                    </a:lnTo>
                    <a:lnTo>
                      <a:pt x="19020" y="737"/>
                    </a:lnTo>
                    <a:lnTo>
                      <a:pt x="19108" y="737"/>
                    </a:lnTo>
                    <a:lnTo>
                      <a:pt x="19212" y="813"/>
                    </a:lnTo>
                    <a:lnTo>
                      <a:pt x="19266" y="737"/>
                    </a:lnTo>
                    <a:lnTo>
                      <a:pt x="19212" y="669"/>
                    </a:lnTo>
                    <a:lnTo>
                      <a:pt x="19354" y="635"/>
                    </a:lnTo>
                    <a:lnTo>
                      <a:pt x="19859" y="990"/>
                    </a:lnTo>
                    <a:lnTo>
                      <a:pt x="19805" y="1270"/>
                    </a:lnTo>
                    <a:lnTo>
                      <a:pt x="19896" y="1482"/>
                    </a:lnTo>
                    <a:lnTo>
                      <a:pt x="19700" y="1311"/>
                    </a:lnTo>
                    <a:lnTo>
                      <a:pt x="19859" y="1659"/>
                    </a:lnTo>
                    <a:lnTo>
                      <a:pt x="19579" y="1591"/>
                    </a:lnTo>
                    <a:lnTo>
                      <a:pt x="19717" y="1728"/>
                    </a:lnTo>
                    <a:lnTo>
                      <a:pt x="19751" y="1837"/>
                    </a:lnTo>
                    <a:lnTo>
                      <a:pt x="19717" y="1939"/>
                    </a:lnTo>
                    <a:lnTo>
                      <a:pt x="19842" y="2048"/>
                    </a:lnTo>
                    <a:lnTo>
                      <a:pt x="19791" y="2328"/>
                    </a:lnTo>
                    <a:lnTo>
                      <a:pt x="19997" y="2581"/>
                    </a:lnTo>
                    <a:lnTo>
                      <a:pt x="19929" y="2506"/>
                    </a:lnTo>
                    <a:lnTo>
                      <a:pt x="19943" y="2752"/>
                    </a:lnTo>
                    <a:lnTo>
                      <a:pt x="19805" y="2506"/>
                    </a:lnTo>
                    <a:lnTo>
                      <a:pt x="19859" y="2752"/>
                    </a:lnTo>
                    <a:lnTo>
                      <a:pt x="19579" y="2397"/>
                    </a:lnTo>
                    <a:lnTo>
                      <a:pt x="19562" y="2506"/>
                    </a:lnTo>
                    <a:lnTo>
                      <a:pt x="19421" y="2397"/>
                    </a:lnTo>
                    <a:lnTo>
                      <a:pt x="19266" y="2048"/>
                    </a:lnTo>
                    <a:lnTo>
                      <a:pt x="19125" y="2048"/>
                    </a:lnTo>
                    <a:lnTo>
                      <a:pt x="19108" y="1939"/>
                    </a:lnTo>
                    <a:lnTo>
                      <a:pt x="19108" y="2151"/>
                    </a:lnTo>
                    <a:lnTo>
                      <a:pt x="18966" y="2219"/>
                    </a:lnTo>
                    <a:lnTo>
                      <a:pt x="18795" y="1939"/>
                    </a:lnTo>
                    <a:lnTo>
                      <a:pt x="18710" y="1550"/>
                    </a:lnTo>
                    <a:lnTo>
                      <a:pt x="18744" y="1769"/>
                    </a:lnTo>
                    <a:lnTo>
                      <a:pt x="18657" y="1659"/>
                    </a:lnTo>
                    <a:lnTo>
                      <a:pt x="18670" y="1769"/>
                    </a:lnTo>
                    <a:lnTo>
                      <a:pt x="18657" y="1837"/>
                    </a:lnTo>
                    <a:lnTo>
                      <a:pt x="18882" y="2328"/>
                    </a:lnTo>
                    <a:lnTo>
                      <a:pt x="18899" y="2970"/>
                    </a:lnTo>
                    <a:lnTo>
                      <a:pt x="18882" y="3209"/>
                    </a:lnTo>
                    <a:lnTo>
                      <a:pt x="18848" y="3141"/>
                    </a:lnTo>
                    <a:lnTo>
                      <a:pt x="18761" y="3209"/>
                    </a:lnTo>
                    <a:lnTo>
                      <a:pt x="18532" y="2970"/>
                    </a:lnTo>
                    <a:lnTo>
                      <a:pt x="18481" y="3073"/>
                    </a:lnTo>
                    <a:lnTo>
                      <a:pt x="18603" y="3039"/>
                    </a:lnTo>
                    <a:lnTo>
                      <a:pt x="18620" y="3141"/>
                    </a:lnTo>
                    <a:lnTo>
                      <a:pt x="18519" y="3141"/>
                    </a:lnTo>
                    <a:lnTo>
                      <a:pt x="18566" y="3496"/>
                    </a:lnTo>
                    <a:lnTo>
                      <a:pt x="18657" y="3209"/>
                    </a:lnTo>
                    <a:lnTo>
                      <a:pt x="18828" y="3496"/>
                    </a:lnTo>
                    <a:lnTo>
                      <a:pt x="18882" y="3360"/>
                    </a:lnTo>
                    <a:lnTo>
                      <a:pt x="18966" y="3530"/>
                    </a:lnTo>
                    <a:lnTo>
                      <a:pt x="18966" y="3639"/>
                    </a:lnTo>
                    <a:lnTo>
                      <a:pt x="19020" y="3639"/>
                    </a:lnTo>
                    <a:lnTo>
                      <a:pt x="19108" y="3878"/>
                    </a:lnTo>
                    <a:lnTo>
                      <a:pt x="19074" y="3878"/>
                    </a:lnTo>
                    <a:lnTo>
                      <a:pt x="19074" y="3988"/>
                    </a:lnTo>
                    <a:lnTo>
                      <a:pt x="19125" y="3988"/>
                    </a:lnTo>
                    <a:lnTo>
                      <a:pt x="19421" y="4452"/>
                    </a:lnTo>
                    <a:lnTo>
                      <a:pt x="19441" y="4841"/>
                    </a:lnTo>
                    <a:lnTo>
                      <a:pt x="19158" y="4630"/>
                    </a:lnTo>
                    <a:lnTo>
                      <a:pt x="19195" y="4800"/>
                    </a:lnTo>
                    <a:lnTo>
                      <a:pt x="18987" y="5189"/>
                    </a:lnTo>
                    <a:lnTo>
                      <a:pt x="18966" y="5545"/>
                    </a:lnTo>
                    <a:lnTo>
                      <a:pt x="18899" y="5654"/>
                    </a:lnTo>
                    <a:lnTo>
                      <a:pt x="18848" y="5579"/>
                    </a:lnTo>
                    <a:lnTo>
                      <a:pt x="18848" y="5900"/>
                    </a:lnTo>
                    <a:lnTo>
                      <a:pt x="18828" y="5900"/>
                    </a:lnTo>
                    <a:lnTo>
                      <a:pt x="18848" y="5934"/>
                    </a:lnTo>
                    <a:lnTo>
                      <a:pt x="18828" y="6002"/>
                    </a:lnTo>
                    <a:lnTo>
                      <a:pt x="18848" y="6180"/>
                    </a:lnTo>
                    <a:lnTo>
                      <a:pt x="18795" y="6180"/>
                    </a:lnTo>
                    <a:lnTo>
                      <a:pt x="18828" y="6221"/>
                    </a:lnTo>
                    <a:lnTo>
                      <a:pt x="18744" y="6740"/>
                    </a:lnTo>
                    <a:lnTo>
                      <a:pt x="18795" y="7060"/>
                    </a:lnTo>
                    <a:lnTo>
                      <a:pt x="18710" y="7033"/>
                    </a:lnTo>
                    <a:lnTo>
                      <a:pt x="18519" y="6671"/>
                    </a:lnTo>
                    <a:lnTo>
                      <a:pt x="18394" y="6740"/>
                    </a:lnTo>
                    <a:lnTo>
                      <a:pt x="18290" y="6958"/>
                    </a:lnTo>
                    <a:lnTo>
                      <a:pt x="18256" y="7491"/>
                    </a:lnTo>
                    <a:lnTo>
                      <a:pt x="18168" y="6958"/>
                    </a:lnTo>
                    <a:lnTo>
                      <a:pt x="18098" y="7525"/>
                    </a:lnTo>
                    <a:lnTo>
                      <a:pt x="18010" y="7422"/>
                    </a:lnTo>
                    <a:lnTo>
                      <a:pt x="17926" y="7491"/>
                    </a:lnTo>
                    <a:lnTo>
                      <a:pt x="17886" y="7593"/>
                    </a:lnTo>
                    <a:lnTo>
                      <a:pt x="18010" y="8051"/>
                    </a:lnTo>
                    <a:lnTo>
                      <a:pt x="17939" y="8051"/>
                    </a:lnTo>
                    <a:lnTo>
                      <a:pt x="17976" y="8617"/>
                    </a:lnTo>
                    <a:lnTo>
                      <a:pt x="18064" y="8904"/>
                    </a:lnTo>
                    <a:lnTo>
                      <a:pt x="18114" y="8972"/>
                    </a:lnTo>
                    <a:lnTo>
                      <a:pt x="18098" y="8863"/>
                    </a:lnTo>
                    <a:lnTo>
                      <a:pt x="18236" y="8904"/>
                    </a:lnTo>
                    <a:lnTo>
                      <a:pt x="18290" y="9464"/>
                    </a:lnTo>
                    <a:lnTo>
                      <a:pt x="18306" y="9607"/>
                    </a:lnTo>
                    <a:lnTo>
                      <a:pt x="18374" y="9539"/>
                    </a:lnTo>
                    <a:lnTo>
                      <a:pt x="18465" y="9894"/>
                    </a:lnTo>
                    <a:lnTo>
                      <a:pt x="18428" y="9990"/>
                    </a:lnTo>
                    <a:lnTo>
                      <a:pt x="18374" y="9921"/>
                    </a:lnTo>
                    <a:lnTo>
                      <a:pt x="18374" y="9642"/>
                    </a:lnTo>
                    <a:lnTo>
                      <a:pt x="18306" y="9751"/>
                    </a:lnTo>
                    <a:lnTo>
                      <a:pt x="18374" y="10563"/>
                    </a:lnTo>
                    <a:lnTo>
                      <a:pt x="18481" y="10741"/>
                    </a:lnTo>
                    <a:lnTo>
                      <a:pt x="18465" y="10953"/>
                    </a:lnTo>
                    <a:lnTo>
                      <a:pt x="18374" y="10912"/>
                    </a:lnTo>
                    <a:lnTo>
                      <a:pt x="18290" y="11192"/>
                    </a:lnTo>
                    <a:lnTo>
                      <a:pt x="18306" y="11512"/>
                    </a:lnTo>
                    <a:lnTo>
                      <a:pt x="18428" y="11833"/>
                    </a:lnTo>
                    <a:lnTo>
                      <a:pt x="18340" y="11833"/>
                    </a:lnTo>
                    <a:lnTo>
                      <a:pt x="18256" y="11970"/>
                    </a:lnTo>
                    <a:lnTo>
                      <a:pt x="18202" y="11943"/>
                    </a:lnTo>
                    <a:lnTo>
                      <a:pt x="18290" y="12571"/>
                    </a:lnTo>
                    <a:lnTo>
                      <a:pt x="18290" y="12864"/>
                    </a:lnTo>
                    <a:lnTo>
                      <a:pt x="18202" y="13247"/>
                    </a:lnTo>
                    <a:lnTo>
                      <a:pt x="17556" y="10843"/>
                    </a:lnTo>
                    <a:lnTo>
                      <a:pt x="17384" y="9990"/>
                    </a:lnTo>
                    <a:lnTo>
                      <a:pt x="17438" y="9539"/>
                    </a:lnTo>
                    <a:lnTo>
                      <a:pt x="17367" y="9184"/>
                    </a:lnTo>
                    <a:lnTo>
                      <a:pt x="17438" y="9252"/>
                    </a:lnTo>
                    <a:lnTo>
                      <a:pt x="17438" y="9082"/>
                    </a:lnTo>
                    <a:lnTo>
                      <a:pt x="17505" y="9013"/>
                    </a:lnTo>
                    <a:lnTo>
                      <a:pt x="17609" y="7880"/>
                    </a:lnTo>
                    <a:lnTo>
                      <a:pt x="17609" y="7238"/>
                    </a:lnTo>
                    <a:lnTo>
                      <a:pt x="17781" y="6849"/>
                    </a:lnTo>
                    <a:lnTo>
                      <a:pt x="17697" y="6780"/>
                    </a:lnTo>
                    <a:lnTo>
                      <a:pt x="17731" y="6637"/>
                    </a:lnTo>
                    <a:lnTo>
                      <a:pt x="17556" y="5900"/>
                    </a:lnTo>
                    <a:lnTo>
                      <a:pt x="17663" y="5756"/>
                    </a:lnTo>
                    <a:lnTo>
                      <a:pt x="17697" y="5722"/>
                    </a:lnTo>
                    <a:lnTo>
                      <a:pt x="17522" y="5579"/>
                    </a:lnTo>
                    <a:lnTo>
                      <a:pt x="17418" y="5756"/>
                    </a:lnTo>
                    <a:lnTo>
                      <a:pt x="17522" y="6323"/>
                    </a:lnTo>
                    <a:lnTo>
                      <a:pt x="17576" y="6391"/>
                    </a:lnTo>
                    <a:lnTo>
                      <a:pt x="17556" y="6501"/>
                    </a:lnTo>
                    <a:lnTo>
                      <a:pt x="17505" y="6391"/>
                    </a:lnTo>
                    <a:lnTo>
                      <a:pt x="17471" y="6460"/>
                    </a:lnTo>
                    <a:lnTo>
                      <a:pt x="17384" y="7129"/>
                    </a:lnTo>
                    <a:lnTo>
                      <a:pt x="17330" y="7238"/>
                    </a:lnTo>
                    <a:lnTo>
                      <a:pt x="17293" y="7033"/>
                    </a:lnTo>
                    <a:lnTo>
                      <a:pt x="17242" y="7060"/>
                    </a:lnTo>
                    <a:lnTo>
                      <a:pt x="17141" y="6391"/>
                    </a:lnTo>
                    <a:lnTo>
                      <a:pt x="17067" y="6637"/>
                    </a:lnTo>
                    <a:lnTo>
                      <a:pt x="16963" y="6501"/>
                    </a:lnTo>
                    <a:lnTo>
                      <a:pt x="16879" y="6740"/>
                    </a:lnTo>
                    <a:lnTo>
                      <a:pt x="16791" y="6671"/>
                    </a:lnTo>
                    <a:lnTo>
                      <a:pt x="16700" y="8119"/>
                    </a:lnTo>
                    <a:lnTo>
                      <a:pt x="16737" y="8412"/>
                    </a:lnTo>
                    <a:lnTo>
                      <a:pt x="16845" y="8330"/>
                    </a:lnTo>
                    <a:lnTo>
                      <a:pt x="16912" y="8515"/>
                    </a:lnTo>
                    <a:lnTo>
                      <a:pt x="16687" y="8549"/>
                    </a:lnTo>
                    <a:lnTo>
                      <a:pt x="16650" y="8795"/>
                    </a:lnTo>
                    <a:lnTo>
                      <a:pt x="16599" y="8720"/>
                    </a:lnTo>
                    <a:lnTo>
                      <a:pt x="16458" y="8904"/>
                    </a:lnTo>
                    <a:lnTo>
                      <a:pt x="16404" y="8795"/>
                    </a:lnTo>
                    <a:lnTo>
                      <a:pt x="16549" y="8617"/>
                    </a:lnTo>
                    <a:lnTo>
                      <a:pt x="16370" y="8515"/>
                    </a:lnTo>
                    <a:lnTo>
                      <a:pt x="16320" y="8515"/>
                    </a:lnTo>
                    <a:lnTo>
                      <a:pt x="16320" y="8617"/>
                    </a:lnTo>
                    <a:lnTo>
                      <a:pt x="16108" y="8515"/>
                    </a:lnTo>
                    <a:lnTo>
                      <a:pt x="16054" y="8617"/>
                    </a:lnTo>
                    <a:lnTo>
                      <a:pt x="16054" y="8795"/>
                    </a:lnTo>
                    <a:lnTo>
                      <a:pt x="16040" y="8863"/>
                    </a:lnTo>
                    <a:lnTo>
                      <a:pt x="15970" y="8795"/>
                    </a:lnTo>
                    <a:lnTo>
                      <a:pt x="15916" y="8904"/>
                    </a:lnTo>
                    <a:lnTo>
                      <a:pt x="15744" y="8863"/>
                    </a:lnTo>
                    <a:lnTo>
                      <a:pt x="15724" y="9013"/>
                    </a:lnTo>
                    <a:lnTo>
                      <a:pt x="15673" y="8904"/>
                    </a:lnTo>
                    <a:lnTo>
                      <a:pt x="15310" y="9082"/>
                    </a:lnTo>
                    <a:lnTo>
                      <a:pt x="15013" y="10843"/>
                    </a:lnTo>
                    <a:lnTo>
                      <a:pt x="15013" y="10953"/>
                    </a:lnTo>
                    <a:lnTo>
                      <a:pt x="15081" y="11021"/>
                    </a:lnTo>
                    <a:lnTo>
                      <a:pt x="14993" y="11089"/>
                    </a:lnTo>
                    <a:lnTo>
                      <a:pt x="14822" y="12113"/>
                    </a:lnTo>
                    <a:lnTo>
                      <a:pt x="14939" y="12154"/>
                    </a:lnTo>
                    <a:lnTo>
                      <a:pt x="15081" y="12113"/>
                    </a:lnTo>
                    <a:lnTo>
                      <a:pt x="15131" y="12571"/>
                    </a:lnTo>
                    <a:lnTo>
                      <a:pt x="15185" y="12434"/>
                    </a:lnTo>
                    <a:lnTo>
                      <a:pt x="15152" y="12332"/>
                    </a:lnTo>
                    <a:lnTo>
                      <a:pt x="15219" y="12223"/>
                    </a:lnTo>
                    <a:lnTo>
                      <a:pt x="15239" y="12612"/>
                    </a:lnTo>
                    <a:lnTo>
                      <a:pt x="15360" y="12400"/>
                    </a:lnTo>
                    <a:lnTo>
                      <a:pt x="15377" y="12612"/>
                    </a:lnTo>
                    <a:lnTo>
                      <a:pt x="15414" y="12434"/>
                    </a:lnTo>
                    <a:lnTo>
                      <a:pt x="15360" y="12154"/>
                    </a:lnTo>
                    <a:lnTo>
                      <a:pt x="15515" y="12113"/>
                    </a:lnTo>
                    <a:lnTo>
                      <a:pt x="15832" y="12612"/>
                    </a:lnTo>
                    <a:lnTo>
                      <a:pt x="15832" y="12714"/>
                    </a:lnTo>
                    <a:lnTo>
                      <a:pt x="15778" y="12714"/>
                    </a:lnTo>
                    <a:lnTo>
                      <a:pt x="15953" y="13172"/>
                    </a:lnTo>
                    <a:lnTo>
                      <a:pt x="15916" y="13602"/>
                    </a:lnTo>
                    <a:lnTo>
                      <a:pt x="16108" y="15193"/>
                    </a:lnTo>
                    <a:lnTo>
                      <a:pt x="16007" y="15862"/>
                    </a:lnTo>
                    <a:lnTo>
                      <a:pt x="16007" y="16422"/>
                    </a:lnTo>
                    <a:lnTo>
                      <a:pt x="15811" y="17596"/>
                    </a:lnTo>
                    <a:lnTo>
                      <a:pt x="15640" y="17986"/>
                    </a:lnTo>
                    <a:lnTo>
                      <a:pt x="15515" y="18054"/>
                    </a:lnTo>
                    <a:lnTo>
                      <a:pt x="15414" y="17986"/>
                    </a:lnTo>
                    <a:lnTo>
                      <a:pt x="15377" y="17876"/>
                    </a:lnTo>
                    <a:lnTo>
                      <a:pt x="15310" y="17876"/>
                    </a:lnTo>
                    <a:lnTo>
                      <a:pt x="15185" y="18334"/>
                    </a:lnTo>
                    <a:lnTo>
                      <a:pt x="15185" y="18266"/>
                    </a:lnTo>
                    <a:lnTo>
                      <a:pt x="15185" y="18156"/>
                    </a:lnTo>
                    <a:lnTo>
                      <a:pt x="15219" y="17801"/>
                    </a:lnTo>
                    <a:lnTo>
                      <a:pt x="15098" y="17132"/>
                    </a:lnTo>
                    <a:lnTo>
                      <a:pt x="15185" y="16886"/>
                    </a:lnTo>
                    <a:lnTo>
                      <a:pt x="15360" y="17023"/>
                    </a:lnTo>
                    <a:lnTo>
                      <a:pt x="15360" y="16033"/>
                    </a:lnTo>
                    <a:lnTo>
                      <a:pt x="15377" y="15930"/>
                    </a:lnTo>
                    <a:lnTo>
                      <a:pt x="15377" y="15644"/>
                    </a:lnTo>
                    <a:lnTo>
                      <a:pt x="15377" y="15364"/>
                    </a:lnTo>
                    <a:lnTo>
                      <a:pt x="15273" y="15473"/>
                    </a:lnTo>
                    <a:lnTo>
                      <a:pt x="15131" y="15575"/>
                    </a:lnTo>
                    <a:lnTo>
                      <a:pt x="15081" y="15753"/>
                    </a:lnTo>
                    <a:lnTo>
                      <a:pt x="14939" y="15821"/>
                    </a:lnTo>
                    <a:lnTo>
                      <a:pt x="14872" y="15821"/>
                    </a:lnTo>
                    <a:lnTo>
                      <a:pt x="14731" y="15261"/>
                    </a:lnTo>
                    <a:lnTo>
                      <a:pt x="14505" y="15015"/>
                    </a:lnTo>
                    <a:lnTo>
                      <a:pt x="14421" y="15015"/>
                    </a:lnTo>
                    <a:lnTo>
                      <a:pt x="14279" y="15015"/>
                    </a:lnTo>
                    <a:lnTo>
                      <a:pt x="14229" y="14906"/>
                    </a:lnTo>
                    <a:lnTo>
                      <a:pt x="14175" y="14735"/>
                    </a:lnTo>
                    <a:lnTo>
                      <a:pt x="14088" y="14374"/>
                    </a:lnTo>
                    <a:lnTo>
                      <a:pt x="13983" y="14162"/>
                    </a:lnTo>
                    <a:lnTo>
                      <a:pt x="13721" y="13424"/>
                    </a:lnTo>
                    <a:lnTo>
                      <a:pt x="13670" y="13349"/>
                    </a:lnTo>
                    <a:lnTo>
                      <a:pt x="13582" y="13315"/>
                    </a:lnTo>
                    <a:lnTo>
                      <a:pt x="13407" y="13247"/>
                    </a:lnTo>
                    <a:lnTo>
                      <a:pt x="13320" y="13172"/>
                    </a:lnTo>
                    <a:lnTo>
                      <a:pt x="13253" y="13247"/>
                    </a:lnTo>
                    <a:lnTo>
                      <a:pt x="12990" y="13452"/>
                    </a:lnTo>
                    <a:lnTo>
                      <a:pt x="12936" y="13745"/>
                    </a:lnTo>
                    <a:lnTo>
                      <a:pt x="12990" y="13745"/>
                    </a:lnTo>
                    <a:lnTo>
                      <a:pt x="13040" y="13882"/>
                    </a:lnTo>
                    <a:lnTo>
                      <a:pt x="13074" y="13991"/>
                    </a:lnTo>
                    <a:lnTo>
                      <a:pt x="13024" y="14551"/>
                    </a:lnTo>
                    <a:lnTo>
                      <a:pt x="12990" y="14906"/>
                    </a:lnTo>
                    <a:lnTo>
                      <a:pt x="13040" y="15084"/>
                    </a:lnTo>
                    <a:lnTo>
                      <a:pt x="12902" y="15364"/>
                    </a:lnTo>
                    <a:lnTo>
                      <a:pt x="12798" y="15295"/>
                    </a:lnTo>
                    <a:lnTo>
                      <a:pt x="12727" y="15295"/>
                    </a:lnTo>
                    <a:lnTo>
                      <a:pt x="12569" y="15295"/>
                    </a:lnTo>
                    <a:lnTo>
                      <a:pt x="12310" y="15125"/>
                    </a:lnTo>
                    <a:lnTo>
                      <a:pt x="12219" y="15541"/>
                    </a:lnTo>
                    <a:lnTo>
                      <a:pt x="11923" y="15753"/>
                    </a:lnTo>
                    <a:lnTo>
                      <a:pt x="11717" y="15753"/>
                    </a:lnTo>
                    <a:lnTo>
                      <a:pt x="11626" y="15753"/>
                    </a:lnTo>
                    <a:lnTo>
                      <a:pt x="11525" y="15644"/>
                    </a:lnTo>
                    <a:lnTo>
                      <a:pt x="11488" y="15541"/>
                    </a:lnTo>
                    <a:lnTo>
                      <a:pt x="11246" y="15364"/>
                    </a:lnTo>
                    <a:lnTo>
                      <a:pt x="11125" y="15295"/>
                    </a:lnTo>
                    <a:lnTo>
                      <a:pt x="10879" y="15473"/>
                    </a:lnTo>
                    <a:lnTo>
                      <a:pt x="10741" y="15473"/>
                    </a:lnTo>
                    <a:lnTo>
                      <a:pt x="10532" y="15015"/>
                    </a:lnTo>
                    <a:lnTo>
                      <a:pt x="10094" y="14804"/>
                    </a:lnTo>
                    <a:lnTo>
                      <a:pt x="10094" y="14906"/>
                    </a:lnTo>
                    <a:lnTo>
                      <a:pt x="10024" y="15084"/>
                    </a:lnTo>
                    <a:lnTo>
                      <a:pt x="10007" y="15125"/>
                    </a:lnTo>
                    <a:lnTo>
                      <a:pt x="10057" y="15405"/>
                    </a:lnTo>
                    <a:lnTo>
                      <a:pt x="10094" y="15575"/>
                    </a:lnTo>
                    <a:lnTo>
                      <a:pt x="10148" y="15753"/>
                    </a:lnTo>
                    <a:lnTo>
                      <a:pt x="9886" y="15821"/>
                    </a:lnTo>
                    <a:lnTo>
                      <a:pt x="9694" y="15821"/>
                    </a:lnTo>
                    <a:lnTo>
                      <a:pt x="9569" y="15753"/>
                    </a:lnTo>
                    <a:lnTo>
                      <a:pt x="9556" y="15575"/>
                    </a:lnTo>
                    <a:lnTo>
                      <a:pt x="9380" y="15644"/>
                    </a:lnTo>
                    <a:lnTo>
                      <a:pt x="9327" y="15541"/>
                    </a:lnTo>
                    <a:lnTo>
                      <a:pt x="9155" y="15575"/>
                    </a:lnTo>
                    <a:lnTo>
                      <a:pt x="9067" y="15685"/>
                    </a:lnTo>
                    <a:lnTo>
                      <a:pt x="9047" y="15753"/>
                    </a:lnTo>
                    <a:lnTo>
                      <a:pt x="8963" y="15930"/>
                    </a:lnTo>
                    <a:lnTo>
                      <a:pt x="8963" y="16033"/>
                    </a:lnTo>
                    <a:lnTo>
                      <a:pt x="8771" y="16217"/>
                    </a:lnTo>
                    <a:lnTo>
                      <a:pt x="8734" y="16320"/>
                    </a:lnTo>
                    <a:lnTo>
                      <a:pt x="8646" y="16395"/>
                    </a:lnTo>
                    <a:lnTo>
                      <a:pt x="8404" y="16285"/>
                    </a:lnTo>
                    <a:lnTo>
                      <a:pt x="8141" y="16033"/>
                    </a:lnTo>
                    <a:lnTo>
                      <a:pt x="7737" y="15930"/>
                    </a:lnTo>
                    <a:lnTo>
                      <a:pt x="7441" y="15295"/>
                    </a:lnTo>
                    <a:lnTo>
                      <a:pt x="6953" y="14660"/>
                    </a:lnTo>
                    <a:lnTo>
                      <a:pt x="6505" y="14804"/>
                    </a:lnTo>
                    <a:lnTo>
                      <a:pt x="6209" y="14271"/>
                    </a:lnTo>
                    <a:lnTo>
                      <a:pt x="5805" y="14483"/>
                    </a:lnTo>
                    <a:lnTo>
                      <a:pt x="5387" y="14442"/>
                    </a:lnTo>
                    <a:lnTo>
                      <a:pt x="4758" y="14660"/>
                    </a:lnTo>
                    <a:lnTo>
                      <a:pt x="4653" y="15821"/>
                    </a:lnTo>
                    <a:lnTo>
                      <a:pt x="4758" y="16320"/>
                    </a:lnTo>
                    <a:lnTo>
                      <a:pt x="3835" y="16108"/>
                    </a:lnTo>
                    <a:lnTo>
                      <a:pt x="3488" y="15930"/>
                    </a:lnTo>
                    <a:lnTo>
                      <a:pt x="3189" y="16033"/>
                    </a:lnTo>
                    <a:lnTo>
                      <a:pt x="3013" y="17064"/>
                    </a:lnTo>
                    <a:lnTo>
                      <a:pt x="3155" y="17064"/>
                    </a:lnTo>
                    <a:lnTo>
                      <a:pt x="3330" y="18054"/>
                    </a:lnTo>
                    <a:lnTo>
                      <a:pt x="3468" y="18054"/>
                    </a:lnTo>
                    <a:lnTo>
                      <a:pt x="3347" y="18266"/>
                    </a:lnTo>
                    <a:lnTo>
                      <a:pt x="3209" y="18334"/>
                    </a:lnTo>
                    <a:lnTo>
                      <a:pt x="3118" y="18791"/>
                    </a:lnTo>
                    <a:lnTo>
                      <a:pt x="3209" y="18791"/>
                    </a:lnTo>
                    <a:lnTo>
                      <a:pt x="3155" y="18826"/>
                    </a:lnTo>
                    <a:lnTo>
                      <a:pt x="3242" y="18976"/>
                    </a:lnTo>
                    <a:lnTo>
                      <a:pt x="3276" y="19078"/>
                    </a:lnTo>
                    <a:lnTo>
                      <a:pt x="3276" y="19358"/>
                    </a:lnTo>
                    <a:lnTo>
                      <a:pt x="3347" y="19577"/>
                    </a:lnTo>
                    <a:lnTo>
                      <a:pt x="3488" y="19925"/>
                    </a:lnTo>
                    <a:lnTo>
                      <a:pt x="3276" y="19993"/>
                    </a:lnTo>
                    <a:lnTo>
                      <a:pt x="3155" y="19747"/>
                    </a:lnTo>
                    <a:lnTo>
                      <a:pt x="2737" y="19283"/>
                    </a:lnTo>
                    <a:lnTo>
                      <a:pt x="2229" y="19283"/>
                    </a:lnTo>
                    <a:lnTo>
                      <a:pt x="2091" y="19078"/>
                    </a:lnTo>
                    <a:lnTo>
                      <a:pt x="1970" y="18894"/>
                    </a:lnTo>
                    <a:lnTo>
                      <a:pt x="1778" y="18655"/>
                    </a:lnTo>
                    <a:lnTo>
                      <a:pt x="1778" y="18546"/>
                    </a:lnTo>
                    <a:lnTo>
                      <a:pt x="1970" y="18054"/>
                    </a:lnTo>
                    <a:lnTo>
                      <a:pt x="2057" y="18054"/>
                    </a:lnTo>
                    <a:lnTo>
                      <a:pt x="2091" y="17801"/>
                    </a:lnTo>
                    <a:lnTo>
                      <a:pt x="2024" y="17692"/>
                    </a:lnTo>
                    <a:lnTo>
                      <a:pt x="1879" y="17876"/>
                    </a:lnTo>
                    <a:lnTo>
                      <a:pt x="1832" y="17692"/>
                    </a:lnTo>
                    <a:lnTo>
                      <a:pt x="2162" y="17487"/>
                    </a:lnTo>
                    <a:lnTo>
                      <a:pt x="2057" y="16886"/>
                    </a:lnTo>
                    <a:lnTo>
                      <a:pt x="1832" y="16886"/>
                    </a:lnTo>
                    <a:lnTo>
                      <a:pt x="1586" y="16497"/>
                    </a:lnTo>
                    <a:lnTo>
                      <a:pt x="1239" y="16422"/>
                    </a:lnTo>
                    <a:lnTo>
                      <a:pt x="923" y="16285"/>
                    </a:lnTo>
                    <a:lnTo>
                      <a:pt x="956" y="15930"/>
                    </a:lnTo>
                    <a:lnTo>
                      <a:pt x="872" y="15575"/>
                    </a:lnTo>
                    <a:lnTo>
                      <a:pt x="923" y="15541"/>
                    </a:lnTo>
                    <a:lnTo>
                      <a:pt x="1044" y="15644"/>
                    </a:lnTo>
                    <a:lnTo>
                      <a:pt x="993" y="15261"/>
                    </a:lnTo>
                    <a:lnTo>
                      <a:pt x="872" y="15015"/>
                    </a:lnTo>
                    <a:lnTo>
                      <a:pt x="764" y="14374"/>
                    </a:lnTo>
                    <a:lnTo>
                      <a:pt x="401" y="14271"/>
                    </a:lnTo>
                    <a:lnTo>
                      <a:pt x="455" y="13745"/>
                    </a:lnTo>
                    <a:lnTo>
                      <a:pt x="330" y="13452"/>
                    </a:lnTo>
                    <a:lnTo>
                      <a:pt x="226" y="13424"/>
                    </a:lnTo>
                    <a:lnTo>
                      <a:pt x="138" y="13144"/>
                    </a:lnTo>
                    <a:lnTo>
                      <a:pt x="138" y="12960"/>
                    </a:lnTo>
                    <a:lnTo>
                      <a:pt x="88" y="12714"/>
                    </a:lnTo>
                    <a:lnTo>
                      <a:pt x="121" y="12680"/>
                    </a:lnTo>
                    <a:lnTo>
                      <a:pt x="192" y="12680"/>
                    </a:lnTo>
                    <a:lnTo>
                      <a:pt x="192" y="12571"/>
                    </a:lnTo>
                    <a:lnTo>
                      <a:pt x="330" y="12434"/>
                    </a:lnTo>
                    <a:lnTo>
                      <a:pt x="488" y="12503"/>
                    </a:lnTo>
                    <a:lnTo>
                      <a:pt x="418" y="12332"/>
                    </a:lnTo>
                    <a:lnTo>
                      <a:pt x="313" y="12332"/>
                    </a:lnTo>
                    <a:lnTo>
                      <a:pt x="259" y="12045"/>
                    </a:lnTo>
                    <a:lnTo>
                      <a:pt x="172" y="12154"/>
                    </a:lnTo>
                    <a:lnTo>
                      <a:pt x="455" y="11478"/>
                    </a:lnTo>
                    <a:lnTo>
                      <a:pt x="626" y="10912"/>
                    </a:lnTo>
                    <a:lnTo>
                      <a:pt x="542" y="10775"/>
                    </a:lnTo>
                    <a:lnTo>
                      <a:pt x="488" y="10741"/>
                    </a:lnTo>
                    <a:lnTo>
                      <a:pt x="364" y="10563"/>
                    </a:lnTo>
                    <a:lnTo>
                      <a:pt x="401" y="10283"/>
                    </a:lnTo>
                    <a:lnTo>
                      <a:pt x="330" y="10208"/>
                    </a:lnTo>
                    <a:lnTo>
                      <a:pt x="330" y="10099"/>
                    </a:lnTo>
                    <a:lnTo>
                      <a:pt x="330" y="9990"/>
                    </a:lnTo>
                    <a:lnTo>
                      <a:pt x="276" y="9990"/>
                    </a:lnTo>
                    <a:lnTo>
                      <a:pt x="276" y="9894"/>
                    </a:lnTo>
                    <a:lnTo>
                      <a:pt x="276" y="9819"/>
                    </a:lnTo>
                    <a:lnTo>
                      <a:pt x="313" y="9464"/>
                    </a:lnTo>
                    <a:lnTo>
                      <a:pt x="138" y="8863"/>
                    </a:lnTo>
                    <a:lnTo>
                      <a:pt x="192" y="8549"/>
                    </a:lnTo>
                    <a:lnTo>
                      <a:pt x="138" y="8440"/>
                    </a:lnTo>
                    <a:lnTo>
                      <a:pt x="54" y="8330"/>
                    </a:lnTo>
                    <a:lnTo>
                      <a:pt x="34" y="8160"/>
                    </a:lnTo>
                    <a:lnTo>
                      <a:pt x="0" y="8051"/>
                    </a:lnTo>
                    <a:lnTo>
                      <a:pt x="138" y="770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58" name="Freeform 552"/>
              <p:cNvSpPr>
                <a:spLocks/>
              </p:cNvSpPr>
              <p:nvPr/>
            </p:nvSpPr>
            <p:spPr bwMode="auto">
              <a:xfrm>
                <a:off x="4815740" y="3810543"/>
                <a:ext cx="314513" cy="172733"/>
              </a:xfrm>
              <a:custGeom>
                <a:avLst/>
                <a:gdLst>
                  <a:gd name="T0" fmla="*/ 15364 w 20000"/>
                  <a:gd name="T1" fmla="*/ 13531 h 20000"/>
                  <a:gd name="T2" fmla="*/ 15067 w 20000"/>
                  <a:gd name="T3" fmla="*/ 14074 h 20000"/>
                  <a:gd name="T4" fmla="*/ 14124 w 20000"/>
                  <a:gd name="T5" fmla="*/ 16593 h 20000"/>
                  <a:gd name="T6" fmla="*/ 16496 w 20000"/>
                  <a:gd name="T7" fmla="*/ 17630 h 20000"/>
                  <a:gd name="T8" fmla="*/ 15364 w 20000"/>
                  <a:gd name="T9" fmla="*/ 17630 h 20000"/>
                  <a:gd name="T10" fmla="*/ 13531 w 20000"/>
                  <a:gd name="T11" fmla="*/ 19951 h 20000"/>
                  <a:gd name="T12" fmla="*/ 12992 w 20000"/>
                  <a:gd name="T13" fmla="*/ 18123 h 20000"/>
                  <a:gd name="T14" fmla="*/ 11752 w 20000"/>
                  <a:gd name="T15" fmla="*/ 16840 h 20000"/>
                  <a:gd name="T16" fmla="*/ 12992 w 20000"/>
                  <a:gd name="T17" fmla="*/ 15605 h 20000"/>
                  <a:gd name="T18" fmla="*/ 11024 w 20000"/>
                  <a:gd name="T19" fmla="*/ 14815 h 20000"/>
                  <a:gd name="T20" fmla="*/ 11024 w 20000"/>
                  <a:gd name="T21" fmla="*/ 14074 h 20000"/>
                  <a:gd name="T22" fmla="*/ 10755 w 20000"/>
                  <a:gd name="T23" fmla="*/ 12790 h 20000"/>
                  <a:gd name="T24" fmla="*/ 10620 w 20000"/>
                  <a:gd name="T25" fmla="*/ 13284 h 20000"/>
                  <a:gd name="T26" fmla="*/ 9650 w 20000"/>
                  <a:gd name="T27" fmla="*/ 13531 h 20000"/>
                  <a:gd name="T28" fmla="*/ 8518 w 20000"/>
                  <a:gd name="T29" fmla="*/ 16840 h 20000"/>
                  <a:gd name="T30" fmla="*/ 7008 w 20000"/>
                  <a:gd name="T31" fmla="*/ 16840 h 20000"/>
                  <a:gd name="T32" fmla="*/ 7844 w 20000"/>
                  <a:gd name="T33" fmla="*/ 14815 h 20000"/>
                  <a:gd name="T34" fmla="*/ 8248 w 20000"/>
                  <a:gd name="T35" fmla="*/ 13284 h 20000"/>
                  <a:gd name="T36" fmla="*/ 7412 w 20000"/>
                  <a:gd name="T37" fmla="*/ 10173 h 20000"/>
                  <a:gd name="T38" fmla="*/ 5310 w 20000"/>
                  <a:gd name="T39" fmla="*/ 9432 h 20000"/>
                  <a:gd name="T40" fmla="*/ 3369 w 20000"/>
                  <a:gd name="T41" fmla="*/ 10667 h 20000"/>
                  <a:gd name="T42" fmla="*/ 836 w 20000"/>
                  <a:gd name="T43" fmla="*/ 9975 h 20000"/>
                  <a:gd name="T44" fmla="*/ 431 w 20000"/>
                  <a:gd name="T45" fmla="*/ 6864 h 20000"/>
                  <a:gd name="T46" fmla="*/ 431 w 20000"/>
                  <a:gd name="T47" fmla="*/ 5333 h 20000"/>
                  <a:gd name="T48" fmla="*/ 1563 w 20000"/>
                  <a:gd name="T49" fmla="*/ 0 h 20000"/>
                  <a:gd name="T50" fmla="*/ 2372 w 20000"/>
                  <a:gd name="T51" fmla="*/ 494 h 20000"/>
                  <a:gd name="T52" fmla="*/ 6685 w 20000"/>
                  <a:gd name="T53" fmla="*/ 741 h 20000"/>
                  <a:gd name="T54" fmla="*/ 8787 w 20000"/>
                  <a:gd name="T55" fmla="*/ 1284 h 20000"/>
                  <a:gd name="T56" fmla="*/ 10054 w 20000"/>
                  <a:gd name="T57" fmla="*/ 494 h 20000"/>
                  <a:gd name="T58" fmla="*/ 15364 w 20000"/>
                  <a:gd name="T59" fmla="*/ 2025 h 20000"/>
                  <a:gd name="T60" fmla="*/ 19137 w 20000"/>
                  <a:gd name="T61" fmla="*/ 4840 h 20000"/>
                  <a:gd name="T62" fmla="*/ 17332 w 20000"/>
                  <a:gd name="T63" fmla="*/ 10667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7709" y="12000"/>
                    </a:moveTo>
                    <a:lnTo>
                      <a:pt x="15364" y="13531"/>
                    </a:lnTo>
                    <a:lnTo>
                      <a:pt x="15499" y="15605"/>
                    </a:lnTo>
                    <a:lnTo>
                      <a:pt x="15067" y="14074"/>
                    </a:lnTo>
                    <a:lnTo>
                      <a:pt x="13962" y="15309"/>
                    </a:lnTo>
                    <a:lnTo>
                      <a:pt x="14124" y="16593"/>
                    </a:lnTo>
                    <a:lnTo>
                      <a:pt x="16199" y="17333"/>
                    </a:lnTo>
                    <a:lnTo>
                      <a:pt x="16496" y="17630"/>
                    </a:lnTo>
                    <a:lnTo>
                      <a:pt x="15903" y="17630"/>
                    </a:lnTo>
                    <a:lnTo>
                      <a:pt x="15364" y="17630"/>
                    </a:lnTo>
                    <a:lnTo>
                      <a:pt x="14663" y="18617"/>
                    </a:lnTo>
                    <a:lnTo>
                      <a:pt x="13531" y="19951"/>
                    </a:lnTo>
                    <a:lnTo>
                      <a:pt x="12857" y="19407"/>
                    </a:lnTo>
                    <a:lnTo>
                      <a:pt x="12992" y="18123"/>
                    </a:lnTo>
                    <a:lnTo>
                      <a:pt x="12156" y="17333"/>
                    </a:lnTo>
                    <a:lnTo>
                      <a:pt x="11752" y="16840"/>
                    </a:lnTo>
                    <a:lnTo>
                      <a:pt x="12156" y="16593"/>
                    </a:lnTo>
                    <a:lnTo>
                      <a:pt x="12992" y="15605"/>
                    </a:lnTo>
                    <a:lnTo>
                      <a:pt x="12857" y="15309"/>
                    </a:lnTo>
                    <a:lnTo>
                      <a:pt x="11024" y="14815"/>
                    </a:lnTo>
                    <a:lnTo>
                      <a:pt x="10755" y="14074"/>
                    </a:lnTo>
                    <a:lnTo>
                      <a:pt x="11024" y="14074"/>
                    </a:lnTo>
                    <a:lnTo>
                      <a:pt x="11159" y="14074"/>
                    </a:lnTo>
                    <a:lnTo>
                      <a:pt x="10755" y="12790"/>
                    </a:lnTo>
                    <a:lnTo>
                      <a:pt x="10755" y="13531"/>
                    </a:lnTo>
                    <a:lnTo>
                      <a:pt x="10620" y="13284"/>
                    </a:lnTo>
                    <a:lnTo>
                      <a:pt x="10323" y="13284"/>
                    </a:lnTo>
                    <a:lnTo>
                      <a:pt x="9650" y="13531"/>
                    </a:lnTo>
                    <a:lnTo>
                      <a:pt x="8949" y="15605"/>
                    </a:lnTo>
                    <a:lnTo>
                      <a:pt x="8518" y="16840"/>
                    </a:lnTo>
                    <a:lnTo>
                      <a:pt x="7412" y="17630"/>
                    </a:lnTo>
                    <a:lnTo>
                      <a:pt x="7008" y="16840"/>
                    </a:lnTo>
                    <a:lnTo>
                      <a:pt x="7412" y="15605"/>
                    </a:lnTo>
                    <a:lnTo>
                      <a:pt x="7844" y="14815"/>
                    </a:lnTo>
                    <a:lnTo>
                      <a:pt x="9218" y="14568"/>
                    </a:lnTo>
                    <a:lnTo>
                      <a:pt x="8248" y="13284"/>
                    </a:lnTo>
                    <a:lnTo>
                      <a:pt x="8113" y="12247"/>
                    </a:lnTo>
                    <a:lnTo>
                      <a:pt x="7412" y="10173"/>
                    </a:lnTo>
                    <a:lnTo>
                      <a:pt x="6685" y="10173"/>
                    </a:lnTo>
                    <a:lnTo>
                      <a:pt x="5310" y="9432"/>
                    </a:lnTo>
                    <a:lnTo>
                      <a:pt x="4474" y="9975"/>
                    </a:lnTo>
                    <a:lnTo>
                      <a:pt x="3369" y="10667"/>
                    </a:lnTo>
                    <a:lnTo>
                      <a:pt x="1267" y="9975"/>
                    </a:lnTo>
                    <a:lnTo>
                      <a:pt x="836" y="9975"/>
                    </a:lnTo>
                    <a:lnTo>
                      <a:pt x="0" y="9185"/>
                    </a:lnTo>
                    <a:lnTo>
                      <a:pt x="431" y="6864"/>
                    </a:lnTo>
                    <a:lnTo>
                      <a:pt x="566" y="6617"/>
                    </a:lnTo>
                    <a:lnTo>
                      <a:pt x="431" y="5333"/>
                    </a:lnTo>
                    <a:lnTo>
                      <a:pt x="1995" y="1481"/>
                    </a:lnTo>
                    <a:lnTo>
                      <a:pt x="1563" y="0"/>
                    </a:lnTo>
                    <a:lnTo>
                      <a:pt x="1995" y="0"/>
                    </a:lnTo>
                    <a:lnTo>
                      <a:pt x="2372" y="494"/>
                    </a:lnTo>
                    <a:lnTo>
                      <a:pt x="6685" y="0"/>
                    </a:lnTo>
                    <a:lnTo>
                      <a:pt x="6685" y="741"/>
                    </a:lnTo>
                    <a:lnTo>
                      <a:pt x="8787" y="1481"/>
                    </a:lnTo>
                    <a:lnTo>
                      <a:pt x="8787" y="1284"/>
                    </a:lnTo>
                    <a:lnTo>
                      <a:pt x="9218" y="494"/>
                    </a:lnTo>
                    <a:lnTo>
                      <a:pt x="10054" y="494"/>
                    </a:lnTo>
                    <a:lnTo>
                      <a:pt x="12588" y="1481"/>
                    </a:lnTo>
                    <a:lnTo>
                      <a:pt x="15364" y="2025"/>
                    </a:lnTo>
                    <a:lnTo>
                      <a:pt x="17332" y="4840"/>
                    </a:lnTo>
                    <a:lnTo>
                      <a:pt x="19137" y="4840"/>
                    </a:lnTo>
                    <a:lnTo>
                      <a:pt x="19973" y="9185"/>
                    </a:lnTo>
                    <a:lnTo>
                      <a:pt x="17332" y="10667"/>
                    </a:lnTo>
                    <a:lnTo>
                      <a:pt x="17709" y="1200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59" name="Freeform 553"/>
              <p:cNvSpPr>
                <a:spLocks/>
              </p:cNvSpPr>
              <p:nvPr/>
            </p:nvSpPr>
            <p:spPr bwMode="auto">
              <a:xfrm>
                <a:off x="4664974" y="3924366"/>
                <a:ext cx="57910" cy="31951"/>
              </a:xfrm>
              <a:custGeom>
                <a:avLst/>
                <a:gdLst>
                  <a:gd name="T0" fmla="*/ 593 w 20000"/>
                  <a:gd name="T1" fmla="*/ 7027 h 20000"/>
                  <a:gd name="T2" fmla="*/ 6815 w 20000"/>
                  <a:gd name="T3" fmla="*/ 7027 h 20000"/>
                  <a:gd name="T4" fmla="*/ 13778 w 20000"/>
                  <a:gd name="T5" fmla="*/ 4324 h 20000"/>
                  <a:gd name="T6" fmla="*/ 16000 w 20000"/>
                  <a:gd name="T7" fmla="*/ 4324 h 20000"/>
                  <a:gd name="T8" fmla="*/ 16000 w 20000"/>
                  <a:gd name="T9" fmla="*/ 1622 h 20000"/>
                  <a:gd name="T10" fmla="*/ 18370 w 20000"/>
                  <a:gd name="T11" fmla="*/ 0 h 20000"/>
                  <a:gd name="T12" fmla="*/ 18370 w 20000"/>
                  <a:gd name="T13" fmla="*/ 4324 h 20000"/>
                  <a:gd name="T14" fmla="*/ 19852 w 20000"/>
                  <a:gd name="T15" fmla="*/ 7027 h 20000"/>
                  <a:gd name="T16" fmla="*/ 19852 w 20000"/>
                  <a:gd name="T17" fmla="*/ 11081 h 20000"/>
                  <a:gd name="T18" fmla="*/ 16000 w 20000"/>
                  <a:gd name="T19" fmla="*/ 15405 h 20000"/>
                  <a:gd name="T20" fmla="*/ 13778 w 20000"/>
                  <a:gd name="T21" fmla="*/ 19730 h 20000"/>
                  <a:gd name="T22" fmla="*/ 8444 w 20000"/>
                  <a:gd name="T23" fmla="*/ 18108 h 20000"/>
                  <a:gd name="T24" fmla="*/ 4444 w 20000"/>
                  <a:gd name="T25" fmla="*/ 19730 h 20000"/>
                  <a:gd name="T26" fmla="*/ 3852 w 20000"/>
                  <a:gd name="T27" fmla="*/ 15405 h 20000"/>
                  <a:gd name="T28" fmla="*/ 0 w 20000"/>
                  <a:gd name="T29" fmla="*/ 8378 h 20000"/>
                  <a:gd name="T30" fmla="*/ 593 w 20000"/>
                  <a:gd name="T31" fmla="*/ 7027 h 2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000"/>
                  <a:gd name="T49" fmla="*/ 0 h 20000"/>
                  <a:gd name="T50" fmla="*/ 20000 w 20000"/>
                  <a:gd name="T51" fmla="*/ 20000 h 200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000" h="20000">
                    <a:moveTo>
                      <a:pt x="593" y="7027"/>
                    </a:moveTo>
                    <a:lnTo>
                      <a:pt x="6815" y="7027"/>
                    </a:lnTo>
                    <a:lnTo>
                      <a:pt x="13778" y="4324"/>
                    </a:lnTo>
                    <a:lnTo>
                      <a:pt x="16000" y="4324"/>
                    </a:lnTo>
                    <a:lnTo>
                      <a:pt x="16000" y="1622"/>
                    </a:lnTo>
                    <a:lnTo>
                      <a:pt x="18370" y="0"/>
                    </a:lnTo>
                    <a:lnTo>
                      <a:pt x="18370" y="4324"/>
                    </a:lnTo>
                    <a:lnTo>
                      <a:pt x="19852" y="7027"/>
                    </a:lnTo>
                    <a:lnTo>
                      <a:pt x="19852" y="11081"/>
                    </a:lnTo>
                    <a:lnTo>
                      <a:pt x="16000" y="15405"/>
                    </a:lnTo>
                    <a:lnTo>
                      <a:pt x="13778" y="19730"/>
                    </a:lnTo>
                    <a:lnTo>
                      <a:pt x="8444" y="18108"/>
                    </a:lnTo>
                    <a:lnTo>
                      <a:pt x="4444" y="19730"/>
                    </a:lnTo>
                    <a:lnTo>
                      <a:pt x="3852" y="15405"/>
                    </a:lnTo>
                    <a:lnTo>
                      <a:pt x="0" y="8378"/>
                    </a:lnTo>
                    <a:lnTo>
                      <a:pt x="593" y="702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60" name="Freeform 554"/>
              <p:cNvSpPr>
                <a:spLocks/>
              </p:cNvSpPr>
              <p:nvPr/>
            </p:nvSpPr>
            <p:spPr bwMode="auto">
              <a:xfrm>
                <a:off x="4664974" y="3942338"/>
                <a:ext cx="98847" cy="77879"/>
              </a:xfrm>
              <a:custGeom>
                <a:avLst/>
                <a:gdLst>
                  <a:gd name="T0" fmla="*/ 11453 w 20000"/>
                  <a:gd name="T1" fmla="*/ 0 h 20000"/>
                  <a:gd name="T2" fmla="*/ 11880 w 20000"/>
                  <a:gd name="T3" fmla="*/ 0 h 20000"/>
                  <a:gd name="T4" fmla="*/ 14103 w 20000"/>
                  <a:gd name="T5" fmla="*/ 1749 h 20000"/>
                  <a:gd name="T6" fmla="*/ 17265 w 20000"/>
                  <a:gd name="T7" fmla="*/ 2842 h 20000"/>
                  <a:gd name="T8" fmla="*/ 17607 w 20000"/>
                  <a:gd name="T9" fmla="*/ 1749 h 20000"/>
                  <a:gd name="T10" fmla="*/ 18547 w 20000"/>
                  <a:gd name="T11" fmla="*/ 656 h 20000"/>
                  <a:gd name="T12" fmla="*/ 18974 w 20000"/>
                  <a:gd name="T13" fmla="*/ 3388 h 20000"/>
                  <a:gd name="T14" fmla="*/ 19915 w 20000"/>
                  <a:gd name="T15" fmla="*/ 7322 h 20000"/>
                  <a:gd name="T16" fmla="*/ 18547 w 20000"/>
                  <a:gd name="T17" fmla="*/ 7322 h 20000"/>
                  <a:gd name="T18" fmla="*/ 14103 w 20000"/>
                  <a:gd name="T19" fmla="*/ 7322 h 20000"/>
                  <a:gd name="T20" fmla="*/ 9744 w 20000"/>
                  <a:gd name="T21" fmla="*/ 7322 h 20000"/>
                  <a:gd name="T22" fmla="*/ 11453 w 20000"/>
                  <a:gd name="T23" fmla="*/ 12459 h 20000"/>
                  <a:gd name="T24" fmla="*/ 15043 w 20000"/>
                  <a:gd name="T25" fmla="*/ 16940 h 20000"/>
                  <a:gd name="T26" fmla="*/ 15043 w 20000"/>
                  <a:gd name="T27" fmla="*/ 19891 h 20000"/>
                  <a:gd name="T28" fmla="*/ 12735 w 20000"/>
                  <a:gd name="T29" fmla="*/ 16940 h 20000"/>
                  <a:gd name="T30" fmla="*/ 10598 w 20000"/>
                  <a:gd name="T31" fmla="*/ 16503 h 20000"/>
                  <a:gd name="T32" fmla="*/ 9231 w 20000"/>
                  <a:gd name="T33" fmla="*/ 16940 h 20000"/>
                  <a:gd name="T34" fmla="*/ 5726 w 20000"/>
                  <a:gd name="T35" fmla="*/ 12459 h 20000"/>
                  <a:gd name="T36" fmla="*/ 7863 w 20000"/>
                  <a:gd name="T37" fmla="*/ 11913 h 20000"/>
                  <a:gd name="T38" fmla="*/ 4872 w 20000"/>
                  <a:gd name="T39" fmla="*/ 9071 h 20000"/>
                  <a:gd name="T40" fmla="*/ 4872 w 20000"/>
                  <a:gd name="T41" fmla="*/ 7322 h 20000"/>
                  <a:gd name="T42" fmla="*/ 2564 w 20000"/>
                  <a:gd name="T43" fmla="*/ 5137 h 20000"/>
                  <a:gd name="T44" fmla="*/ 1368 w 20000"/>
                  <a:gd name="T45" fmla="*/ 7978 h 20000"/>
                  <a:gd name="T46" fmla="*/ 0 w 20000"/>
                  <a:gd name="T47" fmla="*/ 4481 h 20000"/>
                  <a:gd name="T48" fmla="*/ 342 w 20000"/>
                  <a:gd name="T49" fmla="*/ 3388 h 20000"/>
                  <a:gd name="T50" fmla="*/ 2222 w 20000"/>
                  <a:gd name="T51" fmla="*/ 4481 h 20000"/>
                  <a:gd name="T52" fmla="*/ 2564 w 20000"/>
                  <a:gd name="T53" fmla="*/ 3388 h 20000"/>
                  <a:gd name="T54" fmla="*/ 4872 w 20000"/>
                  <a:gd name="T55" fmla="*/ 2842 h 20000"/>
                  <a:gd name="T56" fmla="*/ 7863 w 20000"/>
                  <a:gd name="T57" fmla="*/ 3388 h 20000"/>
                  <a:gd name="T58" fmla="*/ 9231 w 20000"/>
                  <a:gd name="T59" fmla="*/ 1749 h 20000"/>
                  <a:gd name="T60" fmla="*/ 11453 w 20000"/>
                  <a:gd name="T61" fmla="*/ 0 h 2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000"/>
                  <a:gd name="T94" fmla="*/ 0 h 20000"/>
                  <a:gd name="T95" fmla="*/ 20000 w 20000"/>
                  <a:gd name="T96" fmla="*/ 20000 h 200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000" h="20000">
                    <a:moveTo>
                      <a:pt x="11453" y="0"/>
                    </a:moveTo>
                    <a:lnTo>
                      <a:pt x="11880" y="0"/>
                    </a:lnTo>
                    <a:lnTo>
                      <a:pt x="14103" y="1749"/>
                    </a:lnTo>
                    <a:lnTo>
                      <a:pt x="17265" y="2842"/>
                    </a:lnTo>
                    <a:lnTo>
                      <a:pt x="17607" y="1749"/>
                    </a:lnTo>
                    <a:lnTo>
                      <a:pt x="18547" y="656"/>
                    </a:lnTo>
                    <a:lnTo>
                      <a:pt x="18974" y="3388"/>
                    </a:lnTo>
                    <a:lnTo>
                      <a:pt x="19915" y="7322"/>
                    </a:lnTo>
                    <a:lnTo>
                      <a:pt x="18547" y="7322"/>
                    </a:lnTo>
                    <a:lnTo>
                      <a:pt x="14103" y="7322"/>
                    </a:lnTo>
                    <a:lnTo>
                      <a:pt x="9744" y="7322"/>
                    </a:lnTo>
                    <a:lnTo>
                      <a:pt x="11453" y="12459"/>
                    </a:lnTo>
                    <a:lnTo>
                      <a:pt x="15043" y="16940"/>
                    </a:lnTo>
                    <a:lnTo>
                      <a:pt x="15043" y="19891"/>
                    </a:lnTo>
                    <a:lnTo>
                      <a:pt x="12735" y="16940"/>
                    </a:lnTo>
                    <a:lnTo>
                      <a:pt x="10598" y="16503"/>
                    </a:lnTo>
                    <a:lnTo>
                      <a:pt x="9231" y="16940"/>
                    </a:lnTo>
                    <a:lnTo>
                      <a:pt x="5726" y="12459"/>
                    </a:lnTo>
                    <a:lnTo>
                      <a:pt x="7863" y="11913"/>
                    </a:lnTo>
                    <a:lnTo>
                      <a:pt x="4872" y="9071"/>
                    </a:lnTo>
                    <a:lnTo>
                      <a:pt x="4872" y="7322"/>
                    </a:lnTo>
                    <a:lnTo>
                      <a:pt x="2564" y="5137"/>
                    </a:lnTo>
                    <a:lnTo>
                      <a:pt x="1368" y="7978"/>
                    </a:lnTo>
                    <a:lnTo>
                      <a:pt x="0" y="4481"/>
                    </a:lnTo>
                    <a:lnTo>
                      <a:pt x="342" y="3388"/>
                    </a:lnTo>
                    <a:lnTo>
                      <a:pt x="2222" y="4481"/>
                    </a:lnTo>
                    <a:lnTo>
                      <a:pt x="2564" y="3388"/>
                    </a:lnTo>
                    <a:lnTo>
                      <a:pt x="4872" y="2842"/>
                    </a:lnTo>
                    <a:lnTo>
                      <a:pt x="7863" y="3388"/>
                    </a:lnTo>
                    <a:lnTo>
                      <a:pt x="9231" y="1749"/>
                    </a:lnTo>
                    <a:lnTo>
                      <a:pt x="11453"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61" name="Freeform 555"/>
              <p:cNvSpPr>
                <a:spLocks/>
              </p:cNvSpPr>
              <p:nvPr/>
            </p:nvSpPr>
            <p:spPr bwMode="auto">
              <a:xfrm>
                <a:off x="4712899" y="3970295"/>
                <a:ext cx="62903" cy="57910"/>
              </a:xfrm>
              <a:custGeom>
                <a:avLst/>
                <a:gdLst>
                  <a:gd name="T0" fmla="*/ 14795 w 20000"/>
                  <a:gd name="T1" fmla="*/ 19853 h 20000"/>
                  <a:gd name="T2" fmla="*/ 10548 w 20000"/>
                  <a:gd name="T3" fmla="*/ 18382 h 20000"/>
                  <a:gd name="T4" fmla="*/ 5616 w 20000"/>
                  <a:gd name="T5" fmla="*/ 16912 h 20000"/>
                  <a:gd name="T6" fmla="*/ 5616 w 20000"/>
                  <a:gd name="T7" fmla="*/ 16029 h 20000"/>
                  <a:gd name="T8" fmla="*/ 8493 w 20000"/>
                  <a:gd name="T9" fmla="*/ 16912 h 20000"/>
                  <a:gd name="T10" fmla="*/ 8493 w 20000"/>
                  <a:gd name="T11" fmla="*/ 12941 h 20000"/>
                  <a:gd name="T12" fmla="*/ 2740 w 20000"/>
                  <a:gd name="T13" fmla="*/ 6912 h 20000"/>
                  <a:gd name="T14" fmla="*/ 0 w 20000"/>
                  <a:gd name="T15" fmla="*/ 0 h 20000"/>
                  <a:gd name="T16" fmla="*/ 6986 w 20000"/>
                  <a:gd name="T17" fmla="*/ 0 h 20000"/>
                  <a:gd name="T18" fmla="*/ 14247 w 20000"/>
                  <a:gd name="T19" fmla="*/ 0 h 20000"/>
                  <a:gd name="T20" fmla="*/ 16301 w 20000"/>
                  <a:gd name="T21" fmla="*/ 0 h 20000"/>
                  <a:gd name="T22" fmla="*/ 19863 w 20000"/>
                  <a:gd name="T23" fmla="*/ 0 h 20000"/>
                  <a:gd name="T24" fmla="*/ 18493 w 20000"/>
                  <a:gd name="T25" fmla="*/ 4559 h 20000"/>
                  <a:gd name="T26" fmla="*/ 19863 w 20000"/>
                  <a:gd name="T27" fmla="*/ 8382 h 20000"/>
                  <a:gd name="T28" fmla="*/ 19863 w 20000"/>
                  <a:gd name="T29" fmla="*/ 12353 h 20000"/>
                  <a:gd name="T30" fmla="*/ 16301 w 20000"/>
                  <a:gd name="T31" fmla="*/ 16029 h 20000"/>
                  <a:gd name="T32" fmla="*/ 14795 w 20000"/>
                  <a:gd name="T33" fmla="*/ 19853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14795" y="19853"/>
                    </a:moveTo>
                    <a:lnTo>
                      <a:pt x="10548" y="18382"/>
                    </a:lnTo>
                    <a:lnTo>
                      <a:pt x="5616" y="16912"/>
                    </a:lnTo>
                    <a:lnTo>
                      <a:pt x="5616" y="16029"/>
                    </a:lnTo>
                    <a:lnTo>
                      <a:pt x="8493" y="16912"/>
                    </a:lnTo>
                    <a:lnTo>
                      <a:pt x="8493" y="12941"/>
                    </a:lnTo>
                    <a:lnTo>
                      <a:pt x="2740" y="6912"/>
                    </a:lnTo>
                    <a:lnTo>
                      <a:pt x="0" y="0"/>
                    </a:lnTo>
                    <a:lnTo>
                      <a:pt x="6986" y="0"/>
                    </a:lnTo>
                    <a:lnTo>
                      <a:pt x="14247" y="0"/>
                    </a:lnTo>
                    <a:lnTo>
                      <a:pt x="16301" y="0"/>
                    </a:lnTo>
                    <a:lnTo>
                      <a:pt x="19863" y="0"/>
                    </a:lnTo>
                    <a:lnTo>
                      <a:pt x="18493" y="4559"/>
                    </a:lnTo>
                    <a:lnTo>
                      <a:pt x="19863" y="8382"/>
                    </a:lnTo>
                    <a:lnTo>
                      <a:pt x="19863" y="12353"/>
                    </a:lnTo>
                    <a:lnTo>
                      <a:pt x="16301" y="16029"/>
                    </a:lnTo>
                    <a:lnTo>
                      <a:pt x="14795" y="1985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62" name="Freeform 556"/>
              <p:cNvSpPr>
                <a:spLocks/>
              </p:cNvSpPr>
              <p:nvPr/>
            </p:nvSpPr>
            <p:spPr bwMode="auto">
              <a:xfrm>
                <a:off x="4757830" y="3942338"/>
                <a:ext cx="48925" cy="28955"/>
              </a:xfrm>
              <a:custGeom>
                <a:avLst/>
                <a:gdLst>
                  <a:gd name="T0" fmla="*/ 0 w 20000"/>
                  <a:gd name="T1" fmla="*/ 1765 h 20000"/>
                  <a:gd name="T2" fmla="*/ 5391 w 20000"/>
                  <a:gd name="T3" fmla="*/ 1765 h 20000"/>
                  <a:gd name="T4" fmla="*/ 7130 w 20000"/>
                  <a:gd name="T5" fmla="*/ 0 h 20000"/>
                  <a:gd name="T6" fmla="*/ 12696 w 20000"/>
                  <a:gd name="T7" fmla="*/ 0 h 20000"/>
                  <a:gd name="T8" fmla="*/ 14435 w 20000"/>
                  <a:gd name="T9" fmla="*/ 4706 h 20000"/>
                  <a:gd name="T10" fmla="*/ 14435 w 20000"/>
                  <a:gd name="T11" fmla="*/ 9118 h 20000"/>
                  <a:gd name="T12" fmla="*/ 19826 w 20000"/>
                  <a:gd name="T13" fmla="*/ 13824 h 20000"/>
                  <a:gd name="T14" fmla="*/ 19826 w 20000"/>
                  <a:gd name="T15" fmla="*/ 19706 h 20000"/>
                  <a:gd name="T16" fmla="*/ 17043 w 20000"/>
                  <a:gd name="T17" fmla="*/ 19706 h 20000"/>
                  <a:gd name="T18" fmla="*/ 12696 w 20000"/>
                  <a:gd name="T19" fmla="*/ 16765 h 20000"/>
                  <a:gd name="T20" fmla="*/ 7130 w 20000"/>
                  <a:gd name="T21" fmla="*/ 19706 h 20000"/>
                  <a:gd name="T22" fmla="*/ 2783 w 20000"/>
                  <a:gd name="T23" fmla="*/ 19706 h 20000"/>
                  <a:gd name="T24" fmla="*/ 696 w 20000"/>
                  <a:gd name="T25" fmla="*/ 9118 h 20000"/>
                  <a:gd name="T26" fmla="*/ 0 w 20000"/>
                  <a:gd name="T27" fmla="*/ 1765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0" y="1765"/>
                    </a:moveTo>
                    <a:lnTo>
                      <a:pt x="5391" y="1765"/>
                    </a:lnTo>
                    <a:lnTo>
                      <a:pt x="7130" y="0"/>
                    </a:lnTo>
                    <a:lnTo>
                      <a:pt x="12696" y="0"/>
                    </a:lnTo>
                    <a:lnTo>
                      <a:pt x="14435" y="4706"/>
                    </a:lnTo>
                    <a:lnTo>
                      <a:pt x="14435" y="9118"/>
                    </a:lnTo>
                    <a:lnTo>
                      <a:pt x="19826" y="13824"/>
                    </a:lnTo>
                    <a:lnTo>
                      <a:pt x="19826" y="19706"/>
                    </a:lnTo>
                    <a:lnTo>
                      <a:pt x="17043" y="19706"/>
                    </a:lnTo>
                    <a:lnTo>
                      <a:pt x="12696" y="16765"/>
                    </a:lnTo>
                    <a:lnTo>
                      <a:pt x="7130" y="19706"/>
                    </a:lnTo>
                    <a:lnTo>
                      <a:pt x="2783" y="19706"/>
                    </a:lnTo>
                    <a:lnTo>
                      <a:pt x="696" y="9118"/>
                    </a:lnTo>
                    <a:lnTo>
                      <a:pt x="0" y="176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63" name="Freeform 557"/>
              <p:cNvSpPr>
                <a:spLocks/>
              </p:cNvSpPr>
              <p:nvPr/>
            </p:nvSpPr>
            <p:spPr bwMode="auto">
              <a:xfrm>
                <a:off x="4770810" y="3966301"/>
                <a:ext cx="63901" cy="68893"/>
              </a:xfrm>
              <a:custGeom>
                <a:avLst/>
                <a:gdLst>
                  <a:gd name="T0" fmla="*/ 10933 w 20000"/>
                  <a:gd name="T1" fmla="*/ 1235 h 20000"/>
                  <a:gd name="T2" fmla="*/ 10933 w 20000"/>
                  <a:gd name="T3" fmla="*/ 1975 h 20000"/>
                  <a:gd name="T4" fmla="*/ 13600 w 20000"/>
                  <a:gd name="T5" fmla="*/ 3210 h 20000"/>
                  <a:gd name="T6" fmla="*/ 15733 w 20000"/>
                  <a:gd name="T7" fmla="*/ 4568 h 20000"/>
                  <a:gd name="T8" fmla="*/ 16400 w 20000"/>
                  <a:gd name="T9" fmla="*/ 3210 h 20000"/>
                  <a:gd name="T10" fmla="*/ 17733 w 20000"/>
                  <a:gd name="T11" fmla="*/ 3210 h 20000"/>
                  <a:gd name="T12" fmla="*/ 16400 w 20000"/>
                  <a:gd name="T13" fmla="*/ 4568 h 20000"/>
                  <a:gd name="T14" fmla="*/ 17733 w 20000"/>
                  <a:gd name="T15" fmla="*/ 6543 h 20000"/>
                  <a:gd name="T16" fmla="*/ 17733 w 20000"/>
                  <a:gd name="T17" fmla="*/ 10247 h 20000"/>
                  <a:gd name="T18" fmla="*/ 19200 w 20000"/>
                  <a:gd name="T19" fmla="*/ 12099 h 20000"/>
                  <a:gd name="T20" fmla="*/ 19867 w 20000"/>
                  <a:gd name="T21" fmla="*/ 13457 h 20000"/>
                  <a:gd name="T22" fmla="*/ 19200 w 20000"/>
                  <a:gd name="T23" fmla="*/ 14815 h 20000"/>
                  <a:gd name="T24" fmla="*/ 17733 w 20000"/>
                  <a:gd name="T25" fmla="*/ 15432 h 20000"/>
                  <a:gd name="T26" fmla="*/ 17733 w 20000"/>
                  <a:gd name="T27" fmla="*/ 16667 h 20000"/>
                  <a:gd name="T28" fmla="*/ 19200 w 20000"/>
                  <a:gd name="T29" fmla="*/ 17901 h 20000"/>
                  <a:gd name="T30" fmla="*/ 17733 w 20000"/>
                  <a:gd name="T31" fmla="*/ 18642 h 20000"/>
                  <a:gd name="T32" fmla="*/ 12267 w 20000"/>
                  <a:gd name="T33" fmla="*/ 19877 h 20000"/>
                  <a:gd name="T34" fmla="*/ 14400 w 20000"/>
                  <a:gd name="T35" fmla="*/ 17901 h 20000"/>
                  <a:gd name="T36" fmla="*/ 12267 w 20000"/>
                  <a:gd name="T37" fmla="*/ 14815 h 20000"/>
                  <a:gd name="T38" fmla="*/ 8933 w 20000"/>
                  <a:gd name="T39" fmla="*/ 14815 h 20000"/>
                  <a:gd name="T40" fmla="*/ 8133 w 20000"/>
                  <a:gd name="T41" fmla="*/ 15432 h 20000"/>
                  <a:gd name="T42" fmla="*/ 4800 w 20000"/>
                  <a:gd name="T43" fmla="*/ 12099 h 20000"/>
                  <a:gd name="T44" fmla="*/ 1333 w 20000"/>
                  <a:gd name="T45" fmla="*/ 11605 h 20000"/>
                  <a:gd name="T46" fmla="*/ 1333 w 20000"/>
                  <a:gd name="T47" fmla="*/ 8272 h 20000"/>
                  <a:gd name="T48" fmla="*/ 0 w 20000"/>
                  <a:gd name="T49" fmla="*/ 5062 h 20000"/>
                  <a:gd name="T50" fmla="*/ 1333 w 20000"/>
                  <a:gd name="T51" fmla="*/ 1235 h 20000"/>
                  <a:gd name="T52" fmla="*/ 5467 w 20000"/>
                  <a:gd name="T53" fmla="*/ 0 h 20000"/>
                  <a:gd name="T54" fmla="*/ 8933 w 20000"/>
                  <a:gd name="T55" fmla="*/ 1235 h 20000"/>
                  <a:gd name="T56" fmla="*/ 10933 w 20000"/>
                  <a:gd name="T57" fmla="*/ 1235 h 2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00"/>
                  <a:gd name="T88" fmla="*/ 0 h 20000"/>
                  <a:gd name="T89" fmla="*/ 20000 w 20000"/>
                  <a:gd name="T90" fmla="*/ 20000 h 200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00" h="20000">
                    <a:moveTo>
                      <a:pt x="10933" y="1235"/>
                    </a:moveTo>
                    <a:lnTo>
                      <a:pt x="10933" y="1975"/>
                    </a:lnTo>
                    <a:lnTo>
                      <a:pt x="13600" y="3210"/>
                    </a:lnTo>
                    <a:lnTo>
                      <a:pt x="15733" y="4568"/>
                    </a:lnTo>
                    <a:lnTo>
                      <a:pt x="16400" y="3210"/>
                    </a:lnTo>
                    <a:lnTo>
                      <a:pt x="17733" y="3210"/>
                    </a:lnTo>
                    <a:lnTo>
                      <a:pt x="16400" y="4568"/>
                    </a:lnTo>
                    <a:lnTo>
                      <a:pt x="17733" y="6543"/>
                    </a:lnTo>
                    <a:lnTo>
                      <a:pt x="17733" y="10247"/>
                    </a:lnTo>
                    <a:lnTo>
                      <a:pt x="19200" y="12099"/>
                    </a:lnTo>
                    <a:lnTo>
                      <a:pt x="19867" y="13457"/>
                    </a:lnTo>
                    <a:lnTo>
                      <a:pt x="19200" y="14815"/>
                    </a:lnTo>
                    <a:lnTo>
                      <a:pt x="17733" y="15432"/>
                    </a:lnTo>
                    <a:lnTo>
                      <a:pt x="17733" y="16667"/>
                    </a:lnTo>
                    <a:lnTo>
                      <a:pt x="19200" y="17901"/>
                    </a:lnTo>
                    <a:lnTo>
                      <a:pt x="17733" y="18642"/>
                    </a:lnTo>
                    <a:lnTo>
                      <a:pt x="12267" y="19877"/>
                    </a:lnTo>
                    <a:lnTo>
                      <a:pt x="14400" y="17901"/>
                    </a:lnTo>
                    <a:lnTo>
                      <a:pt x="12267" y="14815"/>
                    </a:lnTo>
                    <a:lnTo>
                      <a:pt x="8933" y="14815"/>
                    </a:lnTo>
                    <a:lnTo>
                      <a:pt x="8133" y="15432"/>
                    </a:lnTo>
                    <a:lnTo>
                      <a:pt x="4800" y="12099"/>
                    </a:lnTo>
                    <a:lnTo>
                      <a:pt x="1333" y="11605"/>
                    </a:lnTo>
                    <a:lnTo>
                      <a:pt x="1333" y="8272"/>
                    </a:lnTo>
                    <a:lnTo>
                      <a:pt x="0" y="5062"/>
                    </a:lnTo>
                    <a:lnTo>
                      <a:pt x="1333" y="1235"/>
                    </a:lnTo>
                    <a:lnTo>
                      <a:pt x="5467" y="0"/>
                    </a:lnTo>
                    <a:lnTo>
                      <a:pt x="8933" y="1235"/>
                    </a:lnTo>
                    <a:lnTo>
                      <a:pt x="10933" y="123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64" name="Freeform 558"/>
              <p:cNvSpPr>
                <a:spLocks/>
              </p:cNvSpPr>
              <p:nvPr/>
            </p:nvSpPr>
            <p:spPr bwMode="auto">
              <a:xfrm>
                <a:off x="4757830" y="4006240"/>
                <a:ext cx="39938" cy="35945"/>
              </a:xfrm>
              <a:custGeom>
                <a:avLst/>
                <a:gdLst>
                  <a:gd name="T0" fmla="*/ 12128 w 20000"/>
                  <a:gd name="T1" fmla="*/ 9762 h 20000"/>
                  <a:gd name="T2" fmla="*/ 8723 w 20000"/>
                  <a:gd name="T3" fmla="*/ 13571 h 20000"/>
                  <a:gd name="T4" fmla="*/ 5532 w 20000"/>
                  <a:gd name="T5" fmla="*/ 19762 h 20000"/>
                  <a:gd name="T6" fmla="*/ 0 w 20000"/>
                  <a:gd name="T7" fmla="*/ 12381 h 20000"/>
                  <a:gd name="T8" fmla="*/ 851 w 20000"/>
                  <a:gd name="T9" fmla="*/ 12381 h 20000"/>
                  <a:gd name="T10" fmla="*/ 3404 w 20000"/>
                  <a:gd name="T11" fmla="*/ 6190 h 20000"/>
                  <a:gd name="T12" fmla="*/ 8723 w 20000"/>
                  <a:gd name="T13" fmla="*/ 0 h 20000"/>
                  <a:gd name="T14" fmla="*/ 14255 w 20000"/>
                  <a:gd name="T15" fmla="*/ 952 h 20000"/>
                  <a:gd name="T16" fmla="*/ 19787 w 20000"/>
                  <a:gd name="T17" fmla="*/ 7381 h 20000"/>
                  <a:gd name="T18" fmla="*/ 17660 w 20000"/>
                  <a:gd name="T19" fmla="*/ 9762 h 20000"/>
                  <a:gd name="T20" fmla="*/ 12128 w 20000"/>
                  <a:gd name="T21" fmla="*/ 9762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2128" y="9762"/>
                    </a:moveTo>
                    <a:lnTo>
                      <a:pt x="8723" y="13571"/>
                    </a:lnTo>
                    <a:lnTo>
                      <a:pt x="5532" y="19762"/>
                    </a:lnTo>
                    <a:lnTo>
                      <a:pt x="0" y="12381"/>
                    </a:lnTo>
                    <a:lnTo>
                      <a:pt x="851" y="12381"/>
                    </a:lnTo>
                    <a:lnTo>
                      <a:pt x="3404" y="6190"/>
                    </a:lnTo>
                    <a:lnTo>
                      <a:pt x="8723" y="0"/>
                    </a:lnTo>
                    <a:lnTo>
                      <a:pt x="14255" y="952"/>
                    </a:lnTo>
                    <a:lnTo>
                      <a:pt x="19787" y="7381"/>
                    </a:lnTo>
                    <a:lnTo>
                      <a:pt x="17660" y="9762"/>
                    </a:lnTo>
                    <a:lnTo>
                      <a:pt x="12128" y="976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65" name="Freeform 559"/>
              <p:cNvSpPr>
                <a:spLocks/>
              </p:cNvSpPr>
              <p:nvPr/>
            </p:nvSpPr>
            <p:spPr bwMode="auto">
              <a:xfrm>
                <a:off x="4782791" y="4017222"/>
                <a:ext cx="34946" cy="29954"/>
              </a:xfrm>
              <a:custGeom>
                <a:avLst/>
                <a:gdLst>
                  <a:gd name="T0" fmla="*/ 15952 w 20000"/>
                  <a:gd name="T1" fmla="*/ 12059 h 20000"/>
                  <a:gd name="T2" fmla="*/ 8571 w 20000"/>
                  <a:gd name="T3" fmla="*/ 19706 h 20000"/>
                  <a:gd name="T4" fmla="*/ 8571 w 20000"/>
                  <a:gd name="T5" fmla="*/ 16765 h 20000"/>
                  <a:gd name="T6" fmla="*/ 8571 w 20000"/>
                  <a:gd name="T7" fmla="*/ 12059 h 20000"/>
                  <a:gd name="T8" fmla="*/ 0 w 20000"/>
                  <a:gd name="T9" fmla="*/ 4706 h 20000"/>
                  <a:gd name="T10" fmla="*/ 6190 w 20000"/>
                  <a:gd name="T11" fmla="*/ 4706 h 20000"/>
                  <a:gd name="T12" fmla="*/ 8571 w 20000"/>
                  <a:gd name="T13" fmla="*/ 1765 h 20000"/>
                  <a:gd name="T14" fmla="*/ 9762 w 20000"/>
                  <a:gd name="T15" fmla="*/ 0 h 20000"/>
                  <a:gd name="T16" fmla="*/ 15952 w 20000"/>
                  <a:gd name="T17" fmla="*/ 0 h 20000"/>
                  <a:gd name="T18" fmla="*/ 19762 w 20000"/>
                  <a:gd name="T19" fmla="*/ 7647 h 20000"/>
                  <a:gd name="T20" fmla="*/ 15952 w 20000"/>
                  <a:gd name="T21" fmla="*/ 12059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5952" y="12059"/>
                    </a:moveTo>
                    <a:lnTo>
                      <a:pt x="8571" y="19706"/>
                    </a:lnTo>
                    <a:lnTo>
                      <a:pt x="8571" y="16765"/>
                    </a:lnTo>
                    <a:lnTo>
                      <a:pt x="8571" y="12059"/>
                    </a:lnTo>
                    <a:lnTo>
                      <a:pt x="0" y="4706"/>
                    </a:lnTo>
                    <a:lnTo>
                      <a:pt x="6190" y="4706"/>
                    </a:lnTo>
                    <a:lnTo>
                      <a:pt x="8571" y="1765"/>
                    </a:lnTo>
                    <a:lnTo>
                      <a:pt x="9762" y="0"/>
                    </a:lnTo>
                    <a:lnTo>
                      <a:pt x="15952" y="0"/>
                    </a:lnTo>
                    <a:lnTo>
                      <a:pt x="19762" y="7647"/>
                    </a:lnTo>
                    <a:lnTo>
                      <a:pt x="15952" y="120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66" name="Freeform 560"/>
              <p:cNvSpPr>
                <a:spLocks/>
              </p:cNvSpPr>
              <p:nvPr/>
            </p:nvSpPr>
            <p:spPr bwMode="auto">
              <a:xfrm>
                <a:off x="4796769" y="4031200"/>
                <a:ext cx="42934" cy="38940"/>
              </a:xfrm>
              <a:custGeom>
                <a:avLst/>
                <a:gdLst>
                  <a:gd name="T0" fmla="*/ 14400 w 20000"/>
                  <a:gd name="T1" fmla="*/ 0 h 20000"/>
                  <a:gd name="T2" fmla="*/ 19800 w 20000"/>
                  <a:gd name="T3" fmla="*/ 5532 h 20000"/>
                  <a:gd name="T4" fmla="*/ 19800 w 20000"/>
                  <a:gd name="T5" fmla="*/ 10851 h 20000"/>
                  <a:gd name="T6" fmla="*/ 16600 w 20000"/>
                  <a:gd name="T7" fmla="*/ 14255 h 20000"/>
                  <a:gd name="T8" fmla="*/ 12400 w 20000"/>
                  <a:gd name="T9" fmla="*/ 12128 h 20000"/>
                  <a:gd name="T10" fmla="*/ 11400 w 20000"/>
                  <a:gd name="T11" fmla="*/ 16383 h 20000"/>
                  <a:gd name="T12" fmla="*/ 6200 w 20000"/>
                  <a:gd name="T13" fmla="*/ 16383 h 20000"/>
                  <a:gd name="T14" fmla="*/ 3200 w 20000"/>
                  <a:gd name="T15" fmla="*/ 19787 h 20000"/>
                  <a:gd name="T16" fmla="*/ 1200 w 20000"/>
                  <a:gd name="T17" fmla="*/ 14255 h 20000"/>
                  <a:gd name="T18" fmla="*/ 0 w 20000"/>
                  <a:gd name="T19" fmla="*/ 10851 h 20000"/>
                  <a:gd name="T20" fmla="*/ 0 w 20000"/>
                  <a:gd name="T21" fmla="*/ 7660 h 20000"/>
                  <a:gd name="T22" fmla="*/ 6200 w 20000"/>
                  <a:gd name="T23" fmla="*/ 2128 h 20000"/>
                  <a:gd name="T24" fmla="*/ 14400 w 20000"/>
                  <a:gd name="T25" fmla="*/ 0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14400" y="0"/>
                    </a:moveTo>
                    <a:lnTo>
                      <a:pt x="19800" y="5532"/>
                    </a:lnTo>
                    <a:lnTo>
                      <a:pt x="19800" y="10851"/>
                    </a:lnTo>
                    <a:lnTo>
                      <a:pt x="16600" y="14255"/>
                    </a:lnTo>
                    <a:lnTo>
                      <a:pt x="12400" y="12128"/>
                    </a:lnTo>
                    <a:lnTo>
                      <a:pt x="11400" y="16383"/>
                    </a:lnTo>
                    <a:lnTo>
                      <a:pt x="6200" y="16383"/>
                    </a:lnTo>
                    <a:lnTo>
                      <a:pt x="3200" y="19787"/>
                    </a:lnTo>
                    <a:lnTo>
                      <a:pt x="1200" y="14255"/>
                    </a:lnTo>
                    <a:lnTo>
                      <a:pt x="0" y="10851"/>
                    </a:lnTo>
                    <a:lnTo>
                      <a:pt x="0" y="7660"/>
                    </a:lnTo>
                    <a:lnTo>
                      <a:pt x="6200" y="2128"/>
                    </a:lnTo>
                    <a:lnTo>
                      <a:pt x="14400"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67" name="Freeform 561"/>
              <p:cNvSpPr>
                <a:spLocks/>
              </p:cNvSpPr>
              <p:nvPr/>
            </p:nvSpPr>
            <p:spPr bwMode="auto">
              <a:xfrm>
                <a:off x="4721885" y="3851479"/>
                <a:ext cx="99845" cy="55913"/>
              </a:xfrm>
              <a:custGeom>
                <a:avLst/>
                <a:gdLst>
                  <a:gd name="T0" fmla="*/ 5812 w 20000"/>
                  <a:gd name="T1" fmla="*/ 0 h 20000"/>
                  <a:gd name="T2" fmla="*/ 7521 w 20000"/>
                  <a:gd name="T3" fmla="*/ 3077 h 20000"/>
                  <a:gd name="T4" fmla="*/ 9316 w 20000"/>
                  <a:gd name="T5" fmla="*/ 1538 h 20000"/>
                  <a:gd name="T6" fmla="*/ 9829 w 20000"/>
                  <a:gd name="T7" fmla="*/ 4000 h 20000"/>
                  <a:gd name="T8" fmla="*/ 10684 w 20000"/>
                  <a:gd name="T9" fmla="*/ 5538 h 20000"/>
                  <a:gd name="T10" fmla="*/ 12821 w 20000"/>
                  <a:gd name="T11" fmla="*/ 4000 h 20000"/>
                  <a:gd name="T12" fmla="*/ 14188 w 20000"/>
                  <a:gd name="T13" fmla="*/ 4000 h 20000"/>
                  <a:gd name="T14" fmla="*/ 15043 w 20000"/>
                  <a:gd name="T15" fmla="*/ 3077 h 20000"/>
                  <a:gd name="T16" fmla="*/ 16838 w 20000"/>
                  <a:gd name="T17" fmla="*/ 4000 h 20000"/>
                  <a:gd name="T18" fmla="*/ 19060 w 20000"/>
                  <a:gd name="T19" fmla="*/ 5538 h 20000"/>
                  <a:gd name="T20" fmla="*/ 19915 w 20000"/>
                  <a:gd name="T21" fmla="*/ 6308 h 20000"/>
                  <a:gd name="T22" fmla="*/ 18547 w 20000"/>
                  <a:gd name="T23" fmla="*/ 13538 h 20000"/>
                  <a:gd name="T24" fmla="*/ 16838 w 20000"/>
                  <a:gd name="T25" fmla="*/ 13538 h 20000"/>
                  <a:gd name="T26" fmla="*/ 16410 w 20000"/>
                  <a:gd name="T27" fmla="*/ 11846 h 20000"/>
                  <a:gd name="T28" fmla="*/ 14188 w 20000"/>
                  <a:gd name="T29" fmla="*/ 11846 h 20000"/>
                  <a:gd name="T30" fmla="*/ 13333 w 20000"/>
                  <a:gd name="T31" fmla="*/ 11846 h 20000"/>
                  <a:gd name="T32" fmla="*/ 10684 w 20000"/>
                  <a:gd name="T33" fmla="*/ 14154 h 20000"/>
                  <a:gd name="T34" fmla="*/ 9829 w 20000"/>
                  <a:gd name="T35" fmla="*/ 14154 h 20000"/>
                  <a:gd name="T36" fmla="*/ 7179 w 20000"/>
                  <a:gd name="T37" fmla="*/ 16615 h 20000"/>
                  <a:gd name="T38" fmla="*/ 4872 w 20000"/>
                  <a:gd name="T39" fmla="*/ 19846 h 20000"/>
                  <a:gd name="T40" fmla="*/ 1795 w 20000"/>
                  <a:gd name="T41" fmla="*/ 18154 h 20000"/>
                  <a:gd name="T42" fmla="*/ 1368 w 20000"/>
                  <a:gd name="T43" fmla="*/ 16615 h 20000"/>
                  <a:gd name="T44" fmla="*/ 0 w 20000"/>
                  <a:gd name="T45" fmla="*/ 14154 h 20000"/>
                  <a:gd name="T46" fmla="*/ 0 w 20000"/>
                  <a:gd name="T47" fmla="*/ 10308 h 20000"/>
                  <a:gd name="T48" fmla="*/ 5812 w 20000"/>
                  <a:gd name="T49" fmla="*/ 0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5812" y="0"/>
                    </a:moveTo>
                    <a:lnTo>
                      <a:pt x="7521" y="3077"/>
                    </a:lnTo>
                    <a:lnTo>
                      <a:pt x="9316" y="1538"/>
                    </a:lnTo>
                    <a:lnTo>
                      <a:pt x="9829" y="4000"/>
                    </a:lnTo>
                    <a:lnTo>
                      <a:pt x="10684" y="5538"/>
                    </a:lnTo>
                    <a:lnTo>
                      <a:pt x="12821" y="4000"/>
                    </a:lnTo>
                    <a:lnTo>
                      <a:pt x="14188" y="4000"/>
                    </a:lnTo>
                    <a:lnTo>
                      <a:pt x="15043" y="3077"/>
                    </a:lnTo>
                    <a:lnTo>
                      <a:pt x="16838" y="4000"/>
                    </a:lnTo>
                    <a:lnTo>
                      <a:pt x="19060" y="5538"/>
                    </a:lnTo>
                    <a:lnTo>
                      <a:pt x="19915" y="6308"/>
                    </a:lnTo>
                    <a:lnTo>
                      <a:pt x="18547" y="13538"/>
                    </a:lnTo>
                    <a:lnTo>
                      <a:pt x="16838" y="13538"/>
                    </a:lnTo>
                    <a:lnTo>
                      <a:pt x="16410" y="11846"/>
                    </a:lnTo>
                    <a:lnTo>
                      <a:pt x="14188" y="11846"/>
                    </a:lnTo>
                    <a:lnTo>
                      <a:pt x="13333" y="11846"/>
                    </a:lnTo>
                    <a:lnTo>
                      <a:pt x="10684" y="14154"/>
                    </a:lnTo>
                    <a:lnTo>
                      <a:pt x="9829" y="14154"/>
                    </a:lnTo>
                    <a:lnTo>
                      <a:pt x="7179" y="16615"/>
                    </a:lnTo>
                    <a:lnTo>
                      <a:pt x="4872" y="19846"/>
                    </a:lnTo>
                    <a:lnTo>
                      <a:pt x="1795" y="18154"/>
                    </a:lnTo>
                    <a:lnTo>
                      <a:pt x="1368" y="16615"/>
                    </a:lnTo>
                    <a:lnTo>
                      <a:pt x="0" y="14154"/>
                    </a:lnTo>
                    <a:lnTo>
                      <a:pt x="0" y="10308"/>
                    </a:lnTo>
                    <a:lnTo>
                      <a:pt x="5812"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68" name="Freeform 562"/>
              <p:cNvSpPr>
                <a:spLocks/>
              </p:cNvSpPr>
              <p:nvPr/>
            </p:nvSpPr>
            <p:spPr bwMode="auto">
              <a:xfrm>
                <a:off x="4639014" y="3823522"/>
                <a:ext cx="112826" cy="61904"/>
              </a:xfrm>
              <a:custGeom>
                <a:avLst/>
                <a:gdLst>
                  <a:gd name="T0" fmla="*/ 6943 w 20000"/>
                  <a:gd name="T1" fmla="*/ 0 h 20000"/>
                  <a:gd name="T2" fmla="*/ 8151 w 20000"/>
                  <a:gd name="T3" fmla="*/ 0 h 20000"/>
                  <a:gd name="T4" fmla="*/ 8981 w 20000"/>
                  <a:gd name="T5" fmla="*/ 0 h 20000"/>
                  <a:gd name="T6" fmla="*/ 10189 w 20000"/>
                  <a:gd name="T7" fmla="*/ 0 h 20000"/>
                  <a:gd name="T8" fmla="*/ 10189 w 20000"/>
                  <a:gd name="T9" fmla="*/ 1507 h 20000"/>
                  <a:gd name="T10" fmla="*/ 12075 w 20000"/>
                  <a:gd name="T11" fmla="*/ 2877 h 20000"/>
                  <a:gd name="T12" fmla="*/ 12830 w 20000"/>
                  <a:gd name="T13" fmla="*/ 2877 h 20000"/>
                  <a:gd name="T14" fmla="*/ 12830 w 20000"/>
                  <a:gd name="T15" fmla="*/ 3699 h 20000"/>
                  <a:gd name="T16" fmla="*/ 12830 w 20000"/>
                  <a:gd name="T17" fmla="*/ 5068 h 20000"/>
                  <a:gd name="T18" fmla="*/ 14038 w 20000"/>
                  <a:gd name="T19" fmla="*/ 6438 h 20000"/>
                  <a:gd name="T20" fmla="*/ 14792 w 20000"/>
                  <a:gd name="T21" fmla="*/ 6438 h 20000"/>
                  <a:gd name="T22" fmla="*/ 16000 w 20000"/>
                  <a:gd name="T23" fmla="*/ 5068 h 20000"/>
                  <a:gd name="T24" fmla="*/ 17132 w 20000"/>
                  <a:gd name="T25" fmla="*/ 6438 h 20000"/>
                  <a:gd name="T26" fmla="*/ 17132 w 20000"/>
                  <a:gd name="T27" fmla="*/ 7123 h 20000"/>
                  <a:gd name="T28" fmla="*/ 19925 w 20000"/>
                  <a:gd name="T29" fmla="*/ 8493 h 20000"/>
                  <a:gd name="T30" fmla="*/ 19925 w 20000"/>
                  <a:gd name="T31" fmla="*/ 9315 h 20000"/>
                  <a:gd name="T32" fmla="*/ 14792 w 20000"/>
                  <a:gd name="T33" fmla="*/ 18493 h 20000"/>
                  <a:gd name="T34" fmla="*/ 11698 w 20000"/>
                  <a:gd name="T35" fmla="*/ 17671 h 20000"/>
                  <a:gd name="T36" fmla="*/ 9736 w 20000"/>
                  <a:gd name="T37" fmla="*/ 16301 h 20000"/>
                  <a:gd name="T38" fmla="*/ 8151 w 20000"/>
                  <a:gd name="T39" fmla="*/ 19863 h 20000"/>
                  <a:gd name="T40" fmla="*/ 6943 w 20000"/>
                  <a:gd name="T41" fmla="*/ 19863 h 20000"/>
                  <a:gd name="T42" fmla="*/ 5057 w 20000"/>
                  <a:gd name="T43" fmla="*/ 18493 h 20000"/>
                  <a:gd name="T44" fmla="*/ 5057 w 20000"/>
                  <a:gd name="T45" fmla="*/ 17671 h 20000"/>
                  <a:gd name="T46" fmla="*/ 3849 w 20000"/>
                  <a:gd name="T47" fmla="*/ 14932 h 20000"/>
                  <a:gd name="T48" fmla="*/ 3547 w 20000"/>
                  <a:gd name="T49" fmla="*/ 14247 h 20000"/>
                  <a:gd name="T50" fmla="*/ 1509 w 20000"/>
                  <a:gd name="T51" fmla="*/ 12055 h 20000"/>
                  <a:gd name="T52" fmla="*/ 1509 w 20000"/>
                  <a:gd name="T53" fmla="*/ 9315 h 20000"/>
                  <a:gd name="T54" fmla="*/ 0 w 20000"/>
                  <a:gd name="T55" fmla="*/ 8493 h 20000"/>
                  <a:gd name="T56" fmla="*/ 0 w 20000"/>
                  <a:gd name="T57" fmla="*/ 6438 h 20000"/>
                  <a:gd name="T58" fmla="*/ 0 w 20000"/>
                  <a:gd name="T59" fmla="*/ 5068 h 20000"/>
                  <a:gd name="T60" fmla="*/ 755 w 20000"/>
                  <a:gd name="T61" fmla="*/ 6438 h 20000"/>
                  <a:gd name="T62" fmla="*/ 6642 w 20000"/>
                  <a:gd name="T63" fmla="*/ 1507 h 20000"/>
                  <a:gd name="T64" fmla="*/ 6943 w 20000"/>
                  <a:gd name="T65" fmla="*/ 0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6943" y="0"/>
                    </a:moveTo>
                    <a:lnTo>
                      <a:pt x="8151" y="0"/>
                    </a:lnTo>
                    <a:lnTo>
                      <a:pt x="8981" y="0"/>
                    </a:lnTo>
                    <a:lnTo>
                      <a:pt x="10189" y="0"/>
                    </a:lnTo>
                    <a:lnTo>
                      <a:pt x="10189" y="1507"/>
                    </a:lnTo>
                    <a:lnTo>
                      <a:pt x="12075" y="2877"/>
                    </a:lnTo>
                    <a:lnTo>
                      <a:pt x="12830" y="2877"/>
                    </a:lnTo>
                    <a:lnTo>
                      <a:pt x="12830" y="3699"/>
                    </a:lnTo>
                    <a:lnTo>
                      <a:pt x="12830" y="5068"/>
                    </a:lnTo>
                    <a:lnTo>
                      <a:pt x="14038" y="6438"/>
                    </a:lnTo>
                    <a:lnTo>
                      <a:pt x="14792" y="6438"/>
                    </a:lnTo>
                    <a:lnTo>
                      <a:pt x="16000" y="5068"/>
                    </a:lnTo>
                    <a:lnTo>
                      <a:pt x="17132" y="6438"/>
                    </a:lnTo>
                    <a:lnTo>
                      <a:pt x="17132" y="7123"/>
                    </a:lnTo>
                    <a:lnTo>
                      <a:pt x="19925" y="8493"/>
                    </a:lnTo>
                    <a:lnTo>
                      <a:pt x="19925" y="9315"/>
                    </a:lnTo>
                    <a:lnTo>
                      <a:pt x="14792" y="18493"/>
                    </a:lnTo>
                    <a:lnTo>
                      <a:pt x="11698" y="17671"/>
                    </a:lnTo>
                    <a:lnTo>
                      <a:pt x="9736" y="16301"/>
                    </a:lnTo>
                    <a:lnTo>
                      <a:pt x="8151" y="19863"/>
                    </a:lnTo>
                    <a:lnTo>
                      <a:pt x="6943" y="19863"/>
                    </a:lnTo>
                    <a:lnTo>
                      <a:pt x="5057" y="18493"/>
                    </a:lnTo>
                    <a:lnTo>
                      <a:pt x="5057" y="17671"/>
                    </a:lnTo>
                    <a:lnTo>
                      <a:pt x="3849" y="14932"/>
                    </a:lnTo>
                    <a:lnTo>
                      <a:pt x="3547" y="14247"/>
                    </a:lnTo>
                    <a:lnTo>
                      <a:pt x="1509" y="12055"/>
                    </a:lnTo>
                    <a:lnTo>
                      <a:pt x="1509" y="9315"/>
                    </a:lnTo>
                    <a:lnTo>
                      <a:pt x="0" y="8493"/>
                    </a:lnTo>
                    <a:lnTo>
                      <a:pt x="0" y="6438"/>
                    </a:lnTo>
                    <a:lnTo>
                      <a:pt x="0" y="5068"/>
                    </a:lnTo>
                    <a:lnTo>
                      <a:pt x="755" y="6438"/>
                    </a:lnTo>
                    <a:lnTo>
                      <a:pt x="6642" y="1507"/>
                    </a:lnTo>
                    <a:lnTo>
                      <a:pt x="6943"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69" name="Freeform 563"/>
              <p:cNvSpPr>
                <a:spLocks/>
              </p:cNvSpPr>
              <p:nvPr/>
            </p:nvSpPr>
            <p:spPr bwMode="auto">
              <a:xfrm>
                <a:off x="5537622" y="4101092"/>
                <a:ext cx="249613" cy="207678"/>
              </a:xfrm>
              <a:custGeom>
                <a:avLst/>
                <a:gdLst>
                  <a:gd name="T0" fmla="*/ 14471 w 20000"/>
                  <a:gd name="T1" fmla="*/ 861 h 20000"/>
                  <a:gd name="T2" fmla="*/ 15358 w 20000"/>
                  <a:gd name="T3" fmla="*/ 4262 h 20000"/>
                  <a:gd name="T4" fmla="*/ 17133 w 20000"/>
                  <a:gd name="T5" fmla="*/ 2787 h 20000"/>
                  <a:gd name="T6" fmla="*/ 19078 w 20000"/>
                  <a:gd name="T7" fmla="*/ 2541 h 20000"/>
                  <a:gd name="T8" fmla="*/ 19966 w 20000"/>
                  <a:gd name="T9" fmla="*/ 2787 h 20000"/>
                  <a:gd name="T10" fmla="*/ 19625 w 20000"/>
                  <a:gd name="T11" fmla="*/ 3197 h 20000"/>
                  <a:gd name="T12" fmla="*/ 17679 w 20000"/>
                  <a:gd name="T13" fmla="*/ 3607 h 20000"/>
                  <a:gd name="T14" fmla="*/ 15904 w 20000"/>
                  <a:gd name="T15" fmla="*/ 4467 h 20000"/>
                  <a:gd name="T16" fmla="*/ 15904 w 20000"/>
                  <a:gd name="T17" fmla="*/ 6967 h 20000"/>
                  <a:gd name="T18" fmla="*/ 15358 w 20000"/>
                  <a:gd name="T19" fmla="*/ 8893 h 20000"/>
                  <a:gd name="T20" fmla="*/ 14471 w 20000"/>
                  <a:gd name="T21" fmla="*/ 9959 h 20000"/>
                  <a:gd name="T22" fmla="*/ 14334 w 20000"/>
                  <a:gd name="T23" fmla="*/ 10820 h 20000"/>
                  <a:gd name="T24" fmla="*/ 13618 w 20000"/>
                  <a:gd name="T25" fmla="*/ 12090 h 20000"/>
                  <a:gd name="T26" fmla="*/ 13413 w 20000"/>
                  <a:gd name="T27" fmla="*/ 13770 h 20000"/>
                  <a:gd name="T28" fmla="*/ 13072 w 20000"/>
                  <a:gd name="T29" fmla="*/ 15492 h 20000"/>
                  <a:gd name="T30" fmla="*/ 12218 w 20000"/>
                  <a:gd name="T31" fmla="*/ 15287 h 20000"/>
                  <a:gd name="T32" fmla="*/ 11331 w 20000"/>
                  <a:gd name="T33" fmla="*/ 15287 h 20000"/>
                  <a:gd name="T34" fmla="*/ 10273 w 20000"/>
                  <a:gd name="T35" fmla="*/ 15902 h 20000"/>
                  <a:gd name="T36" fmla="*/ 9727 w 20000"/>
                  <a:gd name="T37" fmla="*/ 16107 h 20000"/>
                  <a:gd name="T38" fmla="*/ 9386 w 20000"/>
                  <a:gd name="T39" fmla="*/ 18689 h 20000"/>
                  <a:gd name="T40" fmla="*/ 6212 w 20000"/>
                  <a:gd name="T41" fmla="*/ 19713 h 20000"/>
                  <a:gd name="T42" fmla="*/ 4778 w 20000"/>
                  <a:gd name="T43" fmla="*/ 19959 h 20000"/>
                  <a:gd name="T44" fmla="*/ 1604 w 20000"/>
                  <a:gd name="T45" fmla="*/ 19303 h 20000"/>
                  <a:gd name="T46" fmla="*/ 2457 w 20000"/>
                  <a:gd name="T47" fmla="*/ 16967 h 20000"/>
                  <a:gd name="T48" fmla="*/ 922 w 20000"/>
                  <a:gd name="T49" fmla="*/ 15492 h 20000"/>
                  <a:gd name="T50" fmla="*/ 205 w 20000"/>
                  <a:gd name="T51" fmla="*/ 12090 h 20000"/>
                  <a:gd name="T52" fmla="*/ 205 w 20000"/>
                  <a:gd name="T53" fmla="*/ 11066 h 20000"/>
                  <a:gd name="T54" fmla="*/ 546 w 20000"/>
                  <a:gd name="T55" fmla="*/ 9754 h 20000"/>
                  <a:gd name="T56" fmla="*/ 546 w 20000"/>
                  <a:gd name="T57" fmla="*/ 8074 h 20000"/>
                  <a:gd name="T58" fmla="*/ 2321 w 20000"/>
                  <a:gd name="T59" fmla="*/ 7213 h 20000"/>
                  <a:gd name="T60" fmla="*/ 3720 w 20000"/>
                  <a:gd name="T61" fmla="*/ 6557 h 20000"/>
                  <a:gd name="T62" fmla="*/ 5666 w 20000"/>
                  <a:gd name="T63" fmla="*/ 4877 h 20000"/>
                  <a:gd name="T64" fmla="*/ 6724 w 20000"/>
                  <a:gd name="T65" fmla="*/ 2787 h 20000"/>
                  <a:gd name="T66" fmla="*/ 9898 w 20000"/>
                  <a:gd name="T67" fmla="*/ 3852 h 20000"/>
                  <a:gd name="T68" fmla="*/ 11672 w 20000"/>
                  <a:gd name="T69" fmla="*/ 3197 h 20000"/>
                  <a:gd name="T70" fmla="*/ 13413 w 20000"/>
                  <a:gd name="T71" fmla="*/ 1926 h 20000"/>
                  <a:gd name="T72" fmla="*/ 13618 w 20000"/>
                  <a:gd name="T73" fmla="*/ 0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13618" y="0"/>
                    </a:moveTo>
                    <a:lnTo>
                      <a:pt x="14471" y="861"/>
                    </a:lnTo>
                    <a:lnTo>
                      <a:pt x="14881" y="1066"/>
                    </a:lnTo>
                    <a:lnTo>
                      <a:pt x="15358" y="4262"/>
                    </a:lnTo>
                    <a:lnTo>
                      <a:pt x="16280" y="3607"/>
                    </a:lnTo>
                    <a:lnTo>
                      <a:pt x="17133" y="2787"/>
                    </a:lnTo>
                    <a:lnTo>
                      <a:pt x="18225" y="2131"/>
                    </a:lnTo>
                    <a:lnTo>
                      <a:pt x="19078" y="2541"/>
                    </a:lnTo>
                    <a:lnTo>
                      <a:pt x="19420" y="2541"/>
                    </a:lnTo>
                    <a:lnTo>
                      <a:pt x="19966" y="2787"/>
                    </a:lnTo>
                    <a:lnTo>
                      <a:pt x="19420" y="2787"/>
                    </a:lnTo>
                    <a:lnTo>
                      <a:pt x="19625" y="3197"/>
                    </a:lnTo>
                    <a:lnTo>
                      <a:pt x="19966" y="3607"/>
                    </a:lnTo>
                    <a:lnTo>
                      <a:pt x="17679" y="3607"/>
                    </a:lnTo>
                    <a:lnTo>
                      <a:pt x="16792" y="3852"/>
                    </a:lnTo>
                    <a:lnTo>
                      <a:pt x="15904" y="4467"/>
                    </a:lnTo>
                    <a:lnTo>
                      <a:pt x="15734" y="5287"/>
                    </a:lnTo>
                    <a:lnTo>
                      <a:pt x="15904" y="6967"/>
                    </a:lnTo>
                    <a:lnTo>
                      <a:pt x="15734" y="8279"/>
                    </a:lnTo>
                    <a:lnTo>
                      <a:pt x="15358" y="8893"/>
                    </a:lnTo>
                    <a:lnTo>
                      <a:pt x="15734" y="9959"/>
                    </a:lnTo>
                    <a:lnTo>
                      <a:pt x="14471" y="9959"/>
                    </a:lnTo>
                    <a:lnTo>
                      <a:pt x="13959" y="9959"/>
                    </a:lnTo>
                    <a:lnTo>
                      <a:pt x="14334" y="10820"/>
                    </a:lnTo>
                    <a:lnTo>
                      <a:pt x="14471" y="11475"/>
                    </a:lnTo>
                    <a:lnTo>
                      <a:pt x="13618" y="12090"/>
                    </a:lnTo>
                    <a:lnTo>
                      <a:pt x="13618" y="13156"/>
                    </a:lnTo>
                    <a:lnTo>
                      <a:pt x="13413" y="13770"/>
                    </a:lnTo>
                    <a:lnTo>
                      <a:pt x="13618" y="14836"/>
                    </a:lnTo>
                    <a:lnTo>
                      <a:pt x="13072" y="15492"/>
                    </a:lnTo>
                    <a:lnTo>
                      <a:pt x="12560" y="15287"/>
                    </a:lnTo>
                    <a:lnTo>
                      <a:pt x="12218" y="15287"/>
                    </a:lnTo>
                    <a:lnTo>
                      <a:pt x="11672" y="14836"/>
                    </a:lnTo>
                    <a:lnTo>
                      <a:pt x="11331" y="15287"/>
                    </a:lnTo>
                    <a:lnTo>
                      <a:pt x="11126" y="15902"/>
                    </a:lnTo>
                    <a:lnTo>
                      <a:pt x="10273" y="15902"/>
                    </a:lnTo>
                    <a:lnTo>
                      <a:pt x="9898" y="15902"/>
                    </a:lnTo>
                    <a:lnTo>
                      <a:pt x="9727" y="16107"/>
                    </a:lnTo>
                    <a:lnTo>
                      <a:pt x="9386" y="16516"/>
                    </a:lnTo>
                    <a:lnTo>
                      <a:pt x="9386" y="18689"/>
                    </a:lnTo>
                    <a:lnTo>
                      <a:pt x="7611" y="19303"/>
                    </a:lnTo>
                    <a:lnTo>
                      <a:pt x="6212" y="19713"/>
                    </a:lnTo>
                    <a:lnTo>
                      <a:pt x="5666" y="19959"/>
                    </a:lnTo>
                    <a:lnTo>
                      <a:pt x="4778" y="19959"/>
                    </a:lnTo>
                    <a:lnTo>
                      <a:pt x="3720" y="19959"/>
                    </a:lnTo>
                    <a:lnTo>
                      <a:pt x="1604" y="19303"/>
                    </a:lnTo>
                    <a:lnTo>
                      <a:pt x="1945" y="17828"/>
                    </a:lnTo>
                    <a:lnTo>
                      <a:pt x="2457" y="16967"/>
                    </a:lnTo>
                    <a:lnTo>
                      <a:pt x="2321" y="15902"/>
                    </a:lnTo>
                    <a:lnTo>
                      <a:pt x="922" y="15492"/>
                    </a:lnTo>
                    <a:lnTo>
                      <a:pt x="922" y="13770"/>
                    </a:lnTo>
                    <a:lnTo>
                      <a:pt x="205" y="12090"/>
                    </a:lnTo>
                    <a:lnTo>
                      <a:pt x="546" y="11475"/>
                    </a:lnTo>
                    <a:lnTo>
                      <a:pt x="205" y="11066"/>
                    </a:lnTo>
                    <a:lnTo>
                      <a:pt x="0" y="9959"/>
                    </a:lnTo>
                    <a:lnTo>
                      <a:pt x="546" y="9754"/>
                    </a:lnTo>
                    <a:lnTo>
                      <a:pt x="205" y="9344"/>
                    </a:lnTo>
                    <a:lnTo>
                      <a:pt x="546" y="8074"/>
                    </a:lnTo>
                    <a:lnTo>
                      <a:pt x="546" y="6557"/>
                    </a:lnTo>
                    <a:lnTo>
                      <a:pt x="2321" y="7213"/>
                    </a:lnTo>
                    <a:lnTo>
                      <a:pt x="2321" y="8074"/>
                    </a:lnTo>
                    <a:lnTo>
                      <a:pt x="3720" y="6557"/>
                    </a:lnTo>
                    <a:lnTo>
                      <a:pt x="3379" y="6393"/>
                    </a:lnTo>
                    <a:lnTo>
                      <a:pt x="5666" y="4877"/>
                    </a:lnTo>
                    <a:lnTo>
                      <a:pt x="5666" y="3197"/>
                    </a:lnTo>
                    <a:lnTo>
                      <a:pt x="6724" y="2787"/>
                    </a:lnTo>
                    <a:lnTo>
                      <a:pt x="7952" y="3197"/>
                    </a:lnTo>
                    <a:lnTo>
                      <a:pt x="9898" y="3852"/>
                    </a:lnTo>
                    <a:lnTo>
                      <a:pt x="11331" y="2787"/>
                    </a:lnTo>
                    <a:lnTo>
                      <a:pt x="11672" y="3197"/>
                    </a:lnTo>
                    <a:lnTo>
                      <a:pt x="12014" y="2541"/>
                    </a:lnTo>
                    <a:lnTo>
                      <a:pt x="13413" y="1926"/>
                    </a:lnTo>
                    <a:lnTo>
                      <a:pt x="13072" y="1516"/>
                    </a:lnTo>
                    <a:lnTo>
                      <a:pt x="13618"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70" name="Freeform 565"/>
              <p:cNvSpPr>
                <a:spLocks/>
              </p:cNvSpPr>
              <p:nvPr/>
            </p:nvSpPr>
            <p:spPr bwMode="auto">
              <a:xfrm>
                <a:off x="6076786" y="4325745"/>
                <a:ext cx="62903" cy="28955"/>
              </a:xfrm>
              <a:custGeom>
                <a:avLst/>
                <a:gdLst>
                  <a:gd name="T0" fmla="*/ 0 w 20000"/>
                  <a:gd name="T1" fmla="*/ 10588 h 20000"/>
                  <a:gd name="T2" fmla="*/ 3673 w 20000"/>
                  <a:gd name="T3" fmla="*/ 7647 h 20000"/>
                  <a:gd name="T4" fmla="*/ 5034 w 20000"/>
                  <a:gd name="T5" fmla="*/ 0 h 20000"/>
                  <a:gd name="T6" fmla="*/ 8435 w 20000"/>
                  <a:gd name="T7" fmla="*/ 2941 h 20000"/>
                  <a:gd name="T8" fmla="*/ 12789 w 20000"/>
                  <a:gd name="T9" fmla="*/ 2941 h 20000"/>
                  <a:gd name="T10" fmla="*/ 14150 w 20000"/>
                  <a:gd name="T11" fmla="*/ 0 h 20000"/>
                  <a:gd name="T12" fmla="*/ 16190 w 20000"/>
                  <a:gd name="T13" fmla="*/ 4706 h 20000"/>
                  <a:gd name="T14" fmla="*/ 16190 w 20000"/>
                  <a:gd name="T15" fmla="*/ 10588 h 20000"/>
                  <a:gd name="T16" fmla="*/ 18367 w 20000"/>
                  <a:gd name="T17" fmla="*/ 12059 h 20000"/>
                  <a:gd name="T18" fmla="*/ 19864 w 20000"/>
                  <a:gd name="T19" fmla="*/ 19706 h 20000"/>
                  <a:gd name="T20" fmla="*/ 10612 w 20000"/>
                  <a:gd name="T21" fmla="*/ 19706 h 20000"/>
                  <a:gd name="T22" fmla="*/ 10612 w 20000"/>
                  <a:gd name="T23" fmla="*/ 17941 h 20000"/>
                  <a:gd name="T24" fmla="*/ 7075 w 20000"/>
                  <a:gd name="T25" fmla="*/ 19706 h 20000"/>
                  <a:gd name="T26" fmla="*/ 2857 w 20000"/>
                  <a:gd name="T27" fmla="*/ 17941 h 20000"/>
                  <a:gd name="T28" fmla="*/ 0 w 20000"/>
                  <a:gd name="T29" fmla="*/ 15000 h 20000"/>
                  <a:gd name="T30" fmla="*/ 0 w 20000"/>
                  <a:gd name="T31" fmla="*/ 10588 h 2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000"/>
                  <a:gd name="T49" fmla="*/ 0 h 20000"/>
                  <a:gd name="T50" fmla="*/ 20000 w 20000"/>
                  <a:gd name="T51" fmla="*/ 20000 h 200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000" h="20000">
                    <a:moveTo>
                      <a:pt x="0" y="10588"/>
                    </a:moveTo>
                    <a:lnTo>
                      <a:pt x="3673" y="7647"/>
                    </a:lnTo>
                    <a:lnTo>
                      <a:pt x="5034" y="0"/>
                    </a:lnTo>
                    <a:lnTo>
                      <a:pt x="8435" y="2941"/>
                    </a:lnTo>
                    <a:lnTo>
                      <a:pt x="12789" y="2941"/>
                    </a:lnTo>
                    <a:lnTo>
                      <a:pt x="14150" y="0"/>
                    </a:lnTo>
                    <a:lnTo>
                      <a:pt x="16190" y="4706"/>
                    </a:lnTo>
                    <a:lnTo>
                      <a:pt x="16190" y="10588"/>
                    </a:lnTo>
                    <a:lnTo>
                      <a:pt x="18367" y="12059"/>
                    </a:lnTo>
                    <a:lnTo>
                      <a:pt x="19864" y="19706"/>
                    </a:lnTo>
                    <a:lnTo>
                      <a:pt x="10612" y="19706"/>
                    </a:lnTo>
                    <a:lnTo>
                      <a:pt x="10612" y="17941"/>
                    </a:lnTo>
                    <a:lnTo>
                      <a:pt x="7075" y="19706"/>
                    </a:lnTo>
                    <a:lnTo>
                      <a:pt x="2857" y="17941"/>
                    </a:lnTo>
                    <a:lnTo>
                      <a:pt x="0" y="15000"/>
                    </a:lnTo>
                    <a:lnTo>
                      <a:pt x="0" y="1058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71" name="Freeform 566"/>
              <p:cNvSpPr>
                <a:spLocks/>
              </p:cNvSpPr>
              <p:nvPr/>
            </p:nvSpPr>
            <p:spPr bwMode="auto">
              <a:xfrm>
                <a:off x="6152669" y="4318755"/>
                <a:ext cx="172733" cy="381409"/>
              </a:xfrm>
              <a:custGeom>
                <a:avLst/>
                <a:gdLst>
                  <a:gd name="T0" fmla="*/ 1823 w 20000"/>
                  <a:gd name="T1" fmla="*/ 7031 h 20000"/>
                  <a:gd name="T2" fmla="*/ 2069 w 20000"/>
                  <a:gd name="T3" fmla="*/ 6004 h 20000"/>
                  <a:gd name="T4" fmla="*/ 3350 w 20000"/>
                  <a:gd name="T5" fmla="*/ 5067 h 20000"/>
                  <a:gd name="T6" fmla="*/ 4138 w 20000"/>
                  <a:gd name="T7" fmla="*/ 3683 h 20000"/>
                  <a:gd name="T8" fmla="*/ 5123 w 20000"/>
                  <a:gd name="T9" fmla="*/ 3013 h 20000"/>
                  <a:gd name="T10" fmla="*/ 6650 w 20000"/>
                  <a:gd name="T11" fmla="*/ 1496 h 20000"/>
                  <a:gd name="T12" fmla="*/ 8670 w 20000"/>
                  <a:gd name="T13" fmla="*/ 1496 h 20000"/>
                  <a:gd name="T14" fmla="*/ 8670 w 20000"/>
                  <a:gd name="T15" fmla="*/ 692 h 20000"/>
                  <a:gd name="T16" fmla="*/ 9458 w 20000"/>
                  <a:gd name="T17" fmla="*/ 357 h 20000"/>
                  <a:gd name="T18" fmla="*/ 10788 w 20000"/>
                  <a:gd name="T19" fmla="*/ 0 h 20000"/>
                  <a:gd name="T20" fmla="*/ 11773 w 20000"/>
                  <a:gd name="T21" fmla="*/ 915 h 20000"/>
                  <a:gd name="T22" fmla="*/ 13300 w 20000"/>
                  <a:gd name="T23" fmla="*/ 2768 h 20000"/>
                  <a:gd name="T24" fmla="*/ 12808 w 20000"/>
                  <a:gd name="T25" fmla="*/ 3326 h 20000"/>
                  <a:gd name="T26" fmla="*/ 11281 w 20000"/>
                  <a:gd name="T27" fmla="*/ 3683 h 20000"/>
                  <a:gd name="T28" fmla="*/ 10788 w 20000"/>
                  <a:gd name="T29" fmla="*/ 4152 h 20000"/>
                  <a:gd name="T30" fmla="*/ 11773 w 20000"/>
                  <a:gd name="T31" fmla="*/ 5067 h 20000"/>
                  <a:gd name="T32" fmla="*/ 12808 w 20000"/>
                  <a:gd name="T33" fmla="*/ 4844 h 20000"/>
                  <a:gd name="T34" fmla="*/ 13793 w 20000"/>
                  <a:gd name="T35" fmla="*/ 5067 h 20000"/>
                  <a:gd name="T36" fmla="*/ 14581 w 20000"/>
                  <a:gd name="T37" fmla="*/ 6004 h 20000"/>
                  <a:gd name="T38" fmla="*/ 15813 w 20000"/>
                  <a:gd name="T39" fmla="*/ 6563 h 20000"/>
                  <a:gd name="T40" fmla="*/ 17340 w 20000"/>
                  <a:gd name="T41" fmla="*/ 7254 h 20000"/>
                  <a:gd name="T42" fmla="*/ 17340 w 20000"/>
                  <a:gd name="T43" fmla="*/ 7612 h 20000"/>
                  <a:gd name="T44" fmla="*/ 18670 w 20000"/>
                  <a:gd name="T45" fmla="*/ 7857 h 20000"/>
                  <a:gd name="T46" fmla="*/ 19163 w 20000"/>
                  <a:gd name="T47" fmla="*/ 8080 h 20000"/>
                  <a:gd name="T48" fmla="*/ 19163 w 20000"/>
                  <a:gd name="T49" fmla="*/ 8438 h 20000"/>
                  <a:gd name="T50" fmla="*/ 17931 w 20000"/>
                  <a:gd name="T51" fmla="*/ 8772 h 20000"/>
                  <a:gd name="T52" fmla="*/ 16108 w 20000"/>
                  <a:gd name="T53" fmla="*/ 9353 h 20000"/>
                  <a:gd name="T54" fmla="*/ 15813 w 20000"/>
                  <a:gd name="T55" fmla="*/ 9442 h 20000"/>
                  <a:gd name="T56" fmla="*/ 13300 w 20000"/>
                  <a:gd name="T57" fmla="*/ 9933 h 20000"/>
                  <a:gd name="T58" fmla="*/ 12808 w 20000"/>
                  <a:gd name="T59" fmla="*/ 10848 h 20000"/>
                  <a:gd name="T60" fmla="*/ 12512 w 20000"/>
                  <a:gd name="T61" fmla="*/ 11183 h 20000"/>
                  <a:gd name="T62" fmla="*/ 13300 w 20000"/>
                  <a:gd name="T63" fmla="*/ 11540 h 20000"/>
                  <a:gd name="T64" fmla="*/ 15320 w 20000"/>
                  <a:gd name="T65" fmla="*/ 13036 h 20000"/>
                  <a:gd name="T66" fmla="*/ 15320 w 20000"/>
                  <a:gd name="T67" fmla="*/ 13862 h 20000"/>
                  <a:gd name="T68" fmla="*/ 14828 w 20000"/>
                  <a:gd name="T69" fmla="*/ 14777 h 20000"/>
                  <a:gd name="T70" fmla="*/ 17143 w 20000"/>
                  <a:gd name="T71" fmla="*/ 16272 h 20000"/>
                  <a:gd name="T72" fmla="*/ 17931 w 20000"/>
                  <a:gd name="T73" fmla="*/ 17879 h 20000"/>
                  <a:gd name="T74" fmla="*/ 16601 w 20000"/>
                  <a:gd name="T75" fmla="*/ 19397 h 20000"/>
                  <a:gd name="T76" fmla="*/ 16108 w 20000"/>
                  <a:gd name="T77" fmla="*/ 19978 h 20000"/>
                  <a:gd name="T78" fmla="*/ 16108 w 20000"/>
                  <a:gd name="T79" fmla="*/ 19063 h 20000"/>
                  <a:gd name="T80" fmla="*/ 15813 w 20000"/>
                  <a:gd name="T81" fmla="*/ 18125 h 20000"/>
                  <a:gd name="T82" fmla="*/ 16108 w 20000"/>
                  <a:gd name="T83" fmla="*/ 16964 h 20000"/>
                  <a:gd name="T84" fmla="*/ 14828 w 20000"/>
                  <a:gd name="T85" fmla="*/ 16272 h 20000"/>
                  <a:gd name="T86" fmla="*/ 14089 w 20000"/>
                  <a:gd name="T87" fmla="*/ 15357 h 20000"/>
                  <a:gd name="T88" fmla="*/ 13300 w 20000"/>
                  <a:gd name="T89" fmla="*/ 13638 h 20000"/>
                  <a:gd name="T90" fmla="*/ 12512 w 20000"/>
                  <a:gd name="T91" fmla="*/ 13036 h 20000"/>
                  <a:gd name="T92" fmla="*/ 11773 w 20000"/>
                  <a:gd name="T93" fmla="*/ 12366 h 20000"/>
                  <a:gd name="T94" fmla="*/ 11281 w 20000"/>
                  <a:gd name="T95" fmla="*/ 13036 h 20000"/>
                  <a:gd name="T96" fmla="*/ 8670 w 20000"/>
                  <a:gd name="T97" fmla="*/ 13862 h 20000"/>
                  <a:gd name="T98" fmla="*/ 7438 w 20000"/>
                  <a:gd name="T99" fmla="*/ 13862 h 20000"/>
                  <a:gd name="T100" fmla="*/ 7438 w 20000"/>
                  <a:gd name="T101" fmla="*/ 13862 h 20000"/>
                  <a:gd name="T102" fmla="*/ 6650 w 20000"/>
                  <a:gd name="T103" fmla="*/ 13638 h 20000"/>
                  <a:gd name="T104" fmla="*/ 5862 w 20000"/>
                  <a:gd name="T105" fmla="*/ 12679 h 20000"/>
                  <a:gd name="T106" fmla="*/ 5862 w 20000"/>
                  <a:gd name="T107" fmla="*/ 11183 h 20000"/>
                  <a:gd name="T108" fmla="*/ 4631 w 20000"/>
                  <a:gd name="T109" fmla="*/ 10625 h 20000"/>
                  <a:gd name="T110" fmla="*/ 4138 w 20000"/>
                  <a:gd name="T111" fmla="*/ 10268 h 20000"/>
                  <a:gd name="T112" fmla="*/ 3350 w 20000"/>
                  <a:gd name="T113" fmla="*/ 9710 h 20000"/>
                  <a:gd name="T114" fmla="*/ 2562 w 20000"/>
                  <a:gd name="T115" fmla="*/ 9129 h 20000"/>
                  <a:gd name="T116" fmla="*/ 1330 w 20000"/>
                  <a:gd name="T117" fmla="*/ 8996 h 20000"/>
                  <a:gd name="T118" fmla="*/ 542 w 20000"/>
                  <a:gd name="T119" fmla="*/ 8080 h 20000"/>
                  <a:gd name="T120" fmla="*/ 1034 w 20000"/>
                  <a:gd name="T121" fmla="*/ 7031 h 2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000"/>
                  <a:gd name="T184" fmla="*/ 0 h 20000"/>
                  <a:gd name="T185" fmla="*/ 20000 w 20000"/>
                  <a:gd name="T186" fmla="*/ 20000 h 2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000" h="20000">
                    <a:moveTo>
                      <a:pt x="1034" y="7031"/>
                    </a:moveTo>
                    <a:lnTo>
                      <a:pt x="1823" y="7031"/>
                    </a:lnTo>
                    <a:lnTo>
                      <a:pt x="1330" y="6116"/>
                    </a:lnTo>
                    <a:lnTo>
                      <a:pt x="2069" y="6004"/>
                    </a:lnTo>
                    <a:lnTo>
                      <a:pt x="2069" y="5067"/>
                    </a:lnTo>
                    <a:lnTo>
                      <a:pt x="3350" y="5067"/>
                    </a:lnTo>
                    <a:lnTo>
                      <a:pt x="4138" y="4286"/>
                    </a:lnTo>
                    <a:lnTo>
                      <a:pt x="4138" y="3683"/>
                    </a:lnTo>
                    <a:lnTo>
                      <a:pt x="4138" y="3326"/>
                    </a:lnTo>
                    <a:lnTo>
                      <a:pt x="5123" y="3013"/>
                    </a:lnTo>
                    <a:lnTo>
                      <a:pt x="5123" y="2188"/>
                    </a:lnTo>
                    <a:lnTo>
                      <a:pt x="6650" y="1496"/>
                    </a:lnTo>
                    <a:lnTo>
                      <a:pt x="8473" y="1272"/>
                    </a:lnTo>
                    <a:lnTo>
                      <a:pt x="8670" y="1496"/>
                    </a:lnTo>
                    <a:lnTo>
                      <a:pt x="9212" y="1272"/>
                    </a:lnTo>
                    <a:lnTo>
                      <a:pt x="8670" y="692"/>
                    </a:lnTo>
                    <a:lnTo>
                      <a:pt x="9212" y="357"/>
                    </a:lnTo>
                    <a:lnTo>
                      <a:pt x="9458" y="357"/>
                    </a:lnTo>
                    <a:lnTo>
                      <a:pt x="9458" y="0"/>
                    </a:lnTo>
                    <a:lnTo>
                      <a:pt x="10788" y="0"/>
                    </a:lnTo>
                    <a:lnTo>
                      <a:pt x="11773" y="580"/>
                    </a:lnTo>
                    <a:lnTo>
                      <a:pt x="11773" y="915"/>
                    </a:lnTo>
                    <a:lnTo>
                      <a:pt x="12512" y="915"/>
                    </a:lnTo>
                    <a:lnTo>
                      <a:pt x="13300" y="2768"/>
                    </a:lnTo>
                    <a:lnTo>
                      <a:pt x="12808" y="3237"/>
                    </a:lnTo>
                    <a:lnTo>
                      <a:pt x="12808" y="3326"/>
                    </a:lnTo>
                    <a:lnTo>
                      <a:pt x="12512" y="3326"/>
                    </a:lnTo>
                    <a:lnTo>
                      <a:pt x="11281" y="3683"/>
                    </a:lnTo>
                    <a:lnTo>
                      <a:pt x="11773" y="4152"/>
                    </a:lnTo>
                    <a:lnTo>
                      <a:pt x="10788" y="4152"/>
                    </a:lnTo>
                    <a:lnTo>
                      <a:pt x="11281" y="4621"/>
                    </a:lnTo>
                    <a:lnTo>
                      <a:pt x="11773" y="5067"/>
                    </a:lnTo>
                    <a:lnTo>
                      <a:pt x="12512" y="4844"/>
                    </a:lnTo>
                    <a:lnTo>
                      <a:pt x="12808" y="4844"/>
                    </a:lnTo>
                    <a:lnTo>
                      <a:pt x="14089" y="4844"/>
                    </a:lnTo>
                    <a:lnTo>
                      <a:pt x="13793" y="5067"/>
                    </a:lnTo>
                    <a:lnTo>
                      <a:pt x="14089" y="5201"/>
                    </a:lnTo>
                    <a:lnTo>
                      <a:pt x="14581" y="6004"/>
                    </a:lnTo>
                    <a:lnTo>
                      <a:pt x="15813" y="6004"/>
                    </a:lnTo>
                    <a:lnTo>
                      <a:pt x="15813" y="6563"/>
                    </a:lnTo>
                    <a:lnTo>
                      <a:pt x="15320" y="7031"/>
                    </a:lnTo>
                    <a:lnTo>
                      <a:pt x="17340" y="7254"/>
                    </a:lnTo>
                    <a:lnTo>
                      <a:pt x="17340" y="7522"/>
                    </a:lnTo>
                    <a:lnTo>
                      <a:pt x="17340" y="7612"/>
                    </a:lnTo>
                    <a:lnTo>
                      <a:pt x="17931" y="7612"/>
                    </a:lnTo>
                    <a:lnTo>
                      <a:pt x="18670" y="7857"/>
                    </a:lnTo>
                    <a:lnTo>
                      <a:pt x="19951" y="7857"/>
                    </a:lnTo>
                    <a:lnTo>
                      <a:pt x="19163" y="8080"/>
                    </a:lnTo>
                    <a:lnTo>
                      <a:pt x="18670" y="8192"/>
                    </a:lnTo>
                    <a:lnTo>
                      <a:pt x="19163" y="8438"/>
                    </a:lnTo>
                    <a:lnTo>
                      <a:pt x="18128" y="8527"/>
                    </a:lnTo>
                    <a:lnTo>
                      <a:pt x="17931" y="8772"/>
                    </a:lnTo>
                    <a:lnTo>
                      <a:pt x="16601" y="8996"/>
                    </a:lnTo>
                    <a:lnTo>
                      <a:pt x="16108" y="9353"/>
                    </a:lnTo>
                    <a:lnTo>
                      <a:pt x="15320" y="9129"/>
                    </a:lnTo>
                    <a:lnTo>
                      <a:pt x="15813" y="9442"/>
                    </a:lnTo>
                    <a:lnTo>
                      <a:pt x="13793" y="9710"/>
                    </a:lnTo>
                    <a:lnTo>
                      <a:pt x="13300" y="9933"/>
                    </a:lnTo>
                    <a:lnTo>
                      <a:pt x="12808" y="10268"/>
                    </a:lnTo>
                    <a:lnTo>
                      <a:pt x="12808" y="10848"/>
                    </a:lnTo>
                    <a:lnTo>
                      <a:pt x="12512" y="10960"/>
                    </a:lnTo>
                    <a:lnTo>
                      <a:pt x="12512" y="11183"/>
                    </a:lnTo>
                    <a:lnTo>
                      <a:pt x="12808" y="11183"/>
                    </a:lnTo>
                    <a:lnTo>
                      <a:pt x="13300" y="11540"/>
                    </a:lnTo>
                    <a:lnTo>
                      <a:pt x="14828" y="12679"/>
                    </a:lnTo>
                    <a:lnTo>
                      <a:pt x="15320" y="13036"/>
                    </a:lnTo>
                    <a:lnTo>
                      <a:pt x="15813" y="13638"/>
                    </a:lnTo>
                    <a:lnTo>
                      <a:pt x="15320" y="13862"/>
                    </a:lnTo>
                    <a:lnTo>
                      <a:pt x="15320" y="14308"/>
                    </a:lnTo>
                    <a:lnTo>
                      <a:pt x="14828" y="14777"/>
                    </a:lnTo>
                    <a:lnTo>
                      <a:pt x="14828" y="15134"/>
                    </a:lnTo>
                    <a:lnTo>
                      <a:pt x="17143" y="16272"/>
                    </a:lnTo>
                    <a:lnTo>
                      <a:pt x="17143" y="16741"/>
                    </a:lnTo>
                    <a:lnTo>
                      <a:pt x="17931" y="17879"/>
                    </a:lnTo>
                    <a:lnTo>
                      <a:pt x="17340" y="18482"/>
                    </a:lnTo>
                    <a:lnTo>
                      <a:pt x="16601" y="19397"/>
                    </a:lnTo>
                    <a:lnTo>
                      <a:pt x="16601" y="19754"/>
                    </a:lnTo>
                    <a:lnTo>
                      <a:pt x="16108" y="19978"/>
                    </a:lnTo>
                    <a:lnTo>
                      <a:pt x="15813" y="19397"/>
                    </a:lnTo>
                    <a:lnTo>
                      <a:pt x="16108" y="19063"/>
                    </a:lnTo>
                    <a:lnTo>
                      <a:pt x="16108" y="18125"/>
                    </a:lnTo>
                    <a:lnTo>
                      <a:pt x="15813" y="18125"/>
                    </a:lnTo>
                    <a:lnTo>
                      <a:pt x="16108" y="17879"/>
                    </a:lnTo>
                    <a:lnTo>
                      <a:pt x="16108" y="16964"/>
                    </a:lnTo>
                    <a:lnTo>
                      <a:pt x="14828" y="15826"/>
                    </a:lnTo>
                    <a:lnTo>
                      <a:pt x="14828" y="16272"/>
                    </a:lnTo>
                    <a:lnTo>
                      <a:pt x="14581" y="16272"/>
                    </a:lnTo>
                    <a:lnTo>
                      <a:pt x="14089" y="15357"/>
                    </a:lnTo>
                    <a:lnTo>
                      <a:pt x="13793" y="14308"/>
                    </a:lnTo>
                    <a:lnTo>
                      <a:pt x="13300" y="13638"/>
                    </a:lnTo>
                    <a:lnTo>
                      <a:pt x="13300" y="13036"/>
                    </a:lnTo>
                    <a:lnTo>
                      <a:pt x="12512" y="13036"/>
                    </a:lnTo>
                    <a:lnTo>
                      <a:pt x="12020" y="12679"/>
                    </a:lnTo>
                    <a:lnTo>
                      <a:pt x="11773" y="12366"/>
                    </a:lnTo>
                    <a:lnTo>
                      <a:pt x="11281" y="12455"/>
                    </a:lnTo>
                    <a:lnTo>
                      <a:pt x="11281" y="13036"/>
                    </a:lnTo>
                    <a:lnTo>
                      <a:pt x="10493" y="13393"/>
                    </a:lnTo>
                    <a:lnTo>
                      <a:pt x="8670" y="13862"/>
                    </a:lnTo>
                    <a:lnTo>
                      <a:pt x="8473" y="13973"/>
                    </a:lnTo>
                    <a:lnTo>
                      <a:pt x="7438" y="13862"/>
                    </a:lnTo>
                    <a:lnTo>
                      <a:pt x="7931" y="13638"/>
                    </a:lnTo>
                    <a:lnTo>
                      <a:pt x="7438" y="13862"/>
                    </a:lnTo>
                    <a:lnTo>
                      <a:pt x="6650" y="13862"/>
                    </a:lnTo>
                    <a:lnTo>
                      <a:pt x="6650" y="13638"/>
                    </a:lnTo>
                    <a:lnTo>
                      <a:pt x="5862" y="13862"/>
                    </a:lnTo>
                    <a:lnTo>
                      <a:pt x="5862" y="12679"/>
                    </a:lnTo>
                    <a:lnTo>
                      <a:pt x="6453" y="11763"/>
                    </a:lnTo>
                    <a:lnTo>
                      <a:pt x="5862" y="11183"/>
                    </a:lnTo>
                    <a:lnTo>
                      <a:pt x="4631" y="10491"/>
                    </a:lnTo>
                    <a:lnTo>
                      <a:pt x="4631" y="10625"/>
                    </a:lnTo>
                    <a:lnTo>
                      <a:pt x="3350" y="10045"/>
                    </a:lnTo>
                    <a:lnTo>
                      <a:pt x="4138" y="10268"/>
                    </a:lnTo>
                    <a:lnTo>
                      <a:pt x="4631" y="10045"/>
                    </a:lnTo>
                    <a:lnTo>
                      <a:pt x="3350" y="9710"/>
                    </a:lnTo>
                    <a:lnTo>
                      <a:pt x="3054" y="9353"/>
                    </a:lnTo>
                    <a:lnTo>
                      <a:pt x="2562" y="9129"/>
                    </a:lnTo>
                    <a:lnTo>
                      <a:pt x="1823" y="8996"/>
                    </a:lnTo>
                    <a:lnTo>
                      <a:pt x="1330" y="8996"/>
                    </a:lnTo>
                    <a:lnTo>
                      <a:pt x="0" y="8192"/>
                    </a:lnTo>
                    <a:lnTo>
                      <a:pt x="542" y="8080"/>
                    </a:lnTo>
                    <a:lnTo>
                      <a:pt x="1330" y="8192"/>
                    </a:lnTo>
                    <a:lnTo>
                      <a:pt x="1034" y="703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72" name="Freeform 567"/>
              <p:cNvSpPr>
                <a:spLocks/>
              </p:cNvSpPr>
              <p:nvPr/>
            </p:nvSpPr>
            <p:spPr bwMode="auto">
              <a:xfrm>
                <a:off x="6594983" y="4799011"/>
                <a:ext cx="18971" cy="21966"/>
              </a:xfrm>
              <a:custGeom>
                <a:avLst/>
                <a:gdLst>
                  <a:gd name="T0" fmla="*/ 0 w 20000"/>
                  <a:gd name="T1" fmla="*/ 5769 h 20000"/>
                  <a:gd name="T2" fmla="*/ 11905 w 20000"/>
                  <a:gd name="T3" fmla="*/ 0 h 20000"/>
                  <a:gd name="T4" fmla="*/ 11905 w 20000"/>
                  <a:gd name="T5" fmla="*/ 5769 h 20000"/>
                  <a:gd name="T6" fmla="*/ 19524 w 20000"/>
                  <a:gd name="T7" fmla="*/ 13462 h 20000"/>
                  <a:gd name="T8" fmla="*/ 11905 w 20000"/>
                  <a:gd name="T9" fmla="*/ 13462 h 20000"/>
                  <a:gd name="T10" fmla="*/ 2857 w 20000"/>
                  <a:gd name="T11" fmla="*/ 19615 h 20000"/>
                  <a:gd name="T12" fmla="*/ 0 w 20000"/>
                  <a:gd name="T13" fmla="*/ 5769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5769"/>
                    </a:moveTo>
                    <a:lnTo>
                      <a:pt x="11905" y="0"/>
                    </a:lnTo>
                    <a:lnTo>
                      <a:pt x="11905" y="5769"/>
                    </a:lnTo>
                    <a:lnTo>
                      <a:pt x="19524" y="13462"/>
                    </a:lnTo>
                    <a:lnTo>
                      <a:pt x="11905" y="13462"/>
                    </a:lnTo>
                    <a:lnTo>
                      <a:pt x="2857" y="19615"/>
                    </a:lnTo>
                    <a:lnTo>
                      <a:pt x="0" y="576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73" name="Freeform 568"/>
              <p:cNvSpPr>
                <a:spLocks/>
              </p:cNvSpPr>
              <p:nvPr/>
            </p:nvSpPr>
            <p:spPr bwMode="auto">
              <a:xfrm>
                <a:off x="6672862" y="4376665"/>
                <a:ext cx="33948" cy="76881"/>
              </a:xfrm>
              <a:custGeom>
                <a:avLst/>
                <a:gdLst>
                  <a:gd name="T0" fmla="*/ 10380 w 20000"/>
                  <a:gd name="T1" fmla="*/ 19890 h 20000"/>
                  <a:gd name="T2" fmla="*/ 9114 w 20000"/>
                  <a:gd name="T3" fmla="*/ 19890 h 20000"/>
                  <a:gd name="T4" fmla="*/ 9114 w 20000"/>
                  <a:gd name="T5" fmla="*/ 18132 h 20000"/>
                  <a:gd name="T6" fmla="*/ 4051 w 20000"/>
                  <a:gd name="T7" fmla="*/ 16484 h 20000"/>
                  <a:gd name="T8" fmla="*/ 0 w 20000"/>
                  <a:gd name="T9" fmla="*/ 12967 h 20000"/>
                  <a:gd name="T10" fmla="*/ 0 w 20000"/>
                  <a:gd name="T11" fmla="*/ 10220 h 20000"/>
                  <a:gd name="T12" fmla="*/ 2532 w 20000"/>
                  <a:gd name="T13" fmla="*/ 8022 h 20000"/>
                  <a:gd name="T14" fmla="*/ 9114 w 20000"/>
                  <a:gd name="T15" fmla="*/ 1648 h 20000"/>
                  <a:gd name="T16" fmla="*/ 12911 w 20000"/>
                  <a:gd name="T17" fmla="*/ 0 h 20000"/>
                  <a:gd name="T18" fmla="*/ 19747 w 20000"/>
                  <a:gd name="T19" fmla="*/ 1648 h 20000"/>
                  <a:gd name="T20" fmla="*/ 19747 w 20000"/>
                  <a:gd name="T21" fmla="*/ 4505 h 20000"/>
                  <a:gd name="T22" fmla="*/ 16962 w 20000"/>
                  <a:gd name="T23" fmla="*/ 6264 h 20000"/>
                  <a:gd name="T24" fmla="*/ 15696 w 20000"/>
                  <a:gd name="T25" fmla="*/ 12967 h 20000"/>
                  <a:gd name="T26" fmla="*/ 12911 w 20000"/>
                  <a:gd name="T27" fmla="*/ 16484 h 20000"/>
                  <a:gd name="T28" fmla="*/ 10380 w 20000"/>
                  <a:gd name="T29" fmla="*/ 1989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10380" y="19890"/>
                    </a:moveTo>
                    <a:lnTo>
                      <a:pt x="9114" y="19890"/>
                    </a:lnTo>
                    <a:lnTo>
                      <a:pt x="9114" y="18132"/>
                    </a:lnTo>
                    <a:lnTo>
                      <a:pt x="4051" y="16484"/>
                    </a:lnTo>
                    <a:lnTo>
                      <a:pt x="0" y="12967"/>
                    </a:lnTo>
                    <a:lnTo>
                      <a:pt x="0" y="10220"/>
                    </a:lnTo>
                    <a:lnTo>
                      <a:pt x="2532" y="8022"/>
                    </a:lnTo>
                    <a:lnTo>
                      <a:pt x="9114" y="1648"/>
                    </a:lnTo>
                    <a:lnTo>
                      <a:pt x="12911" y="0"/>
                    </a:lnTo>
                    <a:lnTo>
                      <a:pt x="19747" y="1648"/>
                    </a:lnTo>
                    <a:lnTo>
                      <a:pt x="19747" y="4505"/>
                    </a:lnTo>
                    <a:lnTo>
                      <a:pt x="16962" y="6264"/>
                    </a:lnTo>
                    <a:lnTo>
                      <a:pt x="15696" y="12967"/>
                    </a:lnTo>
                    <a:lnTo>
                      <a:pt x="12911" y="16484"/>
                    </a:lnTo>
                    <a:lnTo>
                      <a:pt x="10380" y="1989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74" name="Freeform 569"/>
              <p:cNvSpPr>
                <a:spLocks/>
              </p:cNvSpPr>
              <p:nvPr/>
            </p:nvSpPr>
            <p:spPr bwMode="auto">
              <a:xfrm>
                <a:off x="5758279" y="3620837"/>
                <a:ext cx="1042385" cy="870651"/>
              </a:xfrm>
              <a:custGeom>
                <a:avLst/>
                <a:gdLst>
                  <a:gd name="T0" fmla="*/ 16612 w 20000"/>
                  <a:gd name="T1" fmla="*/ 1418 h 20000"/>
                  <a:gd name="T2" fmla="*/ 18424 w 20000"/>
                  <a:gd name="T3" fmla="*/ 2983 h 20000"/>
                  <a:gd name="T4" fmla="*/ 19992 w 20000"/>
                  <a:gd name="T5" fmla="*/ 3540 h 20000"/>
                  <a:gd name="T6" fmla="*/ 19527 w 20000"/>
                  <a:gd name="T7" fmla="*/ 7139 h 20000"/>
                  <a:gd name="T8" fmla="*/ 18939 w 20000"/>
                  <a:gd name="T9" fmla="*/ 7697 h 20000"/>
                  <a:gd name="T10" fmla="*/ 18220 w 20000"/>
                  <a:gd name="T11" fmla="*/ 7941 h 20000"/>
                  <a:gd name="T12" fmla="*/ 17159 w 20000"/>
                  <a:gd name="T13" fmla="*/ 9418 h 20000"/>
                  <a:gd name="T14" fmla="*/ 16743 w 20000"/>
                  <a:gd name="T15" fmla="*/ 9418 h 20000"/>
                  <a:gd name="T16" fmla="*/ 15853 w 20000"/>
                  <a:gd name="T17" fmla="*/ 9672 h 20000"/>
                  <a:gd name="T18" fmla="*/ 16057 w 20000"/>
                  <a:gd name="T19" fmla="*/ 10836 h 20000"/>
                  <a:gd name="T20" fmla="*/ 17331 w 20000"/>
                  <a:gd name="T21" fmla="*/ 10631 h 20000"/>
                  <a:gd name="T22" fmla="*/ 16400 w 20000"/>
                  <a:gd name="T23" fmla="*/ 12293 h 20000"/>
                  <a:gd name="T24" fmla="*/ 17290 w 20000"/>
                  <a:gd name="T25" fmla="*/ 13819 h 20000"/>
                  <a:gd name="T26" fmla="*/ 17412 w 20000"/>
                  <a:gd name="T27" fmla="*/ 14680 h 20000"/>
                  <a:gd name="T28" fmla="*/ 17837 w 20000"/>
                  <a:gd name="T29" fmla="*/ 14973 h 20000"/>
                  <a:gd name="T30" fmla="*/ 17673 w 20000"/>
                  <a:gd name="T31" fmla="*/ 15531 h 20000"/>
                  <a:gd name="T32" fmla="*/ 17331 w 20000"/>
                  <a:gd name="T33" fmla="*/ 16597 h 20000"/>
                  <a:gd name="T34" fmla="*/ 17078 w 20000"/>
                  <a:gd name="T35" fmla="*/ 17614 h 20000"/>
                  <a:gd name="T36" fmla="*/ 16269 w 20000"/>
                  <a:gd name="T37" fmla="*/ 18670 h 20000"/>
                  <a:gd name="T38" fmla="*/ 15216 w 20000"/>
                  <a:gd name="T39" fmla="*/ 18670 h 20000"/>
                  <a:gd name="T40" fmla="*/ 14416 w 20000"/>
                  <a:gd name="T41" fmla="*/ 19491 h 20000"/>
                  <a:gd name="T42" fmla="*/ 13951 w 20000"/>
                  <a:gd name="T43" fmla="*/ 19491 h 20000"/>
                  <a:gd name="T44" fmla="*/ 13437 w 20000"/>
                  <a:gd name="T45" fmla="*/ 19374 h 20000"/>
                  <a:gd name="T46" fmla="*/ 12433 w 20000"/>
                  <a:gd name="T47" fmla="*/ 18670 h 20000"/>
                  <a:gd name="T48" fmla="*/ 11535 w 20000"/>
                  <a:gd name="T49" fmla="*/ 18826 h 20000"/>
                  <a:gd name="T50" fmla="*/ 11078 w 20000"/>
                  <a:gd name="T51" fmla="*/ 19589 h 20000"/>
                  <a:gd name="T52" fmla="*/ 10441 w 20000"/>
                  <a:gd name="T53" fmla="*/ 19227 h 20000"/>
                  <a:gd name="T54" fmla="*/ 9894 w 20000"/>
                  <a:gd name="T55" fmla="*/ 18171 h 20000"/>
                  <a:gd name="T56" fmla="*/ 9429 w 20000"/>
                  <a:gd name="T57" fmla="*/ 17653 h 20000"/>
                  <a:gd name="T58" fmla="*/ 9510 w 20000"/>
                  <a:gd name="T59" fmla="*/ 16293 h 20000"/>
                  <a:gd name="T60" fmla="*/ 8751 w 20000"/>
                  <a:gd name="T61" fmla="*/ 16039 h 20000"/>
                  <a:gd name="T62" fmla="*/ 8408 w 20000"/>
                  <a:gd name="T63" fmla="*/ 15736 h 20000"/>
                  <a:gd name="T64" fmla="*/ 7445 w 20000"/>
                  <a:gd name="T65" fmla="*/ 16293 h 20000"/>
                  <a:gd name="T66" fmla="*/ 6343 w 20000"/>
                  <a:gd name="T67" fmla="*/ 16450 h 20000"/>
                  <a:gd name="T68" fmla="*/ 4906 w 20000"/>
                  <a:gd name="T69" fmla="*/ 16196 h 20000"/>
                  <a:gd name="T70" fmla="*/ 4139 w 20000"/>
                  <a:gd name="T71" fmla="*/ 15795 h 20000"/>
                  <a:gd name="T72" fmla="*/ 2318 w 20000"/>
                  <a:gd name="T73" fmla="*/ 14416 h 20000"/>
                  <a:gd name="T74" fmla="*/ 2449 w 20000"/>
                  <a:gd name="T75" fmla="*/ 13770 h 20000"/>
                  <a:gd name="T76" fmla="*/ 1437 w 20000"/>
                  <a:gd name="T77" fmla="*/ 12293 h 20000"/>
                  <a:gd name="T78" fmla="*/ 669 w 20000"/>
                  <a:gd name="T79" fmla="*/ 11540 h 20000"/>
                  <a:gd name="T80" fmla="*/ 416 w 20000"/>
                  <a:gd name="T81" fmla="*/ 9917 h 20000"/>
                  <a:gd name="T82" fmla="*/ 2114 w 20000"/>
                  <a:gd name="T83" fmla="*/ 8900 h 20000"/>
                  <a:gd name="T84" fmla="*/ 2449 w 20000"/>
                  <a:gd name="T85" fmla="*/ 6778 h 20000"/>
                  <a:gd name="T86" fmla="*/ 3673 w 20000"/>
                  <a:gd name="T87" fmla="*/ 4606 h 20000"/>
                  <a:gd name="T88" fmla="*/ 4571 w 20000"/>
                  <a:gd name="T89" fmla="*/ 5115 h 20000"/>
                  <a:gd name="T90" fmla="*/ 5322 w 20000"/>
                  <a:gd name="T91" fmla="*/ 6377 h 20000"/>
                  <a:gd name="T92" fmla="*/ 7012 w 20000"/>
                  <a:gd name="T93" fmla="*/ 7394 h 20000"/>
                  <a:gd name="T94" fmla="*/ 8751 w 20000"/>
                  <a:gd name="T95" fmla="*/ 8196 h 20000"/>
                  <a:gd name="T96" fmla="*/ 10784 w 20000"/>
                  <a:gd name="T97" fmla="*/ 8597 h 20000"/>
                  <a:gd name="T98" fmla="*/ 12767 w 20000"/>
                  <a:gd name="T99" fmla="*/ 6885 h 20000"/>
                  <a:gd name="T100" fmla="*/ 13437 w 20000"/>
                  <a:gd name="T101" fmla="*/ 6328 h 20000"/>
                  <a:gd name="T102" fmla="*/ 14286 w 20000"/>
                  <a:gd name="T103" fmla="*/ 5418 h 20000"/>
                  <a:gd name="T104" fmla="*/ 15176 w 20000"/>
                  <a:gd name="T105" fmla="*/ 4919 h 20000"/>
                  <a:gd name="T106" fmla="*/ 13951 w 20000"/>
                  <a:gd name="T107" fmla="*/ 4362 h 20000"/>
                  <a:gd name="T108" fmla="*/ 13567 w 20000"/>
                  <a:gd name="T109" fmla="*/ 3042 h 20000"/>
                  <a:gd name="T110" fmla="*/ 14335 w 20000"/>
                  <a:gd name="T111" fmla="*/ 1017 h 20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00"/>
                  <a:gd name="T169" fmla="*/ 0 h 20000"/>
                  <a:gd name="T170" fmla="*/ 20000 w 20000"/>
                  <a:gd name="T171" fmla="*/ 20000 h 20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00" h="20000">
                    <a:moveTo>
                      <a:pt x="14841" y="108"/>
                    </a:moveTo>
                    <a:lnTo>
                      <a:pt x="15004" y="0"/>
                    </a:lnTo>
                    <a:lnTo>
                      <a:pt x="15216" y="108"/>
                    </a:lnTo>
                    <a:lnTo>
                      <a:pt x="15641" y="205"/>
                    </a:lnTo>
                    <a:lnTo>
                      <a:pt x="15853" y="254"/>
                    </a:lnTo>
                    <a:lnTo>
                      <a:pt x="15976" y="362"/>
                    </a:lnTo>
                    <a:lnTo>
                      <a:pt x="16612" y="1418"/>
                    </a:lnTo>
                    <a:lnTo>
                      <a:pt x="16873" y="1721"/>
                    </a:lnTo>
                    <a:lnTo>
                      <a:pt x="17078" y="2230"/>
                    </a:lnTo>
                    <a:lnTo>
                      <a:pt x="17208" y="2484"/>
                    </a:lnTo>
                    <a:lnTo>
                      <a:pt x="17331" y="2641"/>
                    </a:lnTo>
                    <a:lnTo>
                      <a:pt x="17673" y="2641"/>
                    </a:lnTo>
                    <a:lnTo>
                      <a:pt x="17878" y="2641"/>
                    </a:lnTo>
                    <a:lnTo>
                      <a:pt x="18424" y="2983"/>
                    </a:lnTo>
                    <a:lnTo>
                      <a:pt x="18776" y="3795"/>
                    </a:lnTo>
                    <a:lnTo>
                      <a:pt x="18939" y="3795"/>
                    </a:lnTo>
                    <a:lnTo>
                      <a:pt x="19273" y="3697"/>
                    </a:lnTo>
                    <a:lnTo>
                      <a:pt x="19396" y="3443"/>
                    </a:lnTo>
                    <a:lnTo>
                      <a:pt x="19739" y="3296"/>
                    </a:lnTo>
                    <a:lnTo>
                      <a:pt x="19992" y="3139"/>
                    </a:lnTo>
                    <a:lnTo>
                      <a:pt x="19992" y="3540"/>
                    </a:lnTo>
                    <a:lnTo>
                      <a:pt x="19992" y="3941"/>
                    </a:lnTo>
                    <a:lnTo>
                      <a:pt x="19951" y="4098"/>
                    </a:lnTo>
                    <a:lnTo>
                      <a:pt x="19951" y="5516"/>
                    </a:lnTo>
                    <a:lnTo>
                      <a:pt x="19527" y="5320"/>
                    </a:lnTo>
                    <a:lnTo>
                      <a:pt x="19314" y="5672"/>
                    </a:lnTo>
                    <a:lnTo>
                      <a:pt x="19608" y="6631"/>
                    </a:lnTo>
                    <a:lnTo>
                      <a:pt x="19527" y="7139"/>
                    </a:lnTo>
                    <a:lnTo>
                      <a:pt x="19527" y="7296"/>
                    </a:lnTo>
                    <a:lnTo>
                      <a:pt x="19396" y="7139"/>
                    </a:lnTo>
                    <a:lnTo>
                      <a:pt x="19273" y="7042"/>
                    </a:lnTo>
                    <a:lnTo>
                      <a:pt x="19273" y="7296"/>
                    </a:lnTo>
                    <a:lnTo>
                      <a:pt x="19110" y="7443"/>
                    </a:lnTo>
                    <a:lnTo>
                      <a:pt x="19061" y="7638"/>
                    </a:lnTo>
                    <a:lnTo>
                      <a:pt x="18939" y="7697"/>
                    </a:lnTo>
                    <a:lnTo>
                      <a:pt x="18776" y="7795"/>
                    </a:lnTo>
                    <a:lnTo>
                      <a:pt x="18776" y="7844"/>
                    </a:lnTo>
                    <a:lnTo>
                      <a:pt x="18857" y="8039"/>
                    </a:lnTo>
                    <a:lnTo>
                      <a:pt x="18727" y="8039"/>
                    </a:lnTo>
                    <a:lnTo>
                      <a:pt x="18514" y="8039"/>
                    </a:lnTo>
                    <a:lnTo>
                      <a:pt x="18392" y="7844"/>
                    </a:lnTo>
                    <a:lnTo>
                      <a:pt x="18220" y="7941"/>
                    </a:lnTo>
                    <a:lnTo>
                      <a:pt x="18220" y="8196"/>
                    </a:lnTo>
                    <a:lnTo>
                      <a:pt x="18180" y="8352"/>
                    </a:lnTo>
                    <a:lnTo>
                      <a:pt x="18049" y="8499"/>
                    </a:lnTo>
                    <a:lnTo>
                      <a:pt x="17755" y="8753"/>
                    </a:lnTo>
                    <a:lnTo>
                      <a:pt x="17624" y="9164"/>
                    </a:lnTo>
                    <a:lnTo>
                      <a:pt x="17331" y="9262"/>
                    </a:lnTo>
                    <a:lnTo>
                      <a:pt x="17159" y="9418"/>
                    </a:lnTo>
                    <a:lnTo>
                      <a:pt x="16955" y="9672"/>
                    </a:lnTo>
                    <a:lnTo>
                      <a:pt x="16743" y="9917"/>
                    </a:lnTo>
                    <a:lnTo>
                      <a:pt x="16653" y="9819"/>
                    </a:lnTo>
                    <a:lnTo>
                      <a:pt x="16776" y="9672"/>
                    </a:lnTo>
                    <a:lnTo>
                      <a:pt x="16776" y="9565"/>
                    </a:lnTo>
                    <a:lnTo>
                      <a:pt x="16873" y="9516"/>
                    </a:lnTo>
                    <a:lnTo>
                      <a:pt x="16743" y="9418"/>
                    </a:lnTo>
                    <a:lnTo>
                      <a:pt x="16653" y="9262"/>
                    </a:lnTo>
                    <a:lnTo>
                      <a:pt x="16873" y="8753"/>
                    </a:lnTo>
                    <a:lnTo>
                      <a:pt x="16612" y="8499"/>
                    </a:lnTo>
                    <a:lnTo>
                      <a:pt x="16318" y="8704"/>
                    </a:lnTo>
                    <a:lnTo>
                      <a:pt x="16106" y="9164"/>
                    </a:lnTo>
                    <a:lnTo>
                      <a:pt x="15894" y="9418"/>
                    </a:lnTo>
                    <a:lnTo>
                      <a:pt x="15853" y="9672"/>
                    </a:lnTo>
                    <a:lnTo>
                      <a:pt x="15722" y="9770"/>
                    </a:lnTo>
                    <a:lnTo>
                      <a:pt x="15429" y="9770"/>
                    </a:lnTo>
                    <a:lnTo>
                      <a:pt x="15510" y="10171"/>
                    </a:lnTo>
                    <a:lnTo>
                      <a:pt x="15641" y="10474"/>
                    </a:lnTo>
                    <a:lnTo>
                      <a:pt x="15771" y="10435"/>
                    </a:lnTo>
                    <a:lnTo>
                      <a:pt x="15976" y="10572"/>
                    </a:lnTo>
                    <a:lnTo>
                      <a:pt x="16057" y="10836"/>
                    </a:lnTo>
                    <a:lnTo>
                      <a:pt x="16188" y="10983"/>
                    </a:lnTo>
                    <a:lnTo>
                      <a:pt x="16318" y="10875"/>
                    </a:lnTo>
                    <a:lnTo>
                      <a:pt x="16522" y="10631"/>
                    </a:lnTo>
                    <a:lnTo>
                      <a:pt x="16653" y="10474"/>
                    </a:lnTo>
                    <a:lnTo>
                      <a:pt x="16955" y="10631"/>
                    </a:lnTo>
                    <a:lnTo>
                      <a:pt x="17159" y="10631"/>
                    </a:lnTo>
                    <a:lnTo>
                      <a:pt x="17331" y="10631"/>
                    </a:lnTo>
                    <a:lnTo>
                      <a:pt x="17331" y="10983"/>
                    </a:lnTo>
                    <a:lnTo>
                      <a:pt x="17159" y="10875"/>
                    </a:lnTo>
                    <a:lnTo>
                      <a:pt x="16776" y="11139"/>
                    </a:lnTo>
                    <a:lnTo>
                      <a:pt x="16873" y="11237"/>
                    </a:lnTo>
                    <a:lnTo>
                      <a:pt x="16612" y="11638"/>
                    </a:lnTo>
                    <a:lnTo>
                      <a:pt x="16400" y="12039"/>
                    </a:lnTo>
                    <a:lnTo>
                      <a:pt x="16400" y="12293"/>
                    </a:lnTo>
                    <a:lnTo>
                      <a:pt x="16776" y="12557"/>
                    </a:lnTo>
                    <a:lnTo>
                      <a:pt x="17078" y="13154"/>
                    </a:lnTo>
                    <a:lnTo>
                      <a:pt x="17208" y="13262"/>
                    </a:lnTo>
                    <a:lnTo>
                      <a:pt x="17290" y="13516"/>
                    </a:lnTo>
                    <a:lnTo>
                      <a:pt x="17494" y="13770"/>
                    </a:lnTo>
                    <a:lnTo>
                      <a:pt x="17624" y="13917"/>
                    </a:lnTo>
                    <a:lnTo>
                      <a:pt x="17290" y="13819"/>
                    </a:lnTo>
                    <a:lnTo>
                      <a:pt x="17159" y="13770"/>
                    </a:lnTo>
                    <a:lnTo>
                      <a:pt x="17078" y="13819"/>
                    </a:lnTo>
                    <a:lnTo>
                      <a:pt x="17208" y="13819"/>
                    </a:lnTo>
                    <a:lnTo>
                      <a:pt x="17412" y="14073"/>
                    </a:lnTo>
                    <a:lnTo>
                      <a:pt x="17673" y="14416"/>
                    </a:lnTo>
                    <a:lnTo>
                      <a:pt x="17494" y="14474"/>
                    </a:lnTo>
                    <a:lnTo>
                      <a:pt x="17412" y="14680"/>
                    </a:lnTo>
                    <a:lnTo>
                      <a:pt x="17208" y="14680"/>
                    </a:lnTo>
                    <a:lnTo>
                      <a:pt x="17159" y="14826"/>
                    </a:lnTo>
                    <a:lnTo>
                      <a:pt x="17290" y="14729"/>
                    </a:lnTo>
                    <a:lnTo>
                      <a:pt x="17290" y="14875"/>
                    </a:lnTo>
                    <a:lnTo>
                      <a:pt x="17543" y="14729"/>
                    </a:lnTo>
                    <a:lnTo>
                      <a:pt x="17755" y="14875"/>
                    </a:lnTo>
                    <a:lnTo>
                      <a:pt x="17837" y="14973"/>
                    </a:lnTo>
                    <a:lnTo>
                      <a:pt x="17673" y="15130"/>
                    </a:lnTo>
                    <a:lnTo>
                      <a:pt x="17837" y="15130"/>
                    </a:lnTo>
                    <a:lnTo>
                      <a:pt x="17837" y="15276"/>
                    </a:lnTo>
                    <a:lnTo>
                      <a:pt x="17673" y="15276"/>
                    </a:lnTo>
                    <a:lnTo>
                      <a:pt x="17755" y="15374"/>
                    </a:lnTo>
                    <a:lnTo>
                      <a:pt x="17755" y="15531"/>
                    </a:lnTo>
                    <a:lnTo>
                      <a:pt x="17673" y="15531"/>
                    </a:lnTo>
                    <a:lnTo>
                      <a:pt x="17673" y="15638"/>
                    </a:lnTo>
                    <a:lnTo>
                      <a:pt x="17837" y="15736"/>
                    </a:lnTo>
                    <a:lnTo>
                      <a:pt x="17673" y="15795"/>
                    </a:lnTo>
                    <a:lnTo>
                      <a:pt x="17673" y="15736"/>
                    </a:lnTo>
                    <a:lnTo>
                      <a:pt x="17624" y="15795"/>
                    </a:lnTo>
                    <a:lnTo>
                      <a:pt x="17494" y="16196"/>
                    </a:lnTo>
                    <a:lnTo>
                      <a:pt x="17331" y="16597"/>
                    </a:lnTo>
                    <a:lnTo>
                      <a:pt x="17208" y="16597"/>
                    </a:lnTo>
                    <a:lnTo>
                      <a:pt x="17208" y="16694"/>
                    </a:lnTo>
                    <a:lnTo>
                      <a:pt x="17290" y="16792"/>
                    </a:lnTo>
                    <a:lnTo>
                      <a:pt x="17208" y="16949"/>
                    </a:lnTo>
                    <a:lnTo>
                      <a:pt x="17208" y="17213"/>
                    </a:lnTo>
                    <a:lnTo>
                      <a:pt x="17208" y="17359"/>
                    </a:lnTo>
                    <a:lnTo>
                      <a:pt x="17078" y="17614"/>
                    </a:lnTo>
                    <a:lnTo>
                      <a:pt x="16955" y="17770"/>
                    </a:lnTo>
                    <a:lnTo>
                      <a:pt x="16743" y="17868"/>
                    </a:lnTo>
                    <a:lnTo>
                      <a:pt x="16776" y="17917"/>
                    </a:lnTo>
                    <a:lnTo>
                      <a:pt x="16612" y="18171"/>
                    </a:lnTo>
                    <a:lnTo>
                      <a:pt x="16441" y="18269"/>
                    </a:lnTo>
                    <a:lnTo>
                      <a:pt x="16400" y="18269"/>
                    </a:lnTo>
                    <a:lnTo>
                      <a:pt x="16269" y="18670"/>
                    </a:lnTo>
                    <a:lnTo>
                      <a:pt x="15976" y="18729"/>
                    </a:lnTo>
                    <a:lnTo>
                      <a:pt x="15894" y="18826"/>
                    </a:lnTo>
                    <a:lnTo>
                      <a:pt x="15771" y="18729"/>
                    </a:lnTo>
                    <a:lnTo>
                      <a:pt x="15722" y="18826"/>
                    </a:lnTo>
                    <a:lnTo>
                      <a:pt x="15641" y="18729"/>
                    </a:lnTo>
                    <a:lnTo>
                      <a:pt x="15429" y="18924"/>
                    </a:lnTo>
                    <a:lnTo>
                      <a:pt x="15216" y="18670"/>
                    </a:lnTo>
                    <a:lnTo>
                      <a:pt x="15306" y="19071"/>
                    </a:lnTo>
                    <a:lnTo>
                      <a:pt x="14955" y="19227"/>
                    </a:lnTo>
                    <a:lnTo>
                      <a:pt x="14873" y="19130"/>
                    </a:lnTo>
                    <a:lnTo>
                      <a:pt x="14873" y="19227"/>
                    </a:lnTo>
                    <a:lnTo>
                      <a:pt x="14751" y="19335"/>
                    </a:lnTo>
                    <a:lnTo>
                      <a:pt x="14620" y="19374"/>
                    </a:lnTo>
                    <a:lnTo>
                      <a:pt x="14416" y="19491"/>
                    </a:lnTo>
                    <a:lnTo>
                      <a:pt x="14204" y="19589"/>
                    </a:lnTo>
                    <a:lnTo>
                      <a:pt x="14204" y="19491"/>
                    </a:lnTo>
                    <a:lnTo>
                      <a:pt x="14122" y="19736"/>
                    </a:lnTo>
                    <a:lnTo>
                      <a:pt x="14286" y="19892"/>
                    </a:lnTo>
                    <a:lnTo>
                      <a:pt x="14073" y="19990"/>
                    </a:lnTo>
                    <a:lnTo>
                      <a:pt x="13992" y="19628"/>
                    </a:lnTo>
                    <a:lnTo>
                      <a:pt x="13951" y="19491"/>
                    </a:lnTo>
                    <a:lnTo>
                      <a:pt x="14073" y="19374"/>
                    </a:lnTo>
                    <a:lnTo>
                      <a:pt x="13869" y="19227"/>
                    </a:lnTo>
                    <a:lnTo>
                      <a:pt x="13780" y="19374"/>
                    </a:lnTo>
                    <a:lnTo>
                      <a:pt x="13649" y="19335"/>
                    </a:lnTo>
                    <a:lnTo>
                      <a:pt x="13527" y="19227"/>
                    </a:lnTo>
                    <a:lnTo>
                      <a:pt x="13437" y="19227"/>
                    </a:lnTo>
                    <a:lnTo>
                      <a:pt x="13437" y="19374"/>
                    </a:lnTo>
                    <a:lnTo>
                      <a:pt x="13314" y="19374"/>
                    </a:lnTo>
                    <a:lnTo>
                      <a:pt x="13233" y="19335"/>
                    </a:lnTo>
                    <a:lnTo>
                      <a:pt x="13061" y="19374"/>
                    </a:lnTo>
                    <a:lnTo>
                      <a:pt x="12767" y="18973"/>
                    </a:lnTo>
                    <a:lnTo>
                      <a:pt x="12849" y="18729"/>
                    </a:lnTo>
                    <a:lnTo>
                      <a:pt x="12767" y="18729"/>
                    </a:lnTo>
                    <a:lnTo>
                      <a:pt x="12433" y="18670"/>
                    </a:lnTo>
                    <a:lnTo>
                      <a:pt x="12302" y="18513"/>
                    </a:lnTo>
                    <a:lnTo>
                      <a:pt x="12090" y="18572"/>
                    </a:lnTo>
                    <a:lnTo>
                      <a:pt x="12090" y="18729"/>
                    </a:lnTo>
                    <a:lnTo>
                      <a:pt x="11878" y="18826"/>
                    </a:lnTo>
                    <a:lnTo>
                      <a:pt x="11796" y="18973"/>
                    </a:lnTo>
                    <a:lnTo>
                      <a:pt x="11665" y="18826"/>
                    </a:lnTo>
                    <a:lnTo>
                      <a:pt x="11535" y="18826"/>
                    </a:lnTo>
                    <a:lnTo>
                      <a:pt x="11453" y="18924"/>
                    </a:lnTo>
                    <a:lnTo>
                      <a:pt x="11331" y="18924"/>
                    </a:lnTo>
                    <a:lnTo>
                      <a:pt x="11282" y="18924"/>
                    </a:lnTo>
                    <a:lnTo>
                      <a:pt x="11200" y="18973"/>
                    </a:lnTo>
                    <a:lnTo>
                      <a:pt x="11078" y="18973"/>
                    </a:lnTo>
                    <a:lnTo>
                      <a:pt x="10988" y="19071"/>
                    </a:lnTo>
                    <a:lnTo>
                      <a:pt x="11078" y="19589"/>
                    </a:lnTo>
                    <a:lnTo>
                      <a:pt x="10865" y="19589"/>
                    </a:lnTo>
                    <a:lnTo>
                      <a:pt x="10865" y="19491"/>
                    </a:lnTo>
                    <a:lnTo>
                      <a:pt x="10653" y="19491"/>
                    </a:lnTo>
                    <a:lnTo>
                      <a:pt x="10531" y="19374"/>
                    </a:lnTo>
                    <a:lnTo>
                      <a:pt x="10441" y="19374"/>
                    </a:lnTo>
                    <a:lnTo>
                      <a:pt x="10441" y="19335"/>
                    </a:lnTo>
                    <a:lnTo>
                      <a:pt x="10441" y="19227"/>
                    </a:lnTo>
                    <a:lnTo>
                      <a:pt x="10098" y="19130"/>
                    </a:lnTo>
                    <a:lnTo>
                      <a:pt x="10180" y="18924"/>
                    </a:lnTo>
                    <a:lnTo>
                      <a:pt x="10180" y="18670"/>
                    </a:lnTo>
                    <a:lnTo>
                      <a:pt x="9976" y="18670"/>
                    </a:lnTo>
                    <a:lnTo>
                      <a:pt x="9894" y="18318"/>
                    </a:lnTo>
                    <a:lnTo>
                      <a:pt x="9845" y="18269"/>
                    </a:lnTo>
                    <a:lnTo>
                      <a:pt x="9894" y="18171"/>
                    </a:lnTo>
                    <a:lnTo>
                      <a:pt x="9682" y="18171"/>
                    </a:lnTo>
                    <a:lnTo>
                      <a:pt x="9633" y="18171"/>
                    </a:lnTo>
                    <a:lnTo>
                      <a:pt x="9510" y="18269"/>
                    </a:lnTo>
                    <a:lnTo>
                      <a:pt x="9429" y="18073"/>
                    </a:lnTo>
                    <a:lnTo>
                      <a:pt x="9347" y="17868"/>
                    </a:lnTo>
                    <a:lnTo>
                      <a:pt x="9510" y="17868"/>
                    </a:lnTo>
                    <a:lnTo>
                      <a:pt x="9429" y="17653"/>
                    </a:lnTo>
                    <a:lnTo>
                      <a:pt x="9633" y="17506"/>
                    </a:lnTo>
                    <a:lnTo>
                      <a:pt x="9682" y="17506"/>
                    </a:lnTo>
                    <a:lnTo>
                      <a:pt x="9682" y="17457"/>
                    </a:lnTo>
                    <a:lnTo>
                      <a:pt x="9763" y="17252"/>
                    </a:lnTo>
                    <a:lnTo>
                      <a:pt x="9633" y="16450"/>
                    </a:lnTo>
                    <a:lnTo>
                      <a:pt x="9510" y="16450"/>
                    </a:lnTo>
                    <a:lnTo>
                      <a:pt x="9510" y="16293"/>
                    </a:lnTo>
                    <a:lnTo>
                      <a:pt x="9347" y="16039"/>
                    </a:lnTo>
                    <a:lnTo>
                      <a:pt x="9127" y="16039"/>
                    </a:lnTo>
                    <a:lnTo>
                      <a:pt x="9127" y="16196"/>
                    </a:lnTo>
                    <a:lnTo>
                      <a:pt x="8996" y="16039"/>
                    </a:lnTo>
                    <a:lnTo>
                      <a:pt x="8873" y="16039"/>
                    </a:lnTo>
                    <a:lnTo>
                      <a:pt x="8873" y="15941"/>
                    </a:lnTo>
                    <a:lnTo>
                      <a:pt x="8751" y="16039"/>
                    </a:lnTo>
                    <a:lnTo>
                      <a:pt x="8792" y="15892"/>
                    </a:lnTo>
                    <a:lnTo>
                      <a:pt x="8792" y="15736"/>
                    </a:lnTo>
                    <a:lnTo>
                      <a:pt x="8661" y="15736"/>
                    </a:lnTo>
                    <a:lnTo>
                      <a:pt x="8751" y="15531"/>
                    </a:lnTo>
                    <a:lnTo>
                      <a:pt x="8661" y="15491"/>
                    </a:lnTo>
                    <a:lnTo>
                      <a:pt x="8539" y="15531"/>
                    </a:lnTo>
                    <a:lnTo>
                      <a:pt x="8408" y="15736"/>
                    </a:lnTo>
                    <a:lnTo>
                      <a:pt x="8073" y="15638"/>
                    </a:lnTo>
                    <a:lnTo>
                      <a:pt x="7910" y="15736"/>
                    </a:lnTo>
                    <a:lnTo>
                      <a:pt x="7861" y="15892"/>
                    </a:lnTo>
                    <a:lnTo>
                      <a:pt x="7559" y="15941"/>
                    </a:lnTo>
                    <a:lnTo>
                      <a:pt x="7559" y="16137"/>
                    </a:lnTo>
                    <a:lnTo>
                      <a:pt x="7527" y="16196"/>
                    </a:lnTo>
                    <a:lnTo>
                      <a:pt x="7445" y="16293"/>
                    </a:lnTo>
                    <a:lnTo>
                      <a:pt x="7224" y="16352"/>
                    </a:lnTo>
                    <a:lnTo>
                      <a:pt x="7094" y="16352"/>
                    </a:lnTo>
                    <a:lnTo>
                      <a:pt x="6971" y="16196"/>
                    </a:lnTo>
                    <a:lnTo>
                      <a:pt x="6890" y="16293"/>
                    </a:lnTo>
                    <a:lnTo>
                      <a:pt x="6637" y="16293"/>
                    </a:lnTo>
                    <a:lnTo>
                      <a:pt x="6424" y="16196"/>
                    </a:lnTo>
                    <a:lnTo>
                      <a:pt x="6343" y="16450"/>
                    </a:lnTo>
                    <a:lnTo>
                      <a:pt x="6122" y="16548"/>
                    </a:lnTo>
                    <a:lnTo>
                      <a:pt x="6122" y="16293"/>
                    </a:lnTo>
                    <a:lnTo>
                      <a:pt x="5918" y="16352"/>
                    </a:lnTo>
                    <a:lnTo>
                      <a:pt x="5535" y="16352"/>
                    </a:lnTo>
                    <a:lnTo>
                      <a:pt x="5322" y="16293"/>
                    </a:lnTo>
                    <a:lnTo>
                      <a:pt x="5241" y="16352"/>
                    </a:lnTo>
                    <a:lnTo>
                      <a:pt x="4906" y="16196"/>
                    </a:lnTo>
                    <a:lnTo>
                      <a:pt x="4776" y="16196"/>
                    </a:lnTo>
                    <a:lnTo>
                      <a:pt x="4776" y="15941"/>
                    </a:lnTo>
                    <a:lnTo>
                      <a:pt x="4653" y="16039"/>
                    </a:lnTo>
                    <a:lnTo>
                      <a:pt x="4441" y="15941"/>
                    </a:lnTo>
                    <a:lnTo>
                      <a:pt x="4351" y="15736"/>
                    </a:lnTo>
                    <a:lnTo>
                      <a:pt x="4220" y="15736"/>
                    </a:lnTo>
                    <a:lnTo>
                      <a:pt x="4139" y="15795"/>
                    </a:lnTo>
                    <a:lnTo>
                      <a:pt x="4016" y="15531"/>
                    </a:lnTo>
                    <a:lnTo>
                      <a:pt x="3420" y="15237"/>
                    </a:lnTo>
                    <a:lnTo>
                      <a:pt x="3208" y="15130"/>
                    </a:lnTo>
                    <a:lnTo>
                      <a:pt x="2751" y="14826"/>
                    </a:lnTo>
                    <a:lnTo>
                      <a:pt x="2669" y="14729"/>
                    </a:lnTo>
                    <a:lnTo>
                      <a:pt x="2449" y="14826"/>
                    </a:lnTo>
                    <a:lnTo>
                      <a:pt x="2318" y="14416"/>
                    </a:lnTo>
                    <a:lnTo>
                      <a:pt x="2318" y="14220"/>
                    </a:lnTo>
                    <a:lnTo>
                      <a:pt x="2237" y="14220"/>
                    </a:lnTo>
                    <a:lnTo>
                      <a:pt x="2196" y="14073"/>
                    </a:lnTo>
                    <a:lnTo>
                      <a:pt x="2237" y="14015"/>
                    </a:lnTo>
                    <a:lnTo>
                      <a:pt x="2367" y="14171"/>
                    </a:lnTo>
                    <a:lnTo>
                      <a:pt x="2571" y="13917"/>
                    </a:lnTo>
                    <a:lnTo>
                      <a:pt x="2449" y="13770"/>
                    </a:lnTo>
                    <a:lnTo>
                      <a:pt x="2318" y="13672"/>
                    </a:lnTo>
                    <a:lnTo>
                      <a:pt x="2237" y="13359"/>
                    </a:lnTo>
                    <a:lnTo>
                      <a:pt x="2196" y="13154"/>
                    </a:lnTo>
                    <a:lnTo>
                      <a:pt x="2114" y="12958"/>
                    </a:lnTo>
                    <a:lnTo>
                      <a:pt x="1853" y="12597"/>
                    </a:lnTo>
                    <a:lnTo>
                      <a:pt x="1771" y="12597"/>
                    </a:lnTo>
                    <a:lnTo>
                      <a:pt x="1437" y="12293"/>
                    </a:lnTo>
                    <a:lnTo>
                      <a:pt x="1224" y="12039"/>
                    </a:lnTo>
                    <a:lnTo>
                      <a:pt x="759" y="11795"/>
                    </a:lnTo>
                    <a:lnTo>
                      <a:pt x="547" y="11892"/>
                    </a:lnTo>
                    <a:lnTo>
                      <a:pt x="465" y="11795"/>
                    </a:lnTo>
                    <a:lnTo>
                      <a:pt x="416" y="11697"/>
                    </a:lnTo>
                    <a:lnTo>
                      <a:pt x="547" y="11697"/>
                    </a:lnTo>
                    <a:lnTo>
                      <a:pt x="669" y="11540"/>
                    </a:lnTo>
                    <a:lnTo>
                      <a:pt x="465" y="10983"/>
                    </a:lnTo>
                    <a:lnTo>
                      <a:pt x="253" y="10875"/>
                    </a:lnTo>
                    <a:lnTo>
                      <a:pt x="131" y="10875"/>
                    </a:lnTo>
                    <a:lnTo>
                      <a:pt x="0" y="10474"/>
                    </a:lnTo>
                    <a:lnTo>
                      <a:pt x="131" y="10474"/>
                    </a:lnTo>
                    <a:lnTo>
                      <a:pt x="82" y="10171"/>
                    </a:lnTo>
                    <a:lnTo>
                      <a:pt x="416" y="9917"/>
                    </a:lnTo>
                    <a:lnTo>
                      <a:pt x="588" y="9819"/>
                    </a:lnTo>
                    <a:lnTo>
                      <a:pt x="669" y="9917"/>
                    </a:lnTo>
                    <a:lnTo>
                      <a:pt x="971" y="9819"/>
                    </a:lnTo>
                    <a:lnTo>
                      <a:pt x="1012" y="9565"/>
                    </a:lnTo>
                    <a:lnTo>
                      <a:pt x="1437" y="9516"/>
                    </a:lnTo>
                    <a:lnTo>
                      <a:pt x="1567" y="9262"/>
                    </a:lnTo>
                    <a:lnTo>
                      <a:pt x="2114" y="8900"/>
                    </a:lnTo>
                    <a:lnTo>
                      <a:pt x="2196" y="8196"/>
                    </a:lnTo>
                    <a:lnTo>
                      <a:pt x="1853" y="7296"/>
                    </a:lnTo>
                    <a:lnTo>
                      <a:pt x="1690" y="7296"/>
                    </a:lnTo>
                    <a:lnTo>
                      <a:pt x="2237" y="6983"/>
                    </a:lnTo>
                    <a:lnTo>
                      <a:pt x="2449" y="7042"/>
                    </a:lnTo>
                    <a:lnTo>
                      <a:pt x="2571" y="6885"/>
                    </a:lnTo>
                    <a:lnTo>
                      <a:pt x="2449" y="6778"/>
                    </a:lnTo>
                    <a:lnTo>
                      <a:pt x="2539" y="5917"/>
                    </a:lnTo>
                    <a:lnTo>
                      <a:pt x="3257" y="5917"/>
                    </a:lnTo>
                    <a:lnTo>
                      <a:pt x="3420" y="5721"/>
                    </a:lnTo>
                    <a:lnTo>
                      <a:pt x="3257" y="5115"/>
                    </a:lnTo>
                    <a:lnTo>
                      <a:pt x="3469" y="5017"/>
                    </a:lnTo>
                    <a:lnTo>
                      <a:pt x="3633" y="4919"/>
                    </a:lnTo>
                    <a:lnTo>
                      <a:pt x="3673" y="4606"/>
                    </a:lnTo>
                    <a:lnTo>
                      <a:pt x="3886" y="4499"/>
                    </a:lnTo>
                    <a:lnTo>
                      <a:pt x="3886" y="4763"/>
                    </a:lnTo>
                    <a:lnTo>
                      <a:pt x="4016" y="4861"/>
                    </a:lnTo>
                    <a:lnTo>
                      <a:pt x="4098" y="4919"/>
                    </a:lnTo>
                    <a:lnTo>
                      <a:pt x="4220" y="5017"/>
                    </a:lnTo>
                    <a:lnTo>
                      <a:pt x="4441" y="5320"/>
                    </a:lnTo>
                    <a:lnTo>
                      <a:pt x="4571" y="5115"/>
                    </a:lnTo>
                    <a:lnTo>
                      <a:pt x="4653" y="5164"/>
                    </a:lnTo>
                    <a:lnTo>
                      <a:pt x="4694" y="5320"/>
                    </a:lnTo>
                    <a:lnTo>
                      <a:pt x="4776" y="5262"/>
                    </a:lnTo>
                    <a:lnTo>
                      <a:pt x="5029" y="5565"/>
                    </a:lnTo>
                    <a:lnTo>
                      <a:pt x="5241" y="5917"/>
                    </a:lnTo>
                    <a:lnTo>
                      <a:pt x="5241" y="6181"/>
                    </a:lnTo>
                    <a:lnTo>
                      <a:pt x="5322" y="6377"/>
                    </a:lnTo>
                    <a:lnTo>
                      <a:pt x="5241" y="6474"/>
                    </a:lnTo>
                    <a:lnTo>
                      <a:pt x="5322" y="6738"/>
                    </a:lnTo>
                    <a:lnTo>
                      <a:pt x="5657" y="6885"/>
                    </a:lnTo>
                    <a:lnTo>
                      <a:pt x="6122" y="6983"/>
                    </a:lnTo>
                    <a:lnTo>
                      <a:pt x="6343" y="6983"/>
                    </a:lnTo>
                    <a:lnTo>
                      <a:pt x="6678" y="7237"/>
                    </a:lnTo>
                    <a:lnTo>
                      <a:pt x="7012" y="7394"/>
                    </a:lnTo>
                    <a:lnTo>
                      <a:pt x="7094" y="7394"/>
                    </a:lnTo>
                    <a:lnTo>
                      <a:pt x="7224" y="7540"/>
                    </a:lnTo>
                    <a:lnTo>
                      <a:pt x="7445" y="8039"/>
                    </a:lnTo>
                    <a:lnTo>
                      <a:pt x="7649" y="8303"/>
                    </a:lnTo>
                    <a:lnTo>
                      <a:pt x="7992" y="8303"/>
                    </a:lnTo>
                    <a:lnTo>
                      <a:pt x="8073" y="8196"/>
                    </a:lnTo>
                    <a:lnTo>
                      <a:pt x="8751" y="8196"/>
                    </a:lnTo>
                    <a:lnTo>
                      <a:pt x="8873" y="8098"/>
                    </a:lnTo>
                    <a:lnTo>
                      <a:pt x="9429" y="8098"/>
                    </a:lnTo>
                    <a:lnTo>
                      <a:pt x="9551" y="8303"/>
                    </a:lnTo>
                    <a:lnTo>
                      <a:pt x="10229" y="8499"/>
                    </a:lnTo>
                    <a:lnTo>
                      <a:pt x="10441" y="8499"/>
                    </a:lnTo>
                    <a:lnTo>
                      <a:pt x="10563" y="8597"/>
                    </a:lnTo>
                    <a:lnTo>
                      <a:pt x="10784" y="8597"/>
                    </a:lnTo>
                    <a:lnTo>
                      <a:pt x="11200" y="8196"/>
                    </a:lnTo>
                    <a:lnTo>
                      <a:pt x="12212" y="8039"/>
                    </a:lnTo>
                    <a:lnTo>
                      <a:pt x="12335" y="7844"/>
                    </a:lnTo>
                    <a:lnTo>
                      <a:pt x="12514" y="7697"/>
                    </a:lnTo>
                    <a:lnTo>
                      <a:pt x="12555" y="7394"/>
                    </a:lnTo>
                    <a:lnTo>
                      <a:pt x="12767" y="7237"/>
                    </a:lnTo>
                    <a:lnTo>
                      <a:pt x="12767" y="6885"/>
                    </a:lnTo>
                    <a:lnTo>
                      <a:pt x="12637" y="6738"/>
                    </a:lnTo>
                    <a:lnTo>
                      <a:pt x="12637" y="6474"/>
                    </a:lnTo>
                    <a:lnTo>
                      <a:pt x="12686" y="6328"/>
                    </a:lnTo>
                    <a:lnTo>
                      <a:pt x="12849" y="6377"/>
                    </a:lnTo>
                    <a:lnTo>
                      <a:pt x="13102" y="6377"/>
                    </a:lnTo>
                    <a:lnTo>
                      <a:pt x="13404" y="6377"/>
                    </a:lnTo>
                    <a:lnTo>
                      <a:pt x="13437" y="6328"/>
                    </a:lnTo>
                    <a:lnTo>
                      <a:pt x="13527" y="5976"/>
                    </a:lnTo>
                    <a:lnTo>
                      <a:pt x="13739" y="5976"/>
                    </a:lnTo>
                    <a:lnTo>
                      <a:pt x="13992" y="5672"/>
                    </a:lnTo>
                    <a:lnTo>
                      <a:pt x="13992" y="5516"/>
                    </a:lnTo>
                    <a:lnTo>
                      <a:pt x="14122" y="5320"/>
                    </a:lnTo>
                    <a:lnTo>
                      <a:pt x="14204" y="5320"/>
                    </a:lnTo>
                    <a:lnTo>
                      <a:pt x="14286" y="5418"/>
                    </a:lnTo>
                    <a:lnTo>
                      <a:pt x="14335" y="5418"/>
                    </a:lnTo>
                    <a:lnTo>
                      <a:pt x="14335" y="5262"/>
                    </a:lnTo>
                    <a:lnTo>
                      <a:pt x="14416" y="5262"/>
                    </a:lnTo>
                    <a:lnTo>
                      <a:pt x="14539" y="5017"/>
                    </a:lnTo>
                    <a:lnTo>
                      <a:pt x="14841" y="4919"/>
                    </a:lnTo>
                    <a:lnTo>
                      <a:pt x="15086" y="5017"/>
                    </a:lnTo>
                    <a:lnTo>
                      <a:pt x="15176" y="4919"/>
                    </a:lnTo>
                    <a:lnTo>
                      <a:pt x="15004" y="4655"/>
                    </a:lnTo>
                    <a:lnTo>
                      <a:pt x="14873" y="4499"/>
                    </a:lnTo>
                    <a:lnTo>
                      <a:pt x="14620" y="4254"/>
                    </a:lnTo>
                    <a:lnTo>
                      <a:pt x="14416" y="4098"/>
                    </a:lnTo>
                    <a:lnTo>
                      <a:pt x="14204" y="4205"/>
                    </a:lnTo>
                    <a:lnTo>
                      <a:pt x="14073" y="4460"/>
                    </a:lnTo>
                    <a:lnTo>
                      <a:pt x="13951" y="4362"/>
                    </a:lnTo>
                    <a:lnTo>
                      <a:pt x="13739" y="4362"/>
                    </a:lnTo>
                    <a:lnTo>
                      <a:pt x="13649" y="4460"/>
                    </a:lnTo>
                    <a:lnTo>
                      <a:pt x="13437" y="4205"/>
                    </a:lnTo>
                    <a:lnTo>
                      <a:pt x="13527" y="4098"/>
                    </a:lnTo>
                    <a:lnTo>
                      <a:pt x="13527" y="3941"/>
                    </a:lnTo>
                    <a:lnTo>
                      <a:pt x="13527" y="3296"/>
                    </a:lnTo>
                    <a:lnTo>
                      <a:pt x="13567" y="3042"/>
                    </a:lnTo>
                    <a:lnTo>
                      <a:pt x="13739" y="3042"/>
                    </a:lnTo>
                    <a:lnTo>
                      <a:pt x="13992" y="3139"/>
                    </a:lnTo>
                    <a:lnTo>
                      <a:pt x="14335" y="2738"/>
                    </a:lnTo>
                    <a:lnTo>
                      <a:pt x="14204" y="2484"/>
                    </a:lnTo>
                    <a:lnTo>
                      <a:pt x="14286" y="1976"/>
                    </a:lnTo>
                    <a:lnTo>
                      <a:pt x="14416" y="1164"/>
                    </a:lnTo>
                    <a:lnTo>
                      <a:pt x="14335" y="1017"/>
                    </a:lnTo>
                    <a:lnTo>
                      <a:pt x="14204" y="822"/>
                    </a:lnTo>
                    <a:lnTo>
                      <a:pt x="14073" y="822"/>
                    </a:lnTo>
                    <a:lnTo>
                      <a:pt x="14204" y="401"/>
                    </a:lnTo>
                    <a:lnTo>
                      <a:pt x="14841" y="10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75" name="Freeform 570"/>
              <p:cNvSpPr>
                <a:spLocks/>
              </p:cNvSpPr>
              <p:nvPr/>
            </p:nvSpPr>
            <p:spPr bwMode="auto">
              <a:xfrm>
                <a:off x="5704363" y="4168987"/>
                <a:ext cx="530179" cy="570117"/>
              </a:xfrm>
              <a:custGeom>
                <a:avLst/>
                <a:gdLst>
                  <a:gd name="T0" fmla="*/ 6318 w 20000"/>
                  <a:gd name="T1" fmla="*/ 850 h 20000"/>
                  <a:gd name="T2" fmla="*/ 7074 w 20000"/>
                  <a:gd name="T3" fmla="*/ 2013 h 20000"/>
                  <a:gd name="T4" fmla="*/ 6415 w 20000"/>
                  <a:gd name="T5" fmla="*/ 2476 h 20000"/>
                  <a:gd name="T6" fmla="*/ 7251 w 20000"/>
                  <a:gd name="T7" fmla="*/ 3236 h 20000"/>
                  <a:gd name="T8" fmla="*/ 7926 w 20000"/>
                  <a:gd name="T9" fmla="*/ 4638 h 20000"/>
                  <a:gd name="T10" fmla="*/ 8585 w 20000"/>
                  <a:gd name="T11" fmla="*/ 5488 h 20000"/>
                  <a:gd name="T12" fmla="*/ 11158 w 20000"/>
                  <a:gd name="T13" fmla="*/ 6249 h 20000"/>
                  <a:gd name="T14" fmla="*/ 12235 w 20000"/>
                  <a:gd name="T15" fmla="*/ 6711 h 20000"/>
                  <a:gd name="T16" fmla="*/ 12990 w 20000"/>
                  <a:gd name="T17" fmla="*/ 6861 h 20000"/>
                  <a:gd name="T18" fmla="*/ 14068 w 20000"/>
                  <a:gd name="T19" fmla="*/ 5638 h 20000"/>
                  <a:gd name="T20" fmla="*/ 14904 w 20000"/>
                  <a:gd name="T21" fmla="*/ 6488 h 20000"/>
                  <a:gd name="T22" fmla="*/ 16238 w 20000"/>
                  <a:gd name="T23" fmla="*/ 6100 h 20000"/>
                  <a:gd name="T24" fmla="*/ 16672 w 20000"/>
                  <a:gd name="T25" fmla="*/ 5638 h 20000"/>
                  <a:gd name="T26" fmla="*/ 17492 w 20000"/>
                  <a:gd name="T27" fmla="*/ 5026 h 20000"/>
                  <a:gd name="T28" fmla="*/ 18810 w 20000"/>
                  <a:gd name="T29" fmla="*/ 4474 h 20000"/>
                  <a:gd name="T30" fmla="*/ 19325 w 20000"/>
                  <a:gd name="T31" fmla="*/ 4787 h 20000"/>
                  <a:gd name="T32" fmla="*/ 19486 w 20000"/>
                  <a:gd name="T33" fmla="*/ 5250 h 20000"/>
                  <a:gd name="T34" fmla="*/ 19727 w 20000"/>
                  <a:gd name="T35" fmla="*/ 5712 h 20000"/>
                  <a:gd name="T36" fmla="*/ 19068 w 20000"/>
                  <a:gd name="T37" fmla="*/ 6249 h 20000"/>
                  <a:gd name="T38" fmla="*/ 18248 w 20000"/>
                  <a:gd name="T39" fmla="*/ 7711 h 20000"/>
                  <a:gd name="T40" fmla="*/ 17588 w 20000"/>
                  <a:gd name="T41" fmla="*/ 9262 h 20000"/>
                  <a:gd name="T42" fmla="*/ 17074 w 20000"/>
                  <a:gd name="T43" fmla="*/ 9650 h 20000"/>
                  <a:gd name="T44" fmla="*/ 16415 w 20000"/>
                  <a:gd name="T45" fmla="*/ 9336 h 20000"/>
                  <a:gd name="T46" fmla="*/ 16158 w 20000"/>
                  <a:gd name="T47" fmla="*/ 8650 h 20000"/>
                  <a:gd name="T48" fmla="*/ 16833 w 20000"/>
                  <a:gd name="T49" fmla="*/ 7875 h 20000"/>
                  <a:gd name="T50" fmla="*/ 15064 w 20000"/>
                  <a:gd name="T51" fmla="*/ 7263 h 20000"/>
                  <a:gd name="T52" fmla="*/ 13842 w 20000"/>
                  <a:gd name="T53" fmla="*/ 7263 h 20000"/>
                  <a:gd name="T54" fmla="*/ 14068 w 20000"/>
                  <a:gd name="T55" fmla="*/ 7711 h 20000"/>
                  <a:gd name="T56" fmla="*/ 14502 w 20000"/>
                  <a:gd name="T57" fmla="*/ 8501 h 20000"/>
                  <a:gd name="T58" fmla="*/ 14502 w 20000"/>
                  <a:gd name="T59" fmla="*/ 10112 h 20000"/>
                  <a:gd name="T60" fmla="*/ 14003 w 20000"/>
                  <a:gd name="T61" fmla="*/ 9963 h 20000"/>
                  <a:gd name="T62" fmla="*/ 13151 w 20000"/>
                  <a:gd name="T63" fmla="*/ 10723 h 20000"/>
                  <a:gd name="T64" fmla="*/ 12910 w 20000"/>
                  <a:gd name="T65" fmla="*/ 11738 h 20000"/>
                  <a:gd name="T66" fmla="*/ 12235 w 20000"/>
                  <a:gd name="T67" fmla="*/ 11887 h 20000"/>
                  <a:gd name="T68" fmla="*/ 10161 w 20000"/>
                  <a:gd name="T69" fmla="*/ 13900 h 20000"/>
                  <a:gd name="T70" fmla="*/ 9244 w 20000"/>
                  <a:gd name="T71" fmla="*/ 14601 h 20000"/>
                  <a:gd name="T72" fmla="*/ 8842 w 20000"/>
                  <a:gd name="T73" fmla="*/ 15600 h 20000"/>
                  <a:gd name="T74" fmla="*/ 9003 w 20000"/>
                  <a:gd name="T75" fmla="*/ 16585 h 20000"/>
                  <a:gd name="T76" fmla="*/ 8328 w 20000"/>
                  <a:gd name="T77" fmla="*/ 18449 h 20000"/>
                  <a:gd name="T78" fmla="*/ 7749 w 20000"/>
                  <a:gd name="T79" fmla="*/ 19224 h 20000"/>
                  <a:gd name="T80" fmla="*/ 6158 w 20000"/>
                  <a:gd name="T81" fmla="*/ 18747 h 20000"/>
                  <a:gd name="T82" fmla="*/ 4839 w 20000"/>
                  <a:gd name="T83" fmla="*/ 16122 h 20000"/>
                  <a:gd name="T84" fmla="*/ 3328 w 20000"/>
                  <a:gd name="T85" fmla="*/ 12349 h 20000"/>
                  <a:gd name="T86" fmla="*/ 3087 w 20000"/>
                  <a:gd name="T87" fmla="*/ 10664 h 20000"/>
                  <a:gd name="T88" fmla="*/ 3167 w 20000"/>
                  <a:gd name="T89" fmla="*/ 10112 h 20000"/>
                  <a:gd name="T90" fmla="*/ 2508 w 20000"/>
                  <a:gd name="T91" fmla="*/ 10336 h 20000"/>
                  <a:gd name="T92" fmla="*/ 1350 w 20000"/>
                  <a:gd name="T93" fmla="*/ 10887 h 20000"/>
                  <a:gd name="T94" fmla="*/ 1350 w 20000"/>
                  <a:gd name="T95" fmla="*/ 9500 h 20000"/>
                  <a:gd name="T96" fmla="*/ 96 w 20000"/>
                  <a:gd name="T97" fmla="*/ 8874 h 20000"/>
                  <a:gd name="T98" fmla="*/ 257 w 20000"/>
                  <a:gd name="T99" fmla="*/ 8650 h 20000"/>
                  <a:gd name="T100" fmla="*/ 1592 w 20000"/>
                  <a:gd name="T101" fmla="*/ 8650 h 20000"/>
                  <a:gd name="T102" fmla="*/ 1093 w 20000"/>
                  <a:gd name="T103" fmla="*/ 7412 h 20000"/>
                  <a:gd name="T104" fmla="*/ 1093 w 20000"/>
                  <a:gd name="T105" fmla="*/ 5861 h 20000"/>
                  <a:gd name="T106" fmla="*/ 2251 w 20000"/>
                  <a:gd name="T107" fmla="*/ 5638 h 20000"/>
                  <a:gd name="T108" fmla="*/ 3087 w 20000"/>
                  <a:gd name="T109" fmla="*/ 4400 h 20000"/>
                  <a:gd name="T110" fmla="*/ 3585 w 20000"/>
                  <a:gd name="T111" fmla="*/ 3013 h 20000"/>
                  <a:gd name="T112" fmla="*/ 3585 w 20000"/>
                  <a:gd name="T113" fmla="*/ 2237 h 20000"/>
                  <a:gd name="T114" fmla="*/ 2830 w 20000"/>
                  <a:gd name="T115" fmla="*/ 850 h 20000"/>
                  <a:gd name="T116" fmla="*/ 4839 w 20000"/>
                  <a:gd name="T117" fmla="*/ 552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5498" y="0"/>
                    </a:moveTo>
                    <a:lnTo>
                      <a:pt x="5659" y="0"/>
                    </a:lnTo>
                    <a:lnTo>
                      <a:pt x="6158" y="552"/>
                    </a:lnTo>
                    <a:lnTo>
                      <a:pt x="6318" y="850"/>
                    </a:lnTo>
                    <a:lnTo>
                      <a:pt x="6415" y="1163"/>
                    </a:lnTo>
                    <a:lnTo>
                      <a:pt x="6576" y="1626"/>
                    </a:lnTo>
                    <a:lnTo>
                      <a:pt x="6833" y="1775"/>
                    </a:lnTo>
                    <a:lnTo>
                      <a:pt x="7074" y="2013"/>
                    </a:lnTo>
                    <a:lnTo>
                      <a:pt x="6672" y="2401"/>
                    </a:lnTo>
                    <a:lnTo>
                      <a:pt x="6415" y="2163"/>
                    </a:lnTo>
                    <a:lnTo>
                      <a:pt x="6318" y="2237"/>
                    </a:lnTo>
                    <a:lnTo>
                      <a:pt x="6415" y="2476"/>
                    </a:lnTo>
                    <a:lnTo>
                      <a:pt x="6576" y="2476"/>
                    </a:lnTo>
                    <a:lnTo>
                      <a:pt x="6576" y="2774"/>
                    </a:lnTo>
                    <a:lnTo>
                      <a:pt x="6833" y="3386"/>
                    </a:lnTo>
                    <a:lnTo>
                      <a:pt x="7251" y="3236"/>
                    </a:lnTo>
                    <a:lnTo>
                      <a:pt x="7412" y="3386"/>
                    </a:lnTo>
                    <a:lnTo>
                      <a:pt x="8328" y="3863"/>
                    </a:lnTo>
                    <a:lnTo>
                      <a:pt x="8087" y="4400"/>
                    </a:lnTo>
                    <a:lnTo>
                      <a:pt x="7926" y="4638"/>
                    </a:lnTo>
                    <a:lnTo>
                      <a:pt x="8087" y="4877"/>
                    </a:lnTo>
                    <a:lnTo>
                      <a:pt x="7749" y="5026"/>
                    </a:lnTo>
                    <a:lnTo>
                      <a:pt x="8087" y="5250"/>
                    </a:lnTo>
                    <a:lnTo>
                      <a:pt x="8585" y="5488"/>
                    </a:lnTo>
                    <a:lnTo>
                      <a:pt x="9164" y="5712"/>
                    </a:lnTo>
                    <a:lnTo>
                      <a:pt x="9662" y="5861"/>
                    </a:lnTo>
                    <a:lnTo>
                      <a:pt x="10498" y="6100"/>
                    </a:lnTo>
                    <a:lnTo>
                      <a:pt x="11158" y="6249"/>
                    </a:lnTo>
                    <a:lnTo>
                      <a:pt x="11254" y="6398"/>
                    </a:lnTo>
                    <a:lnTo>
                      <a:pt x="11672" y="6637"/>
                    </a:lnTo>
                    <a:lnTo>
                      <a:pt x="11913" y="6488"/>
                    </a:lnTo>
                    <a:lnTo>
                      <a:pt x="12235" y="6711"/>
                    </a:lnTo>
                    <a:lnTo>
                      <a:pt x="12331" y="6711"/>
                    </a:lnTo>
                    <a:lnTo>
                      <a:pt x="12749" y="6711"/>
                    </a:lnTo>
                    <a:lnTo>
                      <a:pt x="12990" y="6711"/>
                    </a:lnTo>
                    <a:lnTo>
                      <a:pt x="12990" y="6861"/>
                    </a:lnTo>
                    <a:lnTo>
                      <a:pt x="13650" y="6861"/>
                    </a:lnTo>
                    <a:lnTo>
                      <a:pt x="13585" y="6100"/>
                    </a:lnTo>
                    <a:lnTo>
                      <a:pt x="13650" y="5712"/>
                    </a:lnTo>
                    <a:lnTo>
                      <a:pt x="14068" y="5638"/>
                    </a:lnTo>
                    <a:lnTo>
                      <a:pt x="14068" y="6025"/>
                    </a:lnTo>
                    <a:lnTo>
                      <a:pt x="14068" y="6249"/>
                    </a:lnTo>
                    <a:lnTo>
                      <a:pt x="14405" y="6398"/>
                    </a:lnTo>
                    <a:lnTo>
                      <a:pt x="14904" y="6488"/>
                    </a:lnTo>
                    <a:lnTo>
                      <a:pt x="15322" y="6398"/>
                    </a:lnTo>
                    <a:lnTo>
                      <a:pt x="15322" y="6488"/>
                    </a:lnTo>
                    <a:lnTo>
                      <a:pt x="16415" y="6488"/>
                    </a:lnTo>
                    <a:lnTo>
                      <a:pt x="16238" y="6100"/>
                    </a:lnTo>
                    <a:lnTo>
                      <a:pt x="15981" y="6025"/>
                    </a:lnTo>
                    <a:lnTo>
                      <a:pt x="15981" y="5712"/>
                    </a:lnTo>
                    <a:lnTo>
                      <a:pt x="16238" y="5712"/>
                    </a:lnTo>
                    <a:lnTo>
                      <a:pt x="16672" y="5638"/>
                    </a:lnTo>
                    <a:lnTo>
                      <a:pt x="16833" y="5488"/>
                    </a:lnTo>
                    <a:lnTo>
                      <a:pt x="16897" y="5399"/>
                    </a:lnTo>
                    <a:lnTo>
                      <a:pt x="16897" y="5101"/>
                    </a:lnTo>
                    <a:lnTo>
                      <a:pt x="17492" y="5026"/>
                    </a:lnTo>
                    <a:lnTo>
                      <a:pt x="17588" y="4787"/>
                    </a:lnTo>
                    <a:lnTo>
                      <a:pt x="17910" y="4638"/>
                    </a:lnTo>
                    <a:lnTo>
                      <a:pt x="18569" y="4787"/>
                    </a:lnTo>
                    <a:lnTo>
                      <a:pt x="18810" y="4474"/>
                    </a:lnTo>
                    <a:lnTo>
                      <a:pt x="19068" y="4400"/>
                    </a:lnTo>
                    <a:lnTo>
                      <a:pt x="19244" y="4474"/>
                    </a:lnTo>
                    <a:lnTo>
                      <a:pt x="19068" y="4787"/>
                    </a:lnTo>
                    <a:lnTo>
                      <a:pt x="19325" y="4787"/>
                    </a:lnTo>
                    <a:lnTo>
                      <a:pt x="19325" y="5026"/>
                    </a:lnTo>
                    <a:lnTo>
                      <a:pt x="19244" y="5250"/>
                    </a:lnTo>
                    <a:lnTo>
                      <a:pt x="19486" y="5101"/>
                    </a:lnTo>
                    <a:lnTo>
                      <a:pt x="19486" y="5250"/>
                    </a:lnTo>
                    <a:lnTo>
                      <a:pt x="19727" y="5250"/>
                    </a:lnTo>
                    <a:lnTo>
                      <a:pt x="19984" y="5488"/>
                    </a:lnTo>
                    <a:lnTo>
                      <a:pt x="19904" y="5488"/>
                    </a:lnTo>
                    <a:lnTo>
                      <a:pt x="19727" y="5712"/>
                    </a:lnTo>
                    <a:lnTo>
                      <a:pt x="19904" y="6100"/>
                    </a:lnTo>
                    <a:lnTo>
                      <a:pt x="19727" y="6249"/>
                    </a:lnTo>
                    <a:lnTo>
                      <a:pt x="19662" y="6100"/>
                    </a:lnTo>
                    <a:lnTo>
                      <a:pt x="19068" y="6249"/>
                    </a:lnTo>
                    <a:lnTo>
                      <a:pt x="18569" y="6711"/>
                    </a:lnTo>
                    <a:lnTo>
                      <a:pt x="18569" y="7263"/>
                    </a:lnTo>
                    <a:lnTo>
                      <a:pt x="18248" y="7487"/>
                    </a:lnTo>
                    <a:lnTo>
                      <a:pt x="18248" y="7711"/>
                    </a:lnTo>
                    <a:lnTo>
                      <a:pt x="18248" y="8113"/>
                    </a:lnTo>
                    <a:lnTo>
                      <a:pt x="17990" y="8650"/>
                    </a:lnTo>
                    <a:lnTo>
                      <a:pt x="17588" y="8650"/>
                    </a:lnTo>
                    <a:lnTo>
                      <a:pt x="17588" y="9262"/>
                    </a:lnTo>
                    <a:lnTo>
                      <a:pt x="17331" y="9336"/>
                    </a:lnTo>
                    <a:lnTo>
                      <a:pt x="17492" y="9963"/>
                    </a:lnTo>
                    <a:lnTo>
                      <a:pt x="17235" y="9963"/>
                    </a:lnTo>
                    <a:lnTo>
                      <a:pt x="17074" y="9650"/>
                    </a:lnTo>
                    <a:lnTo>
                      <a:pt x="16833" y="9336"/>
                    </a:lnTo>
                    <a:lnTo>
                      <a:pt x="16833" y="9023"/>
                    </a:lnTo>
                    <a:lnTo>
                      <a:pt x="16495" y="9336"/>
                    </a:lnTo>
                    <a:lnTo>
                      <a:pt x="16415" y="9336"/>
                    </a:lnTo>
                    <a:lnTo>
                      <a:pt x="16238" y="9262"/>
                    </a:lnTo>
                    <a:lnTo>
                      <a:pt x="16158" y="9262"/>
                    </a:lnTo>
                    <a:lnTo>
                      <a:pt x="15981" y="8725"/>
                    </a:lnTo>
                    <a:lnTo>
                      <a:pt x="16158" y="8650"/>
                    </a:lnTo>
                    <a:lnTo>
                      <a:pt x="16238" y="8352"/>
                    </a:lnTo>
                    <a:lnTo>
                      <a:pt x="16672" y="8262"/>
                    </a:lnTo>
                    <a:lnTo>
                      <a:pt x="16672" y="8024"/>
                    </a:lnTo>
                    <a:lnTo>
                      <a:pt x="16833" y="7875"/>
                    </a:lnTo>
                    <a:lnTo>
                      <a:pt x="16672" y="7651"/>
                    </a:lnTo>
                    <a:lnTo>
                      <a:pt x="15064" y="7711"/>
                    </a:lnTo>
                    <a:lnTo>
                      <a:pt x="15161" y="7651"/>
                    </a:lnTo>
                    <a:lnTo>
                      <a:pt x="15064" y="7263"/>
                    </a:lnTo>
                    <a:lnTo>
                      <a:pt x="14662" y="7040"/>
                    </a:lnTo>
                    <a:lnTo>
                      <a:pt x="14244" y="6711"/>
                    </a:lnTo>
                    <a:lnTo>
                      <a:pt x="14003" y="6711"/>
                    </a:lnTo>
                    <a:lnTo>
                      <a:pt x="13842" y="7263"/>
                    </a:lnTo>
                    <a:lnTo>
                      <a:pt x="14068" y="7487"/>
                    </a:lnTo>
                    <a:lnTo>
                      <a:pt x="14244" y="7487"/>
                    </a:lnTo>
                    <a:lnTo>
                      <a:pt x="14502" y="7711"/>
                    </a:lnTo>
                    <a:lnTo>
                      <a:pt x="14068" y="7711"/>
                    </a:lnTo>
                    <a:lnTo>
                      <a:pt x="14068" y="8024"/>
                    </a:lnTo>
                    <a:lnTo>
                      <a:pt x="13842" y="8113"/>
                    </a:lnTo>
                    <a:lnTo>
                      <a:pt x="14068" y="8352"/>
                    </a:lnTo>
                    <a:lnTo>
                      <a:pt x="14502" y="8501"/>
                    </a:lnTo>
                    <a:lnTo>
                      <a:pt x="14405" y="8874"/>
                    </a:lnTo>
                    <a:lnTo>
                      <a:pt x="14904" y="10276"/>
                    </a:lnTo>
                    <a:lnTo>
                      <a:pt x="14502" y="10336"/>
                    </a:lnTo>
                    <a:lnTo>
                      <a:pt x="14502" y="10112"/>
                    </a:lnTo>
                    <a:lnTo>
                      <a:pt x="14244" y="10500"/>
                    </a:lnTo>
                    <a:lnTo>
                      <a:pt x="14068" y="10336"/>
                    </a:lnTo>
                    <a:lnTo>
                      <a:pt x="14068" y="9963"/>
                    </a:lnTo>
                    <a:lnTo>
                      <a:pt x="14003" y="9963"/>
                    </a:lnTo>
                    <a:lnTo>
                      <a:pt x="14003" y="10276"/>
                    </a:lnTo>
                    <a:lnTo>
                      <a:pt x="13408" y="10500"/>
                    </a:lnTo>
                    <a:lnTo>
                      <a:pt x="13151" y="10664"/>
                    </a:lnTo>
                    <a:lnTo>
                      <a:pt x="13151" y="10723"/>
                    </a:lnTo>
                    <a:lnTo>
                      <a:pt x="13328" y="11126"/>
                    </a:lnTo>
                    <a:lnTo>
                      <a:pt x="13151" y="11350"/>
                    </a:lnTo>
                    <a:lnTo>
                      <a:pt x="12990" y="11499"/>
                    </a:lnTo>
                    <a:lnTo>
                      <a:pt x="12910" y="11738"/>
                    </a:lnTo>
                    <a:lnTo>
                      <a:pt x="12331" y="11887"/>
                    </a:lnTo>
                    <a:lnTo>
                      <a:pt x="12331" y="11738"/>
                    </a:lnTo>
                    <a:lnTo>
                      <a:pt x="12074" y="11887"/>
                    </a:lnTo>
                    <a:lnTo>
                      <a:pt x="12235" y="11887"/>
                    </a:lnTo>
                    <a:lnTo>
                      <a:pt x="11576" y="12737"/>
                    </a:lnTo>
                    <a:lnTo>
                      <a:pt x="10997" y="13125"/>
                    </a:lnTo>
                    <a:lnTo>
                      <a:pt x="10498" y="13587"/>
                    </a:lnTo>
                    <a:lnTo>
                      <a:pt x="10161" y="13900"/>
                    </a:lnTo>
                    <a:lnTo>
                      <a:pt x="10322" y="13960"/>
                    </a:lnTo>
                    <a:lnTo>
                      <a:pt x="9839" y="14198"/>
                    </a:lnTo>
                    <a:lnTo>
                      <a:pt x="9502" y="14362"/>
                    </a:lnTo>
                    <a:lnTo>
                      <a:pt x="9244" y="14601"/>
                    </a:lnTo>
                    <a:lnTo>
                      <a:pt x="9164" y="14601"/>
                    </a:lnTo>
                    <a:lnTo>
                      <a:pt x="8842" y="14750"/>
                    </a:lnTo>
                    <a:lnTo>
                      <a:pt x="8746" y="15213"/>
                    </a:lnTo>
                    <a:lnTo>
                      <a:pt x="8842" y="15600"/>
                    </a:lnTo>
                    <a:lnTo>
                      <a:pt x="8842" y="15824"/>
                    </a:lnTo>
                    <a:lnTo>
                      <a:pt x="8842" y="16212"/>
                    </a:lnTo>
                    <a:lnTo>
                      <a:pt x="8746" y="16212"/>
                    </a:lnTo>
                    <a:lnTo>
                      <a:pt x="9003" y="16585"/>
                    </a:lnTo>
                    <a:lnTo>
                      <a:pt x="8746" y="17136"/>
                    </a:lnTo>
                    <a:lnTo>
                      <a:pt x="8585" y="17435"/>
                    </a:lnTo>
                    <a:lnTo>
                      <a:pt x="8746" y="18449"/>
                    </a:lnTo>
                    <a:lnTo>
                      <a:pt x="8328" y="18449"/>
                    </a:lnTo>
                    <a:lnTo>
                      <a:pt x="8087" y="18986"/>
                    </a:lnTo>
                    <a:lnTo>
                      <a:pt x="8424" y="19075"/>
                    </a:lnTo>
                    <a:lnTo>
                      <a:pt x="8328" y="19224"/>
                    </a:lnTo>
                    <a:lnTo>
                      <a:pt x="7749" y="19224"/>
                    </a:lnTo>
                    <a:lnTo>
                      <a:pt x="7492" y="19448"/>
                    </a:lnTo>
                    <a:lnTo>
                      <a:pt x="7492" y="19687"/>
                    </a:lnTo>
                    <a:lnTo>
                      <a:pt x="7074" y="19985"/>
                    </a:lnTo>
                    <a:lnTo>
                      <a:pt x="6158" y="18747"/>
                    </a:lnTo>
                    <a:lnTo>
                      <a:pt x="6318" y="18837"/>
                    </a:lnTo>
                    <a:lnTo>
                      <a:pt x="5756" y="17763"/>
                    </a:lnTo>
                    <a:lnTo>
                      <a:pt x="5338" y="17136"/>
                    </a:lnTo>
                    <a:lnTo>
                      <a:pt x="4839" y="16122"/>
                    </a:lnTo>
                    <a:lnTo>
                      <a:pt x="4582" y="15362"/>
                    </a:lnTo>
                    <a:lnTo>
                      <a:pt x="4180" y="14750"/>
                    </a:lnTo>
                    <a:lnTo>
                      <a:pt x="3489" y="12886"/>
                    </a:lnTo>
                    <a:lnTo>
                      <a:pt x="3328" y="12349"/>
                    </a:lnTo>
                    <a:lnTo>
                      <a:pt x="3167" y="11499"/>
                    </a:lnTo>
                    <a:lnTo>
                      <a:pt x="3167" y="10962"/>
                    </a:lnTo>
                    <a:lnTo>
                      <a:pt x="3087" y="10723"/>
                    </a:lnTo>
                    <a:lnTo>
                      <a:pt x="3087" y="10664"/>
                    </a:lnTo>
                    <a:lnTo>
                      <a:pt x="3167" y="10500"/>
                    </a:lnTo>
                    <a:lnTo>
                      <a:pt x="3087" y="10336"/>
                    </a:lnTo>
                    <a:lnTo>
                      <a:pt x="2926" y="10112"/>
                    </a:lnTo>
                    <a:lnTo>
                      <a:pt x="3167" y="10112"/>
                    </a:lnTo>
                    <a:lnTo>
                      <a:pt x="3167" y="9963"/>
                    </a:lnTo>
                    <a:lnTo>
                      <a:pt x="2830" y="9963"/>
                    </a:lnTo>
                    <a:lnTo>
                      <a:pt x="2830" y="10276"/>
                    </a:lnTo>
                    <a:lnTo>
                      <a:pt x="2508" y="10336"/>
                    </a:lnTo>
                    <a:lnTo>
                      <a:pt x="2830" y="10500"/>
                    </a:lnTo>
                    <a:lnTo>
                      <a:pt x="2669" y="10887"/>
                    </a:lnTo>
                    <a:lnTo>
                      <a:pt x="1849" y="11126"/>
                    </a:lnTo>
                    <a:lnTo>
                      <a:pt x="1350" y="10887"/>
                    </a:lnTo>
                    <a:lnTo>
                      <a:pt x="434" y="9963"/>
                    </a:lnTo>
                    <a:lnTo>
                      <a:pt x="675" y="9963"/>
                    </a:lnTo>
                    <a:lnTo>
                      <a:pt x="1350" y="9724"/>
                    </a:lnTo>
                    <a:lnTo>
                      <a:pt x="1350" y="9500"/>
                    </a:lnTo>
                    <a:lnTo>
                      <a:pt x="756" y="9724"/>
                    </a:lnTo>
                    <a:lnTo>
                      <a:pt x="96" y="9336"/>
                    </a:lnTo>
                    <a:lnTo>
                      <a:pt x="0" y="9023"/>
                    </a:lnTo>
                    <a:lnTo>
                      <a:pt x="96" y="8874"/>
                    </a:lnTo>
                    <a:lnTo>
                      <a:pt x="0" y="8874"/>
                    </a:lnTo>
                    <a:lnTo>
                      <a:pt x="0" y="8725"/>
                    </a:lnTo>
                    <a:lnTo>
                      <a:pt x="257" y="8725"/>
                    </a:lnTo>
                    <a:lnTo>
                      <a:pt x="257" y="8650"/>
                    </a:lnTo>
                    <a:lnTo>
                      <a:pt x="916" y="8650"/>
                    </a:lnTo>
                    <a:lnTo>
                      <a:pt x="1158" y="8650"/>
                    </a:lnTo>
                    <a:lnTo>
                      <a:pt x="1415" y="8501"/>
                    </a:lnTo>
                    <a:lnTo>
                      <a:pt x="1592" y="8650"/>
                    </a:lnTo>
                    <a:lnTo>
                      <a:pt x="1752" y="8501"/>
                    </a:lnTo>
                    <a:lnTo>
                      <a:pt x="1752" y="8352"/>
                    </a:lnTo>
                    <a:lnTo>
                      <a:pt x="1350" y="7487"/>
                    </a:lnTo>
                    <a:lnTo>
                      <a:pt x="1093" y="7412"/>
                    </a:lnTo>
                    <a:lnTo>
                      <a:pt x="1093" y="6711"/>
                    </a:lnTo>
                    <a:lnTo>
                      <a:pt x="498" y="6637"/>
                    </a:lnTo>
                    <a:lnTo>
                      <a:pt x="916" y="6025"/>
                    </a:lnTo>
                    <a:lnTo>
                      <a:pt x="1093" y="5861"/>
                    </a:lnTo>
                    <a:lnTo>
                      <a:pt x="1158" y="5712"/>
                    </a:lnTo>
                    <a:lnTo>
                      <a:pt x="1350" y="6025"/>
                    </a:lnTo>
                    <a:lnTo>
                      <a:pt x="2170" y="5712"/>
                    </a:lnTo>
                    <a:lnTo>
                      <a:pt x="2251" y="5638"/>
                    </a:lnTo>
                    <a:lnTo>
                      <a:pt x="2412" y="5488"/>
                    </a:lnTo>
                    <a:lnTo>
                      <a:pt x="2412" y="5101"/>
                    </a:lnTo>
                    <a:lnTo>
                      <a:pt x="3087" y="4787"/>
                    </a:lnTo>
                    <a:lnTo>
                      <a:pt x="3087" y="4400"/>
                    </a:lnTo>
                    <a:lnTo>
                      <a:pt x="3328" y="4087"/>
                    </a:lnTo>
                    <a:lnTo>
                      <a:pt x="3585" y="3624"/>
                    </a:lnTo>
                    <a:lnTo>
                      <a:pt x="3923" y="3386"/>
                    </a:lnTo>
                    <a:lnTo>
                      <a:pt x="3585" y="3013"/>
                    </a:lnTo>
                    <a:lnTo>
                      <a:pt x="3923" y="2774"/>
                    </a:lnTo>
                    <a:lnTo>
                      <a:pt x="4180" y="2625"/>
                    </a:lnTo>
                    <a:lnTo>
                      <a:pt x="4180" y="2401"/>
                    </a:lnTo>
                    <a:lnTo>
                      <a:pt x="3585" y="2237"/>
                    </a:lnTo>
                    <a:lnTo>
                      <a:pt x="3489" y="2013"/>
                    </a:lnTo>
                    <a:lnTo>
                      <a:pt x="3167" y="1864"/>
                    </a:lnTo>
                    <a:lnTo>
                      <a:pt x="3167" y="1223"/>
                    </a:lnTo>
                    <a:lnTo>
                      <a:pt x="2830" y="850"/>
                    </a:lnTo>
                    <a:lnTo>
                      <a:pt x="3087" y="611"/>
                    </a:lnTo>
                    <a:lnTo>
                      <a:pt x="3746" y="611"/>
                    </a:lnTo>
                    <a:lnTo>
                      <a:pt x="4180" y="776"/>
                    </a:lnTo>
                    <a:lnTo>
                      <a:pt x="4839" y="552"/>
                    </a:lnTo>
                    <a:lnTo>
                      <a:pt x="5338" y="149"/>
                    </a:lnTo>
                    <a:lnTo>
                      <a:pt x="5498"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76" name="Freeform 575"/>
              <p:cNvSpPr>
                <a:spLocks/>
              </p:cNvSpPr>
              <p:nvPr/>
            </p:nvSpPr>
            <p:spPr bwMode="auto">
              <a:xfrm>
                <a:off x="6762723" y="5062603"/>
                <a:ext cx="74884" cy="40937"/>
              </a:xfrm>
              <a:custGeom>
                <a:avLst/>
                <a:gdLst>
                  <a:gd name="T0" fmla="*/ 2373 w 20000"/>
                  <a:gd name="T1" fmla="*/ 19787 h 20000"/>
                  <a:gd name="T2" fmla="*/ 0 w 20000"/>
                  <a:gd name="T3" fmla="*/ 19787 h 20000"/>
                  <a:gd name="T4" fmla="*/ 678 w 20000"/>
                  <a:gd name="T5" fmla="*/ 15532 h 20000"/>
                  <a:gd name="T6" fmla="*/ 1808 w 20000"/>
                  <a:gd name="T7" fmla="*/ 12128 h 20000"/>
                  <a:gd name="T8" fmla="*/ 4633 w 20000"/>
                  <a:gd name="T9" fmla="*/ 8723 h 20000"/>
                  <a:gd name="T10" fmla="*/ 7684 w 20000"/>
                  <a:gd name="T11" fmla="*/ 6596 h 20000"/>
                  <a:gd name="T12" fmla="*/ 9379 w 20000"/>
                  <a:gd name="T13" fmla="*/ 3404 h 20000"/>
                  <a:gd name="T14" fmla="*/ 14124 w 20000"/>
                  <a:gd name="T15" fmla="*/ 0 h 20000"/>
                  <a:gd name="T16" fmla="*/ 19887 w 20000"/>
                  <a:gd name="T17" fmla="*/ 0 h 20000"/>
                  <a:gd name="T18" fmla="*/ 17627 w 20000"/>
                  <a:gd name="T19" fmla="*/ 3404 h 20000"/>
                  <a:gd name="T20" fmla="*/ 16949 w 20000"/>
                  <a:gd name="T21" fmla="*/ 3404 h 20000"/>
                  <a:gd name="T22" fmla="*/ 14576 w 20000"/>
                  <a:gd name="T23" fmla="*/ 5532 h 20000"/>
                  <a:gd name="T24" fmla="*/ 7684 w 20000"/>
                  <a:gd name="T25" fmla="*/ 12128 h 20000"/>
                  <a:gd name="T26" fmla="*/ 4633 w 20000"/>
                  <a:gd name="T27" fmla="*/ 17660 h 20000"/>
                  <a:gd name="T28" fmla="*/ 3503 w 20000"/>
                  <a:gd name="T29" fmla="*/ 17660 h 20000"/>
                  <a:gd name="T30" fmla="*/ 2373 w 20000"/>
                  <a:gd name="T31" fmla="*/ 19787 h 2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000"/>
                  <a:gd name="T49" fmla="*/ 0 h 20000"/>
                  <a:gd name="T50" fmla="*/ 20000 w 20000"/>
                  <a:gd name="T51" fmla="*/ 20000 h 200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000" h="20000">
                    <a:moveTo>
                      <a:pt x="2373" y="19787"/>
                    </a:moveTo>
                    <a:lnTo>
                      <a:pt x="0" y="19787"/>
                    </a:lnTo>
                    <a:lnTo>
                      <a:pt x="678" y="15532"/>
                    </a:lnTo>
                    <a:lnTo>
                      <a:pt x="1808" y="12128"/>
                    </a:lnTo>
                    <a:lnTo>
                      <a:pt x="4633" y="8723"/>
                    </a:lnTo>
                    <a:lnTo>
                      <a:pt x="7684" y="6596"/>
                    </a:lnTo>
                    <a:lnTo>
                      <a:pt x="9379" y="3404"/>
                    </a:lnTo>
                    <a:lnTo>
                      <a:pt x="14124" y="0"/>
                    </a:lnTo>
                    <a:lnTo>
                      <a:pt x="19887" y="0"/>
                    </a:lnTo>
                    <a:lnTo>
                      <a:pt x="17627" y="3404"/>
                    </a:lnTo>
                    <a:lnTo>
                      <a:pt x="16949" y="3404"/>
                    </a:lnTo>
                    <a:lnTo>
                      <a:pt x="14576" y="5532"/>
                    </a:lnTo>
                    <a:lnTo>
                      <a:pt x="7684" y="12128"/>
                    </a:lnTo>
                    <a:lnTo>
                      <a:pt x="4633" y="17660"/>
                    </a:lnTo>
                    <a:lnTo>
                      <a:pt x="3503" y="17660"/>
                    </a:lnTo>
                    <a:lnTo>
                      <a:pt x="2373" y="1978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77" name="Freeform 578"/>
              <p:cNvSpPr>
                <a:spLocks/>
              </p:cNvSpPr>
              <p:nvPr/>
            </p:nvSpPr>
            <p:spPr bwMode="auto">
              <a:xfrm>
                <a:off x="6694828" y="5056612"/>
                <a:ext cx="64900" cy="17972"/>
              </a:xfrm>
              <a:custGeom>
                <a:avLst/>
                <a:gdLst>
                  <a:gd name="T0" fmla="*/ 8947 w 20000"/>
                  <a:gd name="T1" fmla="*/ 19524 h 20000"/>
                  <a:gd name="T2" fmla="*/ 5395 w 20000"/>
                  <a:gd name="T3" fmla="*/ 19524 h 20000"/>
                  <a:gd name="T4" fmla="*/ 4079 w 20000"/>
                  <a:gd name="T5" fmla="*/ 14762 h 20000"/>
                  <a:gd name="T6" fmla="*/ 0 w 20000"/>
                  <a:gd name="T7" fmla="*/ 14762 h 20000"/>
                  <a:gd name="T8" fmla="*/ 0 w 20000"/>
                  <a:gd name="T9" fmla="*/ 10000 h 20000"/>
                  <a:gd name="T10" fmla="*/ 1447 w 20000"/>
                  <a:gd name="T11" fmla="*/ 7143 h 20000"/>
                  <a:gd name="T12" fmla="*/ 4079 w 20000"/>
                  <a:gd name="T13" fmla="*/ 2857 h 20000"/>
                  <a:gd name="T14" fmla="*/ 7500 w 20000"/>
                  <a:gd name="T15" fmla="*/ 7143 h 20000"/>
                  <a:gd name="T16" fmla="*/ 9605 w 20000"/>
                  <a:gd name="T17" fmla="*/ 10000 h 20000"/>
                  <a:gd name="T18" fmla="*/ 11053 w 20000"/>
                  <a:gd name="T19" fmla="*/ 7143 h 20000"/>
                  <a:gd name="T20" fmla="*/ 15789 w 20000"/>
                  <a:gd name="T21" fmla="*/ 10000 h 20000"/>
                  <a:gd name="T22" fmla="*/ 16447 w 20000"/>
                  <a:gd name="T23" fmla="*/ 7143 h 20000"/>
                  <a:gd name="T24" fmla="*/ 17763 w 20000"/>
                  <a:gd name="T25" fmla="*/ 7143 h 20000"/>
                  <a:gd name="T26" fmla="*/ 17763 w 20000"/>
                  <a:gd name="T27" fmla="*/ 2857 h 20000"/>
                  <a:gd name="T28" fmla="*/ 18553 w 20000"/>
                  <a:gd name="T29" fmla="*/ 0 h 20000"/>
                  <a:gd name="T30" fmla="*/ 19868 w 20000"/>
                  <a:gd name="T31" fmla="*/ 2857 h 20000"/>
                  <a:gd name="T32" fmla="*/ 17763 w 20000"/>
                  <a:gd name="T33" fmla="*/ 10000 h 20000"/>
                  <a:gd name="T34" fmla="*/ 13026 w 20000"/>
                  <a:gd name="T35" fmla="*/ 14762 h 20000"/>
                  <a:gd name="T36" fmla="*/ 12368 w 20000"/>
                  <a:gd name="T37" fmla="*/ 19524 h 20000"/>
                  <a:gd name="T38" fmla="*/ 9605 w 20000"/>
                  <a:gd name="T39" fmla="*/ 14762 h 20000"/>
                  <a:gd name="T40" fmla="*/ 8947 w 20000"/>
                  <a:gd name="T41" fmla="*/ 19524 h 2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000"/>
                  <a:gd name="T64" fmla="*/ 0 h 20000"/>
                  <a:gd name="T65" fmla="*/ 20000 w 20000"/>
                  <a:gd name="T66" fmla="*/ 20000 h 200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000" h="20000">
                    <a:moveTo>
                      <a:pt x="8947" y="19524"/>
                    </a:moveTo>
                    <a:lnTo>
                      <a:pt x="5395" y="19524"/>
                    </a:lnTo>
                    <a:lnTo>
                      <a:pt x="4079" y="14762"/>
                    </a:lnTo>
                    <a:lnTo>
                      <a:pt x="0" y="14762"/>
                    </a:lnTo>
                    <a:lnTo>
                      <a:pt x="0" y="10000"/>
                    </a:lnTo>
                    <a:lnTo>
                      <a:pt x="1447" y="7143"/>
                    </a:lnTo>
                    <a:lnTo>
                      <a:pt x="4079" y="2857"/>
                    </a:lnTo>
                    <a:lnTo>
                      <a:pt x="7500" y="7143"/>
                    </a:lnTo>
                    <a:lnTo>
                      <a:pt x="9605" y="10000"/>
                    </a:lnTo>
                    <a:lnTo>
                      <a:pt x="11053" y="7143"/>
                    </a:lnTo>
                    <a:lnTo>
                      <a:pt x="15789" y="10000"/>
                    </a:lnTo>
                    <a:lnTo>
                      <a:pt x="16447" y="7143"/>
                    </a:lnTo>
                    <a:lnTo>
                      <a:pt x="17763" y="7143"/>
                    </a:lnTo>
                    <a:lnTo>
                      <a:pt x="17763" y="2857"/>
                    </a:lnTo>
                    <a:lnTo>
                      <a:pt x="18553" y="0"/>
                    </a:lnTo>
                    <a:lnTo>
                      <a:pt x="19868" y="2857"/>
                    </a:lnTo>
                    <a:lnTo>
                      <a:pt x="17763" y="10000"/>
                    </a:lnTo>
                    <a:lnTo>
                      <a:pt x="13026" y="14762"/>
                    </a:lnTo>
                    <a:lnTo>
                      <a:pt x="12368" y="19524"/>
                    </a:lnTo>
                    <a:lnTo>
                      <a:pt x="9605" y="14762"/>
                    </a:lnTo>
                    <a:lnTo>
                      <a:pt x="8947" y="195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78" name="Freeform 579"/>
              <p:cNvSpPr>
                <a:spLocks/>
              </p:cNvSpPr>
              <p:nvPr/>
            </p:nvSpPr>
            <p:spPr bwMode="auto">
              <a:xfrm>
                <a:off x="6637917" y="5056612"/>
                <a:ext cx="45929" cy="17972"/>
              </a:xfrm>
              <a:custGeom>
                <a:avLst/>
                <a:gdLst>
                  <a:gd name="T0" fmla="*/ 0 w 20000"/>
                  <a:gd name="T1" fmla="*/ 19524 h 20000"/>
                  <a:gd name="T2" fmla="*/ 0 w 20000"/>
                  <a:gd name="T3" fmla="*/ 10000 h 20000"/>
                  <a:gd name="T4" fmla="*/ 2569 w 20000"/>
                  <a:gd name="T5" fmla="*/ 7143 h 20000"/>
                  <a:gd name="T6" fmla="*/ 6606 w 20000"/>
                  <a:gd name="T7" fmla="*/ 7143 h 20000"/>
                  <a:gd name="T8" fmla="*/ 7523 w 20000"/>
                  <a:gd name="T9" fmla="*/ 10000 h 20000"/>
                  <a:gd name="T10" fmla="*/ 9358 w 20000"/>
                  <a:gd name="T11" fmla="*/ 10000 h 20000"/>
                  <a:gd name="T12" fmla="*/ 10459 w 20000"/>
                  <a:gd name="T13" fmla="*/ 7143 h 20000"/>
                  <a:gd name="T14" fmla="*/ 7523 w 20000"/>
                  <a:gd name="T15" fmla="*/ 2857 h 20000"/>
                  <a:gd name="T16" fmla="*/ 10459 w 20000"/>
                  <a:gd name="T17" fmla="*/ 0 h 20000"/>
                  <a:gd name="T18" fmla="*/ 12294 w 20000"/>
                  <a:gd name="T19" fmla="*/ 2857 h 20000"/>
                  <a:gd name="T20" fmla="*/ 14128 w 20000"/>
                  <a:gd name="T21" fmla="*/ 2857 h 20000"/>
                  <a:gd name="T22" fmla="*/ 16881 w 20000"/>
                  <a:gd name="T23" fmla="*/ 7143 h 20000"/>
                  <a:gd name="T24" fmla="*/ 17982 w 20000"/>
                  <a:gd name="T25" fmla="*/ 2857 h 20000"/>
                  <a:gd name="T26" fmla="*/ 19817 w 20000"/>
                  <a:gd name="T27" fmla="*/ 14762 h 20000"/>
                  <a:gd name="T28" fmla="*/ 14128 w 20000"/>
                  <a:gd name="T29" fmla="*/ 14762 h 20000"/>
                  <a:gd name="T30" fmla="*/ 14128 w 20000"/>
                  <a:gd name="T31" fmla="*/ 10000 h 20000"/>
                  <a:gd name="T32" fmla="*/ 12294 w 20000"/>
                  <a:gd name="T33" fmla="*/ 10000 h 20000"/>
                  <a:gd name="T34" fmla="*/ 10459 w 20000"/>
                  <a:gd name="T35" fmla="*/ 19524 h 20000"/>
                  <a:gd name="T36" fmla="*/ 7523 w 20000"/>
                  <a:gd name="T37" fmla="*/ 19524 h 20000"/>
                  <a:gd name="T38" fmla="*/ 0 w 20000"/>
                  <a:gd name="T39" fmla="*/ 19524 h 2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00"/>
                  <a:gd name="T61" fmla="*/ 0 h 20000"/>
                  <a:gd name="T62" fmla="*/ 20000 w 20000"/>
                  <a:gd name="T63" fmla="*/ 20000 h 20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00" h="20000">
                    <a:moveTo>
                      <a:pt x="0" y="19524"/>
                    </a:moveTo>
                    <a:lnTo>
                      <a:pt x="0" y="10000"/>
                    </a:lnTo>
                    <a:lnTo>
                      <a:pt x="2569" y="7143"/>
                    </a:lnTo>
                    <a:lnTo>
                      <a:pt x="6606" y="7143"/>
                    </a:lnTo>
                    <a:lnTo>
                      <a:pt x="7523" y="10000"/>
                    </a:lnTo>
                    <a:lnTo>
                      <a:pt x="9358" y="10000"/>
                    </a:lnTo>
                    <a:lnTo>
                      <a:pt x="10459" y="7143"/>
                    </a:lnTo>
                    <a:lnTo>
                      <a:pt x="7523" y="2857"/>
                    </a:lnTo>
                    <a:lnTo>
                      <a:pt x="10459" y="0"/>
                    </a:lnTo>
                    <a:lnTo>
                      <a:pt x="12294" y="2857"/>
                    </a:lnTo>
                    <a:lnTo>
                      <a:pt x="14128" y="2857"/>
                    </a:lnTo>
                    <a:lnTo>
                      <a:pt x="16881" y="7143"/>
                    </a:lnTo>
                    <a:lnTo>
                      <a:pt x="17982" y="2857"/>
                    </a:lnTo>
                    <a:lnTo>
                      <a:pt x="19817" y="14762"/>
                    </a:lnTo>
                    <a:lnTo>
                      <a:pt x="14128" y="14762"/>
                    </a:lnTo>
                    <a:lnTo>
                      <a:pt x="14128" y="10000"/>
                    </a:lnTo>
                    <a:lnTo>
                      <a:pt x="12294" y="10000"/>
                    </a:lnTo>
                    <a:lnTo>
                      <a:pt x="10459" y="19524"/>
                    </a:lnTo>
                    <a:lnTo>
                      <a:pt x="7523" y="19524"/>
                    </a:lnTo>
                    <a:lnTo>
                      <a:pt x="0" y="195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79" name="Freeform 580"/>
              <p:cNvSpPr>
                <a:spLocks/>
              </p:cNvSpPr>
              <p:nvPr/>
            </p:nvSpPr>
            <p:spPr bwMode="auto">
              <a:xfrm>
                <a:off x="6420254" y="4926813"/>
                <a:ext cx="32949" cy="28955"/>
              </a:xfrm>
              <a:custGeom>
                <a:avLst/>
                <a:gdLst>
                  <a:gd name="T0" fmla="*/ 19744 w 20000"/>
                  <a:gd name="T1" fmla="*/ 19706 h 20000"/>
                  <a:gd name="T2" fmla="*/ 11795 w 20000"/>
                  <a:gd name="T3" fmla="*/ 18235 h 20000"/>
                  <a:gd name="T4" fmla="*/ 9231 w 20000"/>
                  <a:gd name="T5" fmla="*/ 10882 h 20000"/>
                  <a:gd name="T6" fmla="*/ 5128 w 20000"/>
                  <a:gd name="T7" fmla="*/ 6176 h 20000"/>
                  <a:gd name="T8" fmla="*/ 0 w 20000"/>
                  <a:gd name="T9" fmla="*/ 6176 h 20000"/>
                  <a:gd name="T10" fmla="*/ 5128 w 20000"/>
                  <a:gd name="T11" fmla="*/ 6176 h 20000"/>
                  <a:gd name="T12" fmla="*/ 5128 w 20000"/>
                  <a:gd name="T13" fmla="*/ 0 h 20000"/>
                  <a:gd name="T14" fmla="*/ 6667 w 20000"/>
                  <a:gd name="T15" fmla="*/ 0 h 20000"/>
                  <a:gd name="T16" fmla="*/ 6667 w 20000"/>
                  <a:gd name="T17" fmla="*/ 2941 h 20000"/>
                  <a:gd name="T18" fmla="*/ 9231 w 20000"/>
                  <a:gd name="T19" fmla="*/ 2941 h 20000"/>
                  <a:gd name="T20" fmla="*/ 9231 w 20000"/>
                  <a:gd name="T21" fmla="*/ 0 h 20000"/>
                  <a:gd name="T22" fmla="*/ 11795 w 20000"/>
                  <a:gd name="T23" fmla="*/ 0 h 20000"/>
                  <a:gd name="T24" fmla="*/ 13077 w 20000"/>
                  <a:gd name="T25" fmla="*/ 2941 h 20000"/>
                  <a:gd name="T26" fmla="*/ 13077 w 20000"/>
                  <a:gd name="T27" fmla="*/ 12059 h 20000"/>
                  <a:gd name="T28" fmla="*/ 19744 w 20000"/>
                  <a:gd name="T29" fmla="*/ 15000 h 20000"/>
                  <a:gd name="T30" fmla="*/ 17179 w 20000"/>
                  <a:gd name="T31" fmla="*/ 18235 h 20000"/>
                  <a:gd name="T32" fmla="*/ 19744 w 20000"/>
                  <a:gd name="T33" fmla="*/ 19706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19744" y="19706"/>
                    </a:moveTo>
                    <a:lnTo>
                      <a:pt x="11795" y="18235"/>
                    </a:lnTo>
                    <a:lnTo>
                      <a:pt x="9231" y="10882"/>
                    </a:lnTo>
                    <a:lnTo>
                      <a:pt x="5128" y="6176"/>
                    </a:lnTo>
                    <a:lnTo>
                      <a:pt x="0" y="6176"/>
                    </a:lnTo>
                    <a:lnTo>
                      <a:pt x="5128" y="6176"/>
                    </a:lnTo>
                    <a:lnTo>
                      <a:pt x="5128" y="0"/>
                    </a:lnTo>
                    <a:lnTo>
                      <a:pt x="6667" y="0"/>
                    </a:lnTo>
                    <a:lnTo>
                      <a:pt x="6667" y="2941"/>
                    </a:lnTo>
                    <a:lnTo>
                      <a:pt x="9231" y="2941"/>
                    </a:lnTo>
                    <a:lnTo>
                      <a:pt x="9231" y="0"/>
                    </a:lnTo>
                    <a:lnTo>
                      <a:pt x="11795" y="0"/>
                    </a:lnTo>
                    <a:lnTo>
                      <a:pt x="13077" y="2941"/>
                    </a:lnTo>
                    <a:lnTo>
                      <a:pt x="13077" y="12059"/>
                    </a:lnTo>
                    <a:lnTo>
                      <a:pt x="19744" y="15000"/>
                    </a:lnTo>
                    <a:lnTo>
                      <a:pt x="17179" y="18235"/>
                    </a:lnTo>
                    <a:lnTo>
                      <a:pt x="19744" y="1970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80" name="Freeform 582"/>
              <p:cNvSpPr>
                <a:spLocks/>
              </p:cNvSpPr>
              <p:nvPr/>
            </p:nvSpPr>
            <p:spPr bwMode="auto">
              <a:xfrm>
                <a:off x="6679852" y="5080575"/>
                <a:ext cx="32949" cy="22964"/>
              </a:xfrm>
              <a:custGeom>
                <a:avLst/>
                <a:gdLst>
                  <a:gd name="T0" fmla="*/ 15897 w 20000"/>
                  <a:gd name="T1" fmla="*/ 19615 h 20000"/>
                  <a:gd name="T2" fmla="*/ 12051 w 20000"/>
                  <a:gd name="T3" fmla="*/ 11923 h 20000"/>
                  <a:gd name="T4" fmla="*/ 5128 w 20000"/>
                  <a:gd name="T5" fmla="*/ 5769 h 20000"/>
                  <a:gd name="T6" fmla="*/ 0 w 20000"/>
                  <a:gd name="T7" fmla="*/ 5769 h 20000"/>
                  <a:gd name="T8" fmla="*/ 0 w 20000"/>
                  <a:gd name="T9" fmla="*/ 2308 h 20000"/>
                  <a:gd name="T10" fmla="*/ 6667 w 20000"/>
                  <a:gd name="T11" fmla="*/ 2308 h 20000"/>
                  <a:gd name="T12" fmla="*/ 12051 w 20000"/>
                  <a:gd name="T13" fmla="*/ 0 h 20000"/>
                  <a:gd name="T14" fmla="*/ 13077 w 20000"/>
                  <a:gd name="T15" fmla="*/ 5769 h 20000"/>
                  <a:gd name="T16" fmla="*/ 17179 w 20000"/>
                  <a:gd name="T17" fmla="*/ 5769 h 20000"/>
                  <a:gd name="T18" fmla="*/ 19744 w 20000"/>
                  <a:gd name="T19" fmla="*/ 11923 h 20000"/>
                  <a:gd name="T20" fmla="*/ 17179 w 20000"/>
                  <a:gd name="T21" fmla="*/ 15769 h 20000"/>
                  <a:gd name="T22" fmla="*/ 15897 w 20000"/>
                  <a:gd name="T23" fmla="*/ 19615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15897" y="19615"/>
                    </a:moveTo>
                    <a:lnTo>
                      <a:pt x="12051" y="11923"/>
                    </a:lnTo>
                    <a:lnTo>
                      <a:pt x="5128" y="5769"/>
                    </a:lnTo>
                    <a:lnTo>
                      <a:pt x="0" y="5769"/>
                    </a:lnTo>
                    <a:lnTo>
                      <a:pt x="0" y="2308"/>
                    </a:lnTo>
                    <a:lnTo>
                      <a:pt x="6667" y="2308"/>
                    </a:lnTo>
                    <a:lnTo>
                      <a:pt x="12051" y="0"/>
                    </a:lnTo>
                    <a:lnTo>
                      <a:pt x="13077" y="5769"/>
                    </a:lnTo>
                    <a:lnTo>
                      <a:pt x="17179" y="5769"/>
                    </a:lnTo>
                    <a:lnTo>
                      <a:pt x="19744" y="11923"/>
                    </a:lnTo>
                    <a:lnTo>
                      <a:pt x="17179" y="15769"/>
                    </a:lnTo>
                    <a:lnTo>
                      <a:pt x="15897" y="1961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81" name="Freeform 584"/>
              <p:cNvSpPr>
                <a:spLocks/>
              </p:cNvSpPr>
              <p:nvPr/>
            </p:nvSpPr>
            <p:spPr bwMode="auto">
              <a:xfrm>
                <a:off x="6594983" y="5056612"/>
                <a:ext cx="24961" cy="9984"/>
              </a:xfrm>
              <a:custGeom>
                <a:avLst/>
                <a:gdLst>
                  <a:gd name="T0" fmla="*/ 10690 w 20000"/>
                  <a:gd name="T1" fmla="*/ 19091 h 20000"/>
                  <a:gd name="T2" fmla="*/ 5517 w 20000"/>
                  <a:gd name="T3" fmla="*/ 13636 h 20000"/>
                  <a:gd name="T4" fmla="*/ 0 w 20000"/>
                  <a:gd name="T5" fmla="*/ 13636 h 20000"/>
                  <a:gd name="T6" fmla="*/ 0 w 20000"/>
                  <a:gd name="T7" fmla="*/ 0 h 20000"/>
                  <a:gd name="T8" fmla="*/ 5517 w 20000"/>
                  <a:gd name="T9" fmla="*/ 5455 h 20000"/>
                  <a:gd name="T10" fmla="*/ 10690 w 20000"/>
                  <a:gd name="T11" fmla="*/ 0 h 20000"/>
                  <a:gd name="T12" fmla="*/ 19655 w 20000"/>
                  <a:gd name="T13" fmla="*/ 13636 h 20000"/>
                  <a:gd name="T14" fmla="*/ 10690 w 20000"/>
                  <a:gd name="T15" fmla="*/ 13636 h 20000"/>
                  <a:gd name="T16" fmla="*/ 10690 w 20000"/>
                  <a:gd name="T17" fmla="*/ 19091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0690" y="19091"/>
                    </a:moveTo>
                    <a:lnTo>
                      <a:pt x="5517" y="13636"/>
                    </a:lnTo>
                    <a:lnTo>
                      <a:pt x="0" y="13636"/>
                    </a:lnTo>
                    <a:lnTo>
                      <a:pt x="0" y="0"/>
                    </a:lnTo>
                    <a:lnTo>
                      <a:pt x="5517" y="5455"/>
                    </a:lnTo>
                    <a:lnTo>
                      <a:pt x="10690" y="0"/>
                    </a:lnTo>
                    <a:lnTo>
                      <a:pt x="19655" y="13636"/>
                    </a:lnTo>
                    <a:lnTo>
                      <a:pt x="10690" y="13636"/>
                    </a:lnTo>
                    <a:lnTo>
                      <a:pt x="10690" y="1909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82" name="Freeform 585"/>
              <p:cNvSpPr>
                <a:spLocks/>
              </p:cNvSpPr>
              <p:nvPr/>
            </p:nvSpPr>
            <p:spPr bwMode="auto">
              <a:xfrm>
                <a:off x="6567026" y="5029654"/>
                <a:ext cx="20968" cy="7987"/>
              </a:xfrm>
              <a:custGeom>
                <a:avLst/>
                <a:gdLst>
                  <a:gd name="T0" fmla="*/ 10833 w 20000"/>
                  <a:gd name="T1" fmla="*/ 18824 h 20000"/>
                  <a:gd name="T2" fmla="*/ 0 w 20000"/>
                  <a:gd name="T3" fmla="*/ 12941 h 20000"/>
                  <a:gd name="T4" fmla="*/ 0 w 20000"/>
                  <a:gd name="T5" fmla="*/ 0 h 20000"/>
                  <a:gd name="T6" fmla="*/ 19583 w 20000"/>
                  <a:gd name="T7" fmla="*/ 0 h 20000"/>
                  <a:gd name="T8" fmla="*/ 17083 w 20000"/>
                  <a:gd name="T9" fmla="*/ 12941 h 20000"/>
                  <a:gd name="T10" fmla="*/ 12917 w 20000"/>
                  <a:gd name="T11" fmla="*/ 12941 h 20000"/>
                  <a:gd name="T12" fmla="*/ 10833 w 20000"/>
                  <a:gd name="T13" fmla="*/ 18824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0833" y="18824"/>
                    </a:moveTo>
                    <a:lnTo>
                      <a:pt x="0" y="12941"/>
                    </a:lnTo>
                    <a:lnTo>
                      <a:pt x="0" y="0"/>
                    </a:lnTo>
                    <a:lnTo>
                      <a:pt x="19583" y="0"/>
                    </a:lnTo>
                    <a:lnTo>
                      <a:pt x="17083" y="12941"/>
                    </a:lnTo>
                    <a:lnTo>
                      <a:pt x="12917" y="12941"/>
                    </a:lnTo>
                    <a:lnTo>
                      <a:pt x="10833"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83" name="Freeform 586"/>
              <p:cNvSpPr>
                <a:spLocks/>
              </p:cNvSpPr>
              <p:nvPr/>
            </p:nvSpPr>
            <p:spPr bwMode="auto">
              <a:xfrm>
                <a:off x="6619944" y="5058609"/>
                <a:ext cx="13978" cy="15975"/>
              </a:xfrm>
              <a:custGeom>
                <a:avLst/>
                <a:gdLst>
                  <a:gd name="T0" fmla="*/ 16250 w 20000"/>
                  <a:gd name="T1" fmla="*/ 19459 h 20000"/>
                  <a:gd name="T2" fmla="*/ 0 w 20000"/>
                  <a:gd name="T3" fmla="*/ 14054 h 20000"/>
                  <a:gd name="T4" fmla="*/ 0 w 20000"/>
                  <a:gd name="T5" fmla="*/ 8649 h 20000"/>
                  <a:gd name="T6" fmla="*/ 9375 w 20000"/>
                  <a:gd name="T7" fmla="*/ 14054 h 20000"/>
                  <a:gd name="T8" fmla="*/ 6875 w 20000"/>
                  <a:gd name="T9" fmla="*/ 5405 h 20000"/>
                  <a:gd name="T10" fmla="*/ 9375 w 20000"/>
                  <a:gd name="T11" fmla="*/ 0 h 20000"/>
                  <a:gd name="T12" fmla="*/ 19375 w 20000"/>
                  <a:gd name="T13" fmla="*/ 0 h 20000"/>
                  <a:gd name="T14" fmla="*/ 16250 w 20000"/>
                  <a:gd name="T15" fmla="*/ 19459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6250" y="19459"/>
                    </a:moveTo>
                    <a:lnTo>
                      <a:pt x="0" y="14054"/>
                    </a:lnTo>
                    <a:lnTo>
                      <a:pt x="0" y="8649"/>
                    </a:lnTo>
                    <a:lnTo>
                      <a:pt x="9375" y="14054"/>
                    </a:lnTo>
                    <a:lnTo>
                      <a:pt x="6875" y="5405"/>
                    </a:lnTo>
                    <a:lnTo>
                      <a:pt x="9375" y="0"/>
                    </a:lnTo>
                    <a:lnTo>
                      <a:pt x="19375" y="0"/>
                    </a:lnTo>
                    <a:lnTo>
                      <a:pt x="16250" y="194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84" name="Freeform 587"/>
              <p:cNvSpPr>
                <a:spLocks/>
              </p:cNvSpPr>
              <p:nvPr/>
            </p:nvSpPr>
            <p:spPr bwMode="auto">
              <a:xfrm>
                <a:off x="6465184" y="4948779"/>
                <a:ext cx="15975" cy="11981"/>
              </a:xfrm>
              <a:custGeom>
                <a:avLst/>
                <a:gdLst>
                  <a:gd name="T0" fmla="*/ 0 w 20000"/>
                  <a:gd name="T1" fmla="*/ 19286 h 20000"/>
                  <a:gd name="T2" fmla="*/ 5263 w 20000"/>
                  <a:gd name="T3" fmla="*/ 0 h 20000"/>
                  <a:gd name="T4" fmla="*/ 19474 w 20000"/>
                  <a:gd name="T5" fmla="*/ 0 h 20000"/>
                  <a:gd name="T6" fmla="*/ 19474 w 20000"/>
                  <a:gd name="T7" fmla="*/ 19286 h 20000"/>
                  <a:gd name="T8" fmla="*/ 11053 w 20000"/>
                  <a:gd name="T9" fmla="*/ 11429 h 20000"/>
                  <a:gd name="T10" fmla="*/ 0 w 20000"/>
                  <a:gd name="T11" fmla="*/ 19286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286"/>
                    </a:moveTo>
                    <a:lnTo>
                      <a:pt x="5263" y="0"/>
                    </a:lnTo>
                    <a:lnTo>
                      <a:pt x="19474" y="0"/>
                    </a:lnTo>
                    <a:lnTo>
                      <a:pt x="19474" y="19286"/>
                    </a:lnTo>
                    <a:lnTo>
                      <a:pt x="11053" y="11429"/>
                    </a:lnTo>
                    <a:lnTo>
                      <a:pt x="0" y="1928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85" name="Freeform 588"/>
              <p:cNvSpPr>
                <a:spLocks/>
              </p:cNvSpPr>
              <p:nvPr/>
            </p:nvSpPr>
            <p:spPr bwMode="auto">
              <a:xfrm>
                <a:off x="6271484" y="4866906"/>
                <a:ext cx="13978" cy="22964"/>
              </a:xfrm>
              <a:custGeom>
                <a:avLst/>
                <a:gdLst>
                  <a:gd name="T0" fmla="*/ 13125 w 20000"/>
                  <a:gd name="T1" fmla="*/ 19615 h 20000"/>
                  <a:gd name="T2" fmla="*/ 0 w 20000"/>
                  <a:gd name="T3" fmla="*/ 1538 h 20000"/>
                  <a:gd name="T4" fmla="*/ 3750 w 20000"/>
                  <a:gd name="T5" fmla="*/ 0 h 20000"/>
                  <a:gd name="T6" fmla="*/ 19375 w 20000"/>
                  <a:gd name="T7" fmla="*/ 9615 h 20000"/>
                  <a:gd name="T8" fmla="*/ 13125 w 20000"/>
                  <a:gd name="T9" fmla="*/ 19615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3125" y="19615"/>
                    </a:moveTo>
                    <a:lnTo>
                      <a:pt x="0" y="1538"/>
                    </a:lnTo>
                    <a:lnTo>
                      <a:pt x="3750" y="0"/>
                    </a:lnTo>
                    <a:lnTo>
                      <a:pt x="19375" y="9615"/>
                    </a:lnTo>
                    <a:lnTo>
                      <a:pt x="13125" y="1961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86" name="Freeform 589"/>
              <p:cNvSpPr>
                <a:spLocks/>
              </p:cNvSpPr>
              <p:nvPr/>
            </p:nvSpPr>
            <p:spPr bwMode="auto">
              <a:xfrm>
                <a:off x="6300440" y="4915830"/>
                <a:ext cx="8986" cy="15975"/>
              </a:xfrm>
              <a:custGeom>
                <a:avLst/>
                <a:gdLst>
                  <a:gd name="T0" fmla="*/ 14286 w 20000"/>
                  <a:gd name="T1" fmla="*/ 19459 h 20000"/>
                  <a:gd name="T2" fmla="*/ 0 w 20000"/>
                  <a:gd name="T3" fmla="*/ 5405 h 20000"/>
                  <a:gd name="T4" fmla="*/ 0 w 20000"/>
                  <a:gd name="T5" fmla="*/ 0 h 20000"/>
                  <a:gd name="T6" fmla="*/ 3810 w 20000"/>
                  <a:gd name="T7" fmla="*/ 0 h 20000"/>
                  <a:gd name="T8" fmla="*/ 19048 w 20000"/>
                  <a:gd name="T9" fmla="*/ 14054 h 20000"/>
                  <a:gd name="T10" fmla="*/ 14286 w 20000"/>
                  <a:gd name="T11" fmla="*/ 19459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4286" y="19459"/>
                    </a:moveTo>
                    <a:lnTo>
                      <a:pt x="0" y="5405"/>
                    </a:lnTo>
                    <a:lnTo>
                      <a:pt x="0" y="0"/>
                    </a:lnTo>
                    <a:lnTo>
                      <a:pt x="3810" y="0"/>
                    </a:lnTo>
                    <a:lnTo>
                      <a:pt x="19048" y="14054"/>
                    </a:lnTo>
                    <a:lnTo>
                      <a:pt x="14286" y="194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87" name="Freeform 590"/>
              <p:cNvSpPr>
                <a:spLocks/>
              </p:cNvSpPr>
              <p:nvPr/>
            </p:nvSpPr>
            <p:spPr bwMode="auto">
              <a:xfrm>
                <a:off x="6909496" y="5036643"/>
                <a:ext cx="12980" cy="20968"/>
              </a:xfrm>
              <a:custGeom>
                <a:avLst/>
                <a:gdLst>
                  <a:gd name="T0" fmla="*/ 6250 w 20000"/>
                  <a:gd name="T1" fmla="*/ 19583 h 20000"/>
                  <a:gd name="T2" fmla="*/ 0 w 20000"/>
                  <a:gd name="T3" fmla="*/ 15417 h 20000"/>
                  <a:gd name="T4" fmla="*/ 15625 w 20000"/>
                  <a:gd name="T5" fmla="*/ 0 h 20000"/>
                  <a:gd name="T6" fmla="*/ 19375 w 20000"/>
                  <a:gd name="T7" fmla="*/ 8750 h 20000"/>
                  <a:gd name="T8" fmla="*/ 6250 w 20000"/>
                  <a:gd name="T9" fmla="*/ 19583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6250" y="19583"/>
                    </a:moveTo>
                    <a:lnTo>
                      <a:pt x="0" y="15417"/>
                    </a:lnTo>
                    <a:lnTo>
                      <a:pt x="15625" y="0"/>
                    </a:lnTo>
                    <a:lnTo>
                      <a:pt x="19375" y="8750"/>
                    </a:lnTo>
                    <a:lnTo>
                      <a:pt x="6250" y="1958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88" name="Freeform 591"/>
              <p:cNvSpPr>
                <a:spLocks/>
              </p:cNvSpPr>
              <p:nvPr/>
            </p:nvSpPr>
            <p:spPr bwMode="auto">
              <a:xfrm>
                <a:off x="6243528" y="4837951"/>
                <a:ext cx="13978" cy="13978"/>
              </a:xfrm>
              <a:custGeom>
                <a:avLst/>
                <a:gdLst>
                  <a:gd name="T0" fmla="*/ 19375 w 20000"/>
                  <a:gd name="T1" fmla="*/ 19375 h 20000"/>
                  <a:gd name="T2" fmla="*/ 0 w 20000"/>
                  <a:gd name="T3" fmla="*/ 6875 h 20000"/>
                  <a:gd name="T4" fmla="*/ 0 w 20000"/>
                  <a:gd name="T5" fmla="*/ 0 h 20000"/>
                  <a:gd name="T6" fmla="*/ 19375 w 20000"/>
                  <a:gd name="T7" fmla="*/ 16250 h 20000"/>
                  <a:gd name="T8" fmla="*/ 19375 w 20000"/>
                  <a:gd name="T9" fmla="*/ 19375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375" y="19375"/>
                    </a:moveTo>
                    <a:lnTo>
                      <a:pt x="0" y="6875"/>
                    </a:lnTo>
                    <a:lnTo>
                      <a:pt x="0" y="0"/>
                    </a:lnTo>
                    <a:lnTo>
                      <a:pt x="19375" y="16250"/>
                    </a:lnTo>
                    <a:lnTo>
                      <a:pt x="19375" y="193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89" name="Freeform 592"/>
              <p:cNvSpPr>
                <a:spLocks/>
              </p:cNvSpPr>
              <p:nvPr/>
            </p:nvSpPr>
            <p:spPr bwMode="auto">
              <a:xfrm>
                <a:off x="6475169" y="4816984"/>
                <a:ext cx="10983" cy="10983"/>
              </a:xfrm>
              <a:custGeom>
                <a:avLst/>
                <a:gdLst>
                  <a:gd name="T0" fmla="*/ 3704 w 20000"/>
                  <a:gd name="T1" fmla="*/ 19259 h 20000"/>
                  <a:gd name="T2" fmla="*/ 0 w 20000"/>
                  <a:gd name="T3" fmla="*/ 7407 h 20000"/>
                  <a:gd name="T4" fmla="*/ 3704 w 20000"/>
                  <a:gd name="T5" fmla="*/ 0 h 20000"/>
                  <a:gd name="T6" fmla="*/ 11852 w 20000"/>
                  <a:gd name="T7" fmla="*/ 7407 h 20000"/>
                  <a:gd name="T8" fmla="*/ 19259 w 20000"/>
                  <a:gd name="T9" fmla="*/ 19259 h 20000"/>
                  <a:gd name="T10" fmla="*/ 3704 w 20000"/>
                  <a:gd name="T11" fmla="*/ 19259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3704" y="19259"/>
                    </a:moveTo>
                    <a:lnTo>
                      <a:pt x="0" y="7407"/>
                    </a:lnTo>
                    <a:lnTo>
                      <a:pt x="3704" y="0"/>
                    </a:lnTo>
                    <a:lnTo>
                      <a:pt x="11852" y="7407"/>
                    </a:lnTo>
                    <a:lnTo>
                      <a:pt x="19259" y="19259"/>
                    </a:lnTo>
                    <a:lnTo>
                      <a:pt x="3704" y="192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90" name="Freeform 593"/>
              <p:cNvSpPr>
                <a:spLocks/>
              </p:cNvSpPr>
              <p:nvPr/>
            </p:nvSpPr>
            <p:spPr bwMode="auto">
              <a:xfrm>
                <a:off x="6389301" y="4868903"/>
                <a:ext cx="5991" cy="5991"/>
              </a:xfrm>
              <a:custGeom>
                <a:avLst/>
                <a:gdLst>
                  <a:gd name="T0" fmla="*/ 0 w 20000"/>
                  <a:gd name="T1" fmla="*/ 0 h 20000"/>
                  <a:gd name="T2" fmla="*/ 12500 w 20000"/>
                  <a:gd name="T3" fmla="*/ 18333 h 20000"/>
                  <a:gd name="T4" fmla="*/ 18750 w 20000"/>
                  <a:gd name="T5" fmla="*/ 0 h 20000"/>
                  <a:gd name="T6" fmla="*/ 12500 w 20000"/>
                  <a:gd name="T7" fmla="*/ 18333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12500" y="18333"/>
                    </a:lnTo>
                    <a:lnTo>
                      <a:pt x="18750" y="0"/>
                    </a:lnTo>
                    <a:lnTo>
                      <a:pt x="12500" y="18333"/>
                    </a:lnTo>
                    <a:lnTo>
                      <a:pt x="0"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91" name="Freeform 597"/>
              <p:cNvSpPr>
                <a:spLocks/>
              </p:cNvSpPr>
              <p:nvPr/>
            </p:nvSpPr>
            <p:spPr bwMode="auto">
              <a:xfrm>
                <a:off x="6833613" y="3948329"/>
                <a:ext cx="178723" cy="224652"/>
              </a:xfrm>
              <a:custGeom>
                <a:avLst/>
                <a:gdLst>
                  <a:gd name="T0" fmla="*/ 9857 w 20000"/>
                  <a:gd name="T1" fmla="*/ 19583 h 20000"/>
                  <a:gd name="T2" fmla="*/ 8857 w 20000"/>
                  <a:gd name="T3" fmla="*/ 18598 h 20000"/>
                  <a:gd name="T4" fmla="*/ 9143 w 20000"/>
                  <a:gd name="T5" fmla="*/ 17424 h 20000"/>
                  <a:gd name="T6" fmla="*/ 7619 w 20000"/>
                  <a:gd name="T7" fmla="*/ 17045 h 20000"/>
                  <a:gd name="T8" fmla="*/ 4667 w 20000"/>
                  <a:gd name="T9" fmla="*/ 18030 h 20000"/>
                  <a:gd name="T10" fmla="*/ 3190 w 20000"/>
                  <a:gd name="T11" fmla="*/ 18409 h 20000"/>
                  <a:gd name="T12" fmla="*/ 2714 w 20000"/>
                  <a:gd name="T13" fmla="*/ 18409 h 20000"/>
                  <a:gd name="T14" fmla="*/ 2714 w 20000"/>
                  <a:gd name="T15" fmla="*/ 19394 h 20000"/>
                  <a:gd name="T16" fmla="*/ 1238 w 20000"/>
                  <a:gd name="T17" fmla="*/ 18977 h 20000"/>
                  <a:gd name="T18" fmla="*/ 0 w 20000"/>
                  <a:gd name="T19" fmla="*/ 18409 h 20000"/>
                  <a:gd name="T20" fmla="*/ 1238 w 20000"/>
                  <a:gd name="T21" fmla="*/ 17652 h 20000"/>
                  <a:gd name="T22" fmla="*/ 2429 w 20000"/>
                  <a:gd name="T23" fmla="*/ 16439 h 20000"/>
                  <a:gd name="T24" fmla="*/ 2714 w 20000"/>
                  <a:gd name="T25" fmla="*/ 15492 h 20000"/>
                  <a:gd name="T26" fmla="*/ 3905 w 20000"/>
                  <a:gd name="T27" fmla="*/ 15492 h 20000"/>
                  <a:gd name="T28" fmla="*/ 4667 w 20000"/>
                  <a:gd name="T29" fmla="*/ 15492 h 20000"/>
                  <a:gd name="T30" fmla="*/ 7905 w 20000"/>
                  <a:gd name="T31" fmla="*/ 14470 h 20000"/>
                  <a:gd name="T32" fmla="*/ 8857 w 20000"/>
                  <a:gd name="T33" fmla="*/ 15265 h 20000"/>
                  <a:gd name="T34" fmla="*/ 9857 w 20000"/>
                  <a:gd name="T35" fmla="*/ 14470 h 20000"/>
                  <a:gd name="T36" fmla="*/ 9619 w 20000"/>
                  <a:gd name="T37" fmla="*/ 13333 h 20000"/>
                  <a:gd name="T38" fmla="*/ 9857 w 20000"/>
                  <a:gd name="T39" fmla="*/ 10758 h 20000"/>
                  <a:gd name="T40" fmla="*/ 11095 w 20000"/>
                  <a:gd name="T41" fmla="*/ 10758 h 20000"/>
                  <a:gd name="T42" fmla="*/ 10810 w 20000"/>
                  <a:gd name="T43" fmla="*/ 11364 h 20000"/>
                  <a:gd name="T44" fmla="*/ 11571 w 20000"/>
                  <a:gd name="T45" fmla="*/ 11932 h 20000"/>
                  <a:gd name="T46" fmla="*/ 13571 w 20000"/>
                  <a:gd name="T47" fmla="*/ 11174 h 20000"/>
                  <a:gd name="T48" fmla="*/ 14810 w 20000"/>
                  <a:gd name="T49" fmla="*/ 9205 h 20000"/>
                  <a:gd name="T50" fmla="*/ 15000 w 20000"/>
                  <a:gd name="T51" fmla="*/ 6061 h 20000"/>
                  <a:gd name="T52" fmla="*/ 14810 w 20000"/>
                  <a:gd name="T53" fmla="*/ 4508 h 20000"/>
                  <a:gd name="T54" fmla="*/ 14286 w 20000"/>
                  <a:gd name="T55" fmla="*/ 3712 h 20000"/>
                  <a:gd name="T56" fmla="*/ 14810 w 20000"/>
                  <a:gd name="T57" fmla="*/ 1932 h 20000"/>
                  <a:gd name="T58" fmla="*/ 15000 w 20000"/>
                  <a:gd name="T59" fmla="*/ 985 h 20000"/>
                  <a:gd name="T60" fmla="*/ 16000 w 20000"/>
                  <a:gd name="T61" fmla="*/ 1553 h 20000"/>
                  <a:gd name="T62" fmla="*/ 16286 w 20000"/>
                  <a:gd name="T63" fmla="*/ 985 h 20000"/>
                  <a:gd name="T64" fmla="*/ 15524 w 20000"/>
                  <a:gd name="T65" fmla="*/ 0 h 20000"/>
                  <a:gd name="T66" fmla="*/ 16762 w 20000"/>
                  <a:gd name="T67" fmla="*/ 379 h 20000"/>
                  <a:gd name="T68" fmla="*/ 18000 w 20000"/>
                  <a:gd name="T69" fmla="*/ 2538 h 20000"/>
                  <a:gd name="T70" fmla="*/ 19190 w 20000"/>
                  <a:gd name="T71" fmla="*/ 4697 h 20000"/>
                  <a:gd name="T72" fmla="*/ 19476 w 20000"/>
                  <a:gd name="T73" fmla="*/ 6061 h 20000"/>
                  <a:gd name="T74" fmla="*/ 19476 w 20000"/>
                  <a:gd name="T75" fmla="*/ 7841 h 20000"/>
                  <a:gd name="T76" fmla="*/ 18238 w 20000"/>
                  <a:gd name="T77" fmla="*/ 8220 h 20000"/>
                  <a:gd name="T78" fmla="*/ 19190 w 20000"/>
                  <a:gd name="T79" fmla="*/ 11364 h 20000"/>
                  <a:gd name="T80" fmla="*/ 19952 w 20000"/>
                  <a:gd name="T81" fmla="*/ 14318 h 20000"/>
                  <a:gd name="T82" fmla="*/ 19190 w 20000"/>
                  <a:gd name="T83" fmla="*/ 15492 h 20000"/>
                  <a:gd name="T84" fmla="*/ 18238 w 20000"/>
                  <a:gd name="T85" fmla="*/ 14886 h 20000"/>
                  <a:gd name="T86" fmla="*/ 17524 w 20000"/>
                  <a:gd name="T87" fmla="*/ 15265 h 20000"/>
                  <a:gd name="T88" fmla="*/ 17048 w 20000"/>
                  <a:gd name="T89" fmla="*/ 15265 h 20000"/>
                  <a:gd name="T90" fmla="*/ 16762 w 20000"/>
                  <a:gd name="T91" fmla="*/ 16439 h 20000"/>
                  <a:gd name="T92" fmla="*/ 15524 w 20000"/>
                  <a:gd name="T93" fmla="*/ 15871 h 20000"/>
                  <a:gd name="T94" fmla="*/ 14810 w 20000"/>
                  <a:gd name="T95" fmla="*/ 17045 h 20000"/>
                  <a:gd name="T96" fmla="*/ 12857 w 20000"/>
                  <a:gd name="T97" fmla="*/ 17424 h 20000"/>
                  <a:gd name="T98" fmla="*/ 11810 w 20000"/>
                  <a:gd name="T99" fmla="*/ 16818 h 20000"/>
                  <a:gd name="T100" fmla="*/ 11571 w 20000"/>
                  <a:gd name="T101" fmla="*/ 16061 h 20000"/>
                  <a:gd name="T102" fmla="*/ 12286 w 20000"/>
                  <a:gd name="T103" fmla="*/ 17424 h 20000"/>
                  <a:gd name="T104" fmla="*/ 11095 w 20000"/>
                  <a:gd name="T105" fmla="*/ 18409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10810" y="19962"/>
                    </a:moveTo>
                    <a:lnTo>
                      <a:pt x="9857" y="19583"/>
                    </a:lnTo>
                    <a:lnTo>
                      <a:pt x="8857" y="18977"/>
                    </a:lnTo>
                    <a:lnTo>
                      <a:pt x="8857" y="18598"/>
                    </a:lnTo>
                    <a:lnTo>
                      <a:pt x="8857" y="18030"/>
                    </a:lnTo>
                    <a:lnTo>
                      <a:pt x="9143" y="17424"/>
                    </a:lnTo>
                    <a:lnTo>
                      <a:pt x="8857" y="17045"/>
                    </a:lnTo>
                    <a:lnTo>
                      <a:pt x="7619" y="17045"/>
                    </a:lnTo>
                    <a:lnTo>
                      <a:pt x="6619" y="17424"/>
                    </a:lnTo>
                    <a:lnTo>
                      <a:pt x="4667" y="18030"/>
                    </a:lnTo>
                    <a:lnTo>
                      <a:pt x="3190" y="18598"/>
                    </a:lnTo>
                    <a:lnTo>
                      <a:pt x="3190" y="18409"/>
                    </a:lnTo>
                    <a:lnTo>
                      <a:pt x="2714" y="18030"/>
                    </a:lnTo>
                    <a:lnTo>
                      <a:pt x="2714" y="18409"/>
                    </a:lnTo>
                    <a:lnTo>
                      <a:pt x="2714" y="18977"/>
                    </a:lnTo>
                    <a:lnTo>
                      <a:pt x="2714" y="19394"/>
                    </a:lnTo>
                    <a:lnTo>
                      <a:pt x="1952" y="18977"/>
                    </a:lnTo>
                    <a:lnTo>
                      <a:pt x="1238" y="18977"/>
                    </a:lnTo>
                    <a:lnTo>
                      <a:pt x="0" y="19394"/>
                    </a:lnTo>
                    <a:lnTo>
                      <a:pt x="0" y="18409"/>
                    </a:lnTo>
                    <a:lnTo>
                      <a:pt x="762" y="18030"/>
                    </a:lnTo>
                    <a:lnTo>
                      <a:pt x="1238" y="17652"/>
                    </a:lnTo>
                    <a:lnTo>
                      <a:pt x="1952" y="17424"/>
                    </a:lnTo>
                    <a:lnTo>
                      <a:pt x="2429" y="16439"/>
                    </a:lnTo>
                    <a:lnTo>
                      <a:pt x="3190" y="16061"/>
                    </a:lnTo>
                    <a:lnTo>
                      <a:pt x="2714" y="15492"/>
                    </a:lnTo>
                    <a:lnTo>
                      <a:pt x="3905" y="15265"/>
                    </a:lnTo>
                    <a:lnTo>
                      <a:pt x="3905" y="15492"/>
                    </a:lnTo>
                    <a:lnTo>
                      <a:pt x="4476" y="15492"/>
                    </a:lnTo>
                    <a:lnTo>
                      <a:pt x="4667" y="15492"/>
                    </a:lnTo>
                    <a:lnTo>
                      <a:pt x="7619" y="14886"/>
                    </a:lnTo>
                    <a:lnTo>
                      <a:pt x="7905" y="14470"/>
                    </a:lnTo>
                    <a:lnTo>
                      <a:pt x="8381" y="14886"/>
                    </a:lnTo>
                    <a:lnTo>
                      <a:pt x="8857" y="15265"/>
                    </a:lnTo>
                    <a:lnTo>
                      <a:pt x="9143" y="14886"/>
                    </a:lnTo>
                    <a:lnTo>
                      <a:pt x="9857" y="14470"/>
                    </a:lnTo>
                    <a:lnTo>
                      <a:pt x="9143" y="13939"/>
                    </a:lnTo>
                    <a:lnTo>
                      <a:pt x="9619" y="13333"/>
                    </a:lnTo>
                    <a:lnTo>
                      <a:pt x="10333" y="11932"/>
                    </a:lnTo>
                    <a:lnTo>
                      <a:pt x="9857" y="10758"/>
                    </a:lnTo>
                    <a:lnTo>
                      <a:pt x="11095" y="10152"/>
                    </a:lnTo>
                    <a:lnTo>
                      <a:pt x="11095" y="10758"/>
                    </a:lnTo>
                    <a:lnTo>
                      <a:pt x="10810" y="11174"/>
                    </a:lnTo>
                    <a:lnTo>
                      <a:pt x="10810" y="11364"/>
                    </a:lnTo>
                    <a:lnTo>
                      <a:pt x="11095" y="11932"/>
                    </a:lnTo>
                    <a:lnTo>
                      <a:pt x="11571" y="11932"/>
                    </a:lnTo>
                    <a:lnTo>
                      <a:pt x="11810" y="11742"/>
                    </a:lnTo>
                    <a:lnTo>
                      <a:pt x="13571" y="11174"/>
                    </a:lnTo>
                    <a:lnTo>
                      <a:pt x="14286" y="9205"/>
                    </a:lnTo>
                    <a:lnTo>
                      <a:pt x="14810" y="9205"/>
                    </a:lnTo>
                    <a:lnTo>
                      <a:pt x="14810" y="7652"/>
                    </a:lnTo>
                    <a:lnTo>
                      <a:pt x="15000" y="6061"/>
                    </a:lnTo>
                    <a:lnTo>
                      <a:pt x="14810" y="4091"/>
                    </a:lnTo>
                    <a:lnTo>
                      <a:pt x="14810" y="4508"/>
                    </a:lnTo>
                    <a:lnTo>
                      <a:pt x="14286" y="4091"/>
                    </a:lnTo>
                    <a:lnTo>
                      <a:pt x="14286" y="3712"/>
                    </a:lnTo>
                    <a:lnTo>
                      <a:pt x="14286" y="2538"/>
                    </a:lnTo>
                    <a:lnTo>
                      <a:pt x="14810" y="1932"/>
                    </a:lnTo>
                    <a:lnTo>
                      <a:pt x="14286" y="1174"/>
                    </a:lnTo>
                    <a:lnTo>
                      <a:pt x="15000" y="985"/>
                    </a:lnTo>
                    <a:lnTo>
                      <a:pt x="15524" y="1932"/>
                    </a:lnTo>
                    <a:lnTo>
                      <a:pt x="16000" y="1553"/>
                    </a:lnTo>
                    <a:lnTo>
                      <a:pt x="16286" y="1553"/>
                    </a:lnTo>
                    <a:lnTo>
                      <a:pt x="16286" y="985"/>
                    </a:lnTo>
                    <a:lnTo>
                      <a:pt x="15524" y="985"/>
                    </a:lnTo>
                    <a:lnTo>
                      <a:pt x="15524" y="0"/>
                    </a:lnTo>
                    <a:lnTo>
                      <a:pt x="16000" y="379"/>
                    </a:lnTo>
                    <a:lnTo>
                      <a:pt x="16762" y="379"/>
                    </a:lnTo>
                    <a:lnTo>
                      <a:pt x="17048" y="1932"/>
                    </a:lnTo>
                    <a:lnTo>
                      <a:pt x="18000" y="2538"/>
                    </a:lnTo>
                    <a:lnTo>
                      <a:pt x="18714" y="3712"/>
                    </a:lnTo>
                    <a:lnTo>
                      <a:pt x="19190" y="4697"/>
                    </a:lnTo>
                    <a:lnTo>
                      <a:pt x="19476" y="4697"/>
                    </a:lnTo>
                    <a:lnTo>
                      <a:pt x="19476" y="6061"/>
                    </a:lnTo>
                    <a:lnTo>
                      <a:pt x="18714" y="6667"/>
                    </a:lnTo>
                    <a:lnTo>
                      <a:pt x="19476" y="7841"/>
                    </a:lnTo>
                    <a:lnTo>
                      <a:pt x="18714" y="7841"/>
                    </a:lnTo>
                    <a:lnTo>
                      <a:pt x="18238" y="8220"/>
                    </a:lnTo>
                    <a:lnTo>
                      <a:pt x="18238" y="9205"/>
                    </a:lnTo>
                    <a:lnTo>
                      <a:pt x="19190" y="11364"/>
                    </a:lnTo>
                    <a:lnTo>
                      <a:pt x="19190" y="13485"/>
                    </a:lnTo>
                    <a:lnTo>
                      <a:pt x="19952" y="14318"/>
                    </a:lnTo>
                    <a:lnTo>
                      <a:pt x="19190" y="14470"/>
                    </a:lnTo>
                    <a:lnTo>
                      <a:pt x="19190" y="15492"/>
                    </a:lnTo>
                    <a:lnTo>
                      <a:pt x="18000" y="16061"/>
                    </a:lnTo>
                    <a:lnTo>
                      <a:pt x="18238" y="14886"/>
                    </a:lnTo>
                    <a:lnTo>
                      <a:pt x="17524" y="14470"/>
                    </a:lnTo>
                    <a:lnTo>
                      <a:pt x="17524" y="15265"/>
                    </a:lnTo>
                    <a:lnTo>
                      <a:pt x="17524" y="15492"/>
                    </a:lnTo>
                    <a:lnTo>
                      <a:pt x="17048" y="15265"/>
                    </a:lnTo>
                    <a:lnTo>
                      <a:pt x="16762" y="15492"/>
                    </a:lnTo>
                    <a:lnTo>
                      <a:pt x="16762" y="16439"/>
                    </a:lnTo>
                    <a:lnTo>
                      <a:pt x="16286" y="17045"/>
                    </a:lnTo>
                    <a:lnTo>
                      <a:pt x="15524" y="15871"/>
                    </a:lnTo>
                    <a:lnTo>
                      <a:pt x="15000" y="16061"/>
                    </a:lnTo>
                    <a:lnTo>
                      <a:pt x="14810" y="17045"/>
                    </a:lnTo>
                    <a:lnTo>
                      <a:pt x="14048" y="16818"/>
                    </a:lnTo>
                    <a:lnTo>
                      <a:pt x="12857" y="17424"/>
                    </a:lnTo>
                    <a:lnTo>
                      <a:pt x="13048" y="16818"/>
                    </a:lnTo>
                    <a:lnTo>
                      <a:pt x="11810" y="16818"/>
                    </a:lnTo>
                    <a:lnTo>
                      <a:pt x="11810" y="16061"/>
                    </a:lnTo>
                    <a:lnTo>
                      <a:pt x="11571" y="16061"/>
                    </a:lnTo>
                    <a:lnTo>
                      <a:pt x="11571" y="17045"/>
                    </a:lnTo>
                    <a:lnTo>
                      <a:pt x="12286" y="17424"/>
                    </a:lnTo>
                    <a:lnTo>
                      <a:pt x="12286" y="18030"/>
                    </a:lnTo>
                    <a:lnTo>
                      <a:pt x="11095" y="18409"/>
                    </a:lnTo>
                    <a:lnTo>
                      <a:pt x="10810" y="1996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92" name="Freeform 598"/>
              <p:cNvSpPr>
                <a:spLocks/>
              </p:cNvSpPr>
              <p:nvPr/>
            </p:nvSpPr>
            <p:spPr bwMode="auto">
              <a:xfrm>
                <a:off x="6943443" y="3831510"/>
                <a:ext cx="99845" cy="121811"/>
              </a:xfrm>
              <a:custGeom>
                <a:avLst/>
                <a:gdLst>
                  <a:gd name="T0" fmla="*/ 3162 w 20000"/>
                  <a:gd name="T1" fmla="*/ 19930 h 20000"/>
                  <a:gd name="T2" fmla="*/ 2308 w 20000"/>
                  <a:gd name="T3" fmla="*/ 19228 h 20000"/>
                  <a:gd name="T4" fmla="*/ 2308 w 20000"/>
                  <a:gd name="T5" fmla="*/ 17404 h 20000"/>
                  <a:gd name="T6" fmla="*/ 0 w 20000"/>
                  <a:gd name="T7" fmla="*/ 16351 h 20000"/>
                  <a:gd name="T8" fmla="*/ 0 w 20000"/>
                  <a:gd name="T9" fmla="*/ 14526 h 20000"/>
                  <a:gd name="T10" fmla="*/ 1368 w 20000"/>
                  <a:gd name="T11" fmla="*/ 12632 h 20000"/>
                  <a:gd name="T12" fmla="*/ 0 w 20000"/>
                  <a:gd name="T13" fmla="*/ 10877 h 20000"/>
                  <a:gd name="T14" fmla="*/ 940 w 20000"/>
                  <a:gd name="T15" fmla="*/ 10526 h 20000"/>
                  <a:gd name="T16" fmla="*/ 2308 w 20000"/>
                  <a:gd name="T17" fmla="*/ 10877 h 20000"/>
                  <a:gd name="T18" fmla="*/ 4444 w 20000"/>
                  <a:gd name="T19" fmla="*/ 10877 h 20000"/>
                  <a:gd name="T20" fmla="*/ 3504 w 20000"/>
                  <a:gd name="T21" fmla="*/ 8702 h 20000"/>
                  <a:gd name="T22" fmla="*/ 4444 w 20000"/>
                  <a:gd name="T23" fmla="*/ 8702 h 20000"/>
                  <a:gd name="T24" fmla="*/ 3504 w 20000"/>
                  <a:gd name="T25" fmla="*/ 6175 h 20000"/>
                  <a:gd name="T26" fmla="*/ 3162 w 20000"/>
                  <a:gd name="T27" fmla="*/ 2877 h 20000"/>
                  <a:gd name="T28" fmla="*/ 1368 w 20000"/>
                  <a:gd name="T29" fmla="*/ 421 h 20000"/>
                  <a:gd name="T30" fmla="*/ 2308 w 20000"/>
                  <a:gd name="T31" fmla="*/ 0 h 20000"/>
                  <a:gd name="T32" fmla="*/ 4444 w 20000"/>
                  <a:gd name="T33" fmla="*/ 1123 h 20000"/>
                  <a:gd name="T34" fmla="*/ 8034 w 20000"/>
                  <a:gd name="T35" fmla="*/ 4000 h 20000"/>
                  <a:gd name="T36" fmla="*/ 11538 w 20000"/>
                  <a:gd name="T37" fmla="*/ 5754 h 20000"/>
                  <a:gd name="T38" fmla="*/ 12821 w 20000"/>
                  <a:gd name="T39" fmla="*/ 5754 h 20000"/>
                  <a:gd name="T40" fmla="*/ 14188 w 20000"/>
                  <a:gd name="T41" fmla="*/ 6877 h 20000"/>
                  <a:gd name="T42" fmla="*/ 15983 w 20000"/>
                  <a:gd name="T43" fmla="*/ 6877 h 20000"/>
                  <a:gd name="T44" fmla="*/ 16410 w 20000"/>
                  <a:gd name="T45" fmla="*/ 4702 h 20000"/>
                  <a:gd name="T46" fmla="*/ 17265 w 20000"/>
                  <a:gd name="T47" fmla="*/ 5053 h 20000"/>
                  <a:gd name="T48" fmla="*/ 17265 w 20000"/>
                  <a:gd name="T49" fmla="*/ 7579 h 20000"/>
                  <a:gd name="T50" fmla="*/ 18547 w 20000"/>
                  <a:gd name="T51" fmla="*/ 9754 h 20000"/>
                  <a:gd name="T52" fmla="*/ 19915 w 20000"/>
                  <a:gd name="T53" fmla="*/ 9474 h 20000"/>
                  <a:gd name="T54" fmla="*/ 19915 w 20000"/>
                  <a:gd name="T55" fmla="*/ 9754 h 20000"/>
                  <a:gd name="T56" fmla="*/ 18547 w 20000"/>
                  <a:gd name="T57" fmla="*/ 10526 h 20000"/>
                  <a:gd name="T58" fmla="*/ 17692 w 20000"/>
                  <a:gd name="T59" fmla="*/ 10877 h 20000"/>
                  <a:gd name="T60" fmla="*/ 15043 w 20000"/>
                  <a:gd name="T61" fmla="*/ 11579 h 20000"/>
                  <a:gd name="T62" fmla="*/ 13675 w 20000"/>
                  <a:gd name="T63" fmla="*/ 12632 h 20000"/>
                  <a:gd name="T64" fmla="*/ 13675 w 20000"/>
                  <a:gd name="T65" fmla="*/ 15228 h 20000"/>
                  <a:gd name="T66" fmla="*/ 13675 w 20000"/>
                  <a:gd name="T67" fmla="*/ 16351 h 20000"/>
                  <a:gd name="T68" fmla="*/ 8034 w 20000"/>
                  <a:gd name="T69" fmla="*/ 14526 h 20000"/>
                  <a:gd name="T70" fmla="*/ 5812 w 20000"/>
                  <a:gd name="T71" fmla="*/ 13754 h 20000"/>
                  <a:gd name="T72" fmla="*/ 4872 w 20000"/>
                  <a:gd name="T73" fmla="*/ 14526 h 20000"/>
                  <a:gd name="T74" fmla="*/ 4444 w 20000"/>
                  <a:gd name="T75" fmla="*/ 15649 h 20000"/>
                  <a:gd name="T76" fmla="*/ 3504 w 20000"/>
                  <a:gd name="T77" fmla="*/ 14526 h 20000"/>
                  <a:gd name="T78" fmla="*/ 2308 w 20000"/>
                  <a:gd name="T79" fmla="*/ 15228 h 20000"/>
                  <a:gd name="T80" fmla="*/ 2308 w 20000"/>
                  <a:gd name="T81" fmla="*/ 15649 h 20000"/>
                  <a:gd name="T82" fmla="*/ 4444 w 20000"/>
                  <a:gd name="T83" fmla="*/ 16351 h 20000"/>
                  <a:gd name="T84" fmla="*/ 4872 w 20000"/>
                  <a:gd name="T85" fmla="*/ 17404 h 20000"/>
                  <a:gd name="T86" fmla="*/ 5812 w 20000"/>
                  <a:gd name="T87" fmla="*/ 17404 h 20000"/>
                  <a:gd name="T88" fmla="*/ 4872 w 20000"/>
                  <a:gd name="T89" fmla="*/ 18526 h 20000"/>
                  <a:gd name="T90" fmla="*/ 4444 w 20000"/>
                  <a:gd name="T91" fmla="*/ 18526 h 20000"/>
                  <a:gd name="T92" fmla="*/ 3504 w 20000"/>
                  <a:gd name="T93" fmla="*/ 19930 h 20000"/>
                  <a:gd name="T94" fmla="*/ 3162 w 20000"/>
                  <a:gd name="T95" fmla="*/ 19930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3162" y="19930"/>
                    </a:moveTo>
                    <a:lnTo>
                      <a:pt x="2308" y="19228"/>
                    </a:lnTo>
                    <a:lnTo>
                      <a:pt x="2308" y="17404"/>
                    </a:lnTo>
                    <a:lnTo>
                      <a:pt x="0" y="16351"/>
                    </a:lnTo>
                    <a:lnTo>
                      <a:pt x="0" y="14526"/>
                    </a:lnTo>
                    <a:lnTo>
                      <a:pt x="1368" y="12632"/>
                    </a:lnTo>
                    <a:lnTo>
                      <a:pt x="0" y="10877"/>
                    </a:lnTo>
                    <a:lnTo>
                      <a:pt x="940" y="10526"/>
                    </a:lnTo>
                    <a:lnTo>
                      <a:pt x="2308" y="10877"/>
                    </a:lnTo>
                    <a:lnTo>
                      <a:pt x="4444" y="10877"/>
                    </a:lnTo>
                    <a:lnTo>
                      <a:pt x="3504" y="8702"/>
                    </a:lnTo>
                    <a:lnTo>
                      <a:pt x="4444" y="8702"/>
                    </a:lnTo>
                    <a:lnTo>
                      <a:pt x="3504" y="6175"/>
                    </a:lnTo>
                    <a:lnTo>
                      <a:pt x="3162" y="2877"/>
                    </a:lnTo>
                    <a:lnTo>
                      <a:pt x="1368" y="421"/>
                    </a:lnTo>
                    <a:lnTo>
                      <a:pt x="2308" y="0"/>
                    </a:lnTo>
                    <a:lnTo>
                      <a:pt x="4444" y="1123"/>
                    </a:lnTo>
                    <a:lnTo>
                      <a:pt x="8034" y="4000"/>
                    </a:lnTo>
                    <a:lnTo>
                      <a:pt x="11538" y="5754"/>
                    </a:lnTo>
                    <a:lnTo>
                      <a:pt x="12821" y="5754"/>
                    </a:lnTo>
                    <a:lnTo>
                      <a:pt x="14188" y="6877"/>
                    </a:lnTo>
                    <a:lnTo>
                      <a:pt x="15983" y="6877"/>
                    </a:lnTo>
                    <a:lnTo>
                      <a:pt x="16410" y="4702"/>
                    </a:lnTo>
                    <a:lnTo>
                      <a:pt x="17265" y="5053"/>
                    </a:lnTo>
                    <a:lnTo>
                      <a:pt x="17265" y="7579"/>
                    </a:lnTo>
                    <a:lnTo>
                      <a:pt x="18547" y="9754"/>
                    </a:lnTo>
                    <a:lnTo>
                      <a:pt x="19915" y="9474"/>
                    </a:lnTo>
                    <a:lnTo>
                      <a:pt x="19915" y="9754"/>
                    </a:lnTo>
                    <a:lnTo>
                      <a:pt x="18547" y="10526"/>
                    </a:lnTo>
                    <a:lnTo>
                      <a:pt x="17692" y="10877"/>
                    </a:lnTo>
                    <a:lnTo>
                      <a:pt x="15043" y="11579"/>
                    </a:lnTo>
                    <a:lnTo>
                      <a:pt x="13675" y="12632"/>
                    </a:lnTo>
                    <a:lnTo>
                      <a:pt x="13675" y="15228"/>
                    </a:lnTo>
                    <a:lnTo>
                      <a:pt x="13675" y="16351"/>
                    </a:lnTo>
                    <a:lnTo>
                      <a:pt x="8034" y="14526"/>
                    </a:lnTo>
                    <a:lnTo>
                      <a:pt x="5812" y="13754"/>
                    </a:lnTo>
                    <a:lnTo>
                      <a:pt x="4872" y="14526"/>
                    </a:lnTo>
                    <a:lnTo>
                      <a:pt x="4444" y="15649"/>
                    </a:lnTo>
                    <a:lnTo>
                      <a:pt x="3504" y="14526"/>
                    </a:lnTo>
                    <a:lnTo>
                      <a:pt x="2308" y="15228"/>
                    </a:lnTo>
                    <a:lnTo>
                      <a:pt x="2308" y="15649"/>
                    </a:lnTo>
                    <a:lnTo>
                      <a:pt x="4444" y="16351"/>
                    </a:lnTo>
                    <a:lnTo>
                      <a:pt x="4872" y="17404"/>
                    </a:lnTo>
                    <a:lnTo>
                      <a:pt x="5812" y="17404"/>
                    </a:lnTo>
                    <a:lnTo>
                      <a:pt x="4872" y="18526"/>
                    </a:lnTo>
                    <a:lnTo>
                      <a:pt x="4444" y="18526"/>
                    </a:lnTo>
                    <a:lnTo>
                      <a:pt x="3504" y="19930"/>
                    </a:lnTo>
                    <a:lnTo>
                      <a:pt x="3162" y="1993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93" name="Freeform 599"/>
              <p:cNvSpPr>
                <a:spLocks/>
              </p:cNvSpPr>
              <p:nvPr/>
            </p:nvSpPr>
            <p:spPr bwMode="auto">
              <a:xfrm>
                <a:off x="6809651" y="4340721"/>
                <a:ext cx="8986" cy="17972"/>
              </a:xfrm>
              <a:custGeom>
                <a:avLst/>
                <a:gdLst>
                  <a:gd name="T0" fmla="*/ 0 w 20000"/>
                  <a:gd name="T1" fmla="*/ 19524 h 20000"/>
                  <a:gd name="T2" fmla="*/ 0 w 20000"/>
                  <a:gd name="T3" fmla="*/ 14762 h 20000"/>
                  <a:gd name="T4" fmla="*/ 5714 w 20000"/>
                  <a:gd name="T5" fmla="*/ 7143 h 20000"/>
                  <a:gd name="T6" fmla="*/ 5714 w 20000"/>
                  <a:gd name="T7" fmla="*/ 2857 h 20000"/>
                  <a:gd name="T8" fmla="*/ 14286 w 20000"/>
                  <a:gd name="T9" fmla="*/ 2857 h 20000"/>
                  <a:gd name="T10" fmla="*/ 19048 w 20000"/>
                  <a:gd name="T11" fmla="*/ 0 h 20000"/>
                  <a:gd name="T12" fmla="*/ 5714 w 20000"/>
                  <a:gd name="T13" fmla="*/ 14762 h 20000"/>
                  <a:gd name="T14" fmla="*/ 14286 w 20000"/>
                  <a:gd name="T15" fmla="*/ 19524 h 20000"/>
                  <a:gd name="T16" fmla="*/ 0 w 20000"/>
                  <a:gd name="T17" fmla="*/ 19524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0" y="19524"/>
                    </a:moveTo>
                    <a:lnTo>
                      <a:pt x="0" y="14762"/>
                    </a:lnTo>
                    <a:lnTo>
                      <a:pt x="5714" y="7143"/>
                    </a:lnTo>
                    <a:lnTo>
                      <a:pt x="5714" y="2857"/>
                    </a:lnTo>
                    <a:lnTo>
                      <a:pt x="14286" y="2857"/>
                    </a:lnTo>
                    <a:lnTo>
                      <a:pt x="19048" y="0"/>
                    </a:lnTo>
                    <a:lnTo>
                      <a:pt x="5714" y="14762"/>
                    </a:lnTo>
                    <a:lnTo>
                      <a:pt x="14286" y="19524"/>
                    </a:lnTo>
                    <a:lnTo>
                      <a:pt x="0" y="195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94" name="Freeform 600"/>
              <p:cNvSpPr>
                <a:spLocks/>
              </p:cNvSpPr>
              <p:nvPr/>
            </p:nvSpPr>
            <p:spPr bwMode="auto">
              <a:xfrm>
                <a:off x="6829620" y="4300783"/>
                <a:ext cx="11981" cy="7987"/>
              </a:xfrm>
              <a:custGeom>
                <a:avLst/>
                <a:gdLst>
                  <a:gd name="T0" fmla="*/ 7407 w 20000"/>
                  <a:gd name="T1" fmla="*/ 18824 h 20000"/>
                  <a:gd name="T2" fmla="*/ 0 w 20000"/>
                  <a:gd name="T3" fmla="*/ 11765 h 20000"/>
                  <a:gd name="T4" fmla="*/ 19259 w 20000"/>
                  <a:gd name="T5" fmla="*/ 0 h 20000"/>
                  <a:gd name="T6" fmla="*/ 14815 w 20000"/>
                  <a:gd name="T7" fmla="*/ 11765 h 20000"/>
                  <a:gd name="T8" fmla="*/ 7407 w 20000"/>
                  <a:gd name="T9" fmla="*/ 18824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7407" y="18824"/>
                    </a:moveTo>
                    <a:lnTo>
                      <a:pt x="0" y="11765"/>
                    </a:lnTo>
                    <a:lnTo>
                      <a:pt x="19259" y="0"/>
                    </a:lnTo>
                    <a:lnTo>
                      <a:pt x="14815" y="11765"/>
                    </a:lnTo>
                    <a:lnTo>
                      <a:pt x="7407"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95" name="Freeform 602"/>
              <p:cNvSpPr>
                <a:spLocks/>
              </p:cNvSpPr>
              <p:nvPr/>
            </p:nvSpPr>
            <p:spPr bwMode="auto">
              <a:xfrm>
                <a:off x="6360347" y="4607309"/>
                <a:ext cx="98847" cy="86866"/>
              </a:xfrm>
              <a:custGeom>
                <a:avLst/>
                <a:gdLst>
                  <a:gd name="T0" fmla="*/ 10684 w 20000"/>
                  <a:gd name="T1" fmla="*/ 1576 h 20000"/>
                  <a:gd name="T2" fmla="*/ 10684 w 20000"/>
                  <a:gd name="T3" fmla="*/ 3054 h 20000"/>
                  <a:gd name="T4" fmla="*/ 12821 w 20000"/>
                  <a:gd name="T5" fmla="*/ 3054 h 20000"/>
                  <a:gd name="T6" fmla="*/ 13675 w 20000"/>
                  <a:gd name="T7" fmla="*/ 4039 h 20000"/>
                  <a:gd name="T8" fmla="*/ 14188 w 20000"/>
                  <a:gd name="T9" fmla="*/ 3054 h 20000"/>
                  <a:gd name="T10" fmla="*/ 14188 w 20000"/>
                  <a:gd name="T11" fmla="*/ 985 h 20000"/>
                  <a:gd name="T12" fmla="*/ 15897 w 20000"/>
                  <a:gd name="T13" fmla="*/ 0 h 20000"/>
                  <a:gd name="T14" fmla="*/ 17265 w 20000"/>
                  <a:gd name="T15" fmla="*/ 1576 h 20000"/>
                  <a:gd name="T16" fmla="*/ 19487 w 20000"/>
                  <a:gd name="T17" fmla="*/ 1576 h 20000"/>
                  <a:gd name="T18" fmla="*/ 19487 w 20000"/>
                  <a:gd name="T19" fmla="*/ 3054 h 20000"/>
                  <a:gd name="T20" fmla="*/ 19915 w 20000"/>
                  <a:gd name="T21" fmla="*/ 7192 h 20000"/>
                  <a:gd name="T22" fmla="*/ 19915 w 20000"/>
                  <a:gd name="T23" fmla="*/ 10640 h 20000"/>
                  <a:gd name="T24" fmla="*/ 18547 w 20000"/>
                  <a:gd name="T25" fmla="*/ 11724 h 20000"/>
                  <a:gd name="T26" fmla="*/ 17265 w 20000"/>
                  <a:gd name="T27" fmla="*/ 12217 h 20000"/>
                  <a:gd name="T28" fmla="*/ 15043 w 20000"/>
                  <a:gd name="T29" fmla="*/ 13300 h 20000"/>
                  <a:gd name="T30" fmla="*/ 13675 w 20000"/>
                  <a:gd name="T31" fmla="*/ 13695 h 20000"/>
                  <a:gd name="T32" fmla="*/ 14188 w 20000"/>
                  <a:gd name="T33" fmla="*/ 15862 h 20000"/>
                  <a:gd name="T34" fmla="*/ 14188 w 20000"/>
                  <a:gd name="T35" fmla="*/ 17340 h 20000"/>
                  <a:gd name="T36" fmla="*/ 11966 w 20000"/>
                  <a:gd name="T37" fmla="*/ 17833 h 20000"/>
                  <a:gd name="T38" fmla="*/ 8376 w 20000"/>
                  <a:gd name="T39" fmla="*/ 19901 h 20000"/>
                  <a:gd name="T40" fmla="*/ 6667 w 20000"/>
                  <a:gd name="T41" fmla="*/ 18916 h 20000"/>
                  <a:gd name="T42" fmla="*/ 5812 w 20000"/>
                  <a:gd name="T43" fmla="*/ 18916 h 20000"/>
                  <a:gd name="T44" fmla="*/ 5812 w 20000"/>
                  <a:gd name="T45" fmla="*/ 17340 h 20000"/>
                  <a:gd name="T46" fmla="*/ 4872 w 20000"/>
                  <a:gd name="T47" fmla="*/ 16355 h 20000"/>
                  <a:gd name="T48" fmla="*/ 4444 w 20000"/>
                  <a:gd name="T49" fmla="*/ 17340 h 20000"/>
                  <a:gd name="T50" fmla="*/ 2650 w 20000"/>
                  <a:gd name="T51" fmla="*/ 15862 h 20000"/>
                  <a:gd name="T52" fmla="*/ 2650 w 20000"/>
                  <a:gd name="T53" fmla="*/ 13695 h 20000"/>
                  <a:gd name="T54" fmla="*/ 855 w 20000"/>
                  <a:gd name="T55" fmla="*/ 9261 h 20000"/>
                  <a:gd name="T56" fmla="*/ 0 w 20000"/>
                  <a:gd name="T57" fmla="*/ 6601 h 20000"/>
                  <a:gd name="T58" fmla="*/ 2222 w 20000"/>
                  <a:gd name="T59" fmla="*/ 5025 h 20000"/>
                  <a:gd name="T60" fmla="*/ 2222 w 20000"/>
                  <a:gd name="T61" fmla="*/ 1576 h 20000"/>
                  <a:gd name="T62" fmla="*/ 4872 w 20000"/>
                  <a:gd name="T63" fmla="*/ 985 h 20000"/>
                  <a:gd name="T64" fmla="*/ 8034 w 20000"/>
                  <a:gd name="T65" fmla="*/ 1576 h 20000"/>
                  <a:gd name="T66" fmla="*/ 8376 w 20000"/>
                  <a:gd name="T67" fmla="*/ 985 h 20000"/>
                  <a:gd name="T68" fmla="*/ 10171 w 20000"/>
                  <a:gd name="T69" fmla="*/ 1576 h 20000"/>
                  <a:gd name="T70" fmla="*/ 10684 w 20000"/>
                  <a:gd name="T71" fmla="*/ 1576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10684" y="1576"/>
                    </a:moveTo>
                    <a:lnTo>
                      <a:pt x="10684" y="3054"/>
                    </a:lnTo>
                    <a:lnTo>
                      <a:pt x="12821" y="3054"/>
                    </a:lnTo>
                    <a:lnTo>
                      <a:pt x="13675" y="4039"/>
                    </a:lnTo>
                    <a:lnTo>
                      <a:pt x="14188" y="3054"/>
                    </a:lnTo>
                    <a:lnTo>
                      <a:pt x="14188" y="985"/>
                    </a:lnTo>
                    <a:lnTo>
                      <a:pt x="15897" y="0"/>
                    </a:lnTo>
                    <a:lnTo>
                      <a:pt x="17265" y="1576"/>
                    </a:lnTo>
                    <a:lnTo>
                      <a:pt x="19487" y="1576"/>
                    </a:lnTo>
                    <a:lnTo>
                      <a:pt x="19487" y="3054"/>
                    </a:lnTo>
                    <a:lnTo>
                      <a:pt x="19915" y="7192"/>
                    </a:lnTo>
                    <a:lnTo>
                      <a:pt x="19915" y="10640"/>
                    </a:lnTo>
                    <a:lnTo>
                      <a:pt x="18547" y="11724"/>
                    </a:lnTo>
                    <a:lnTo>
                      <a:pt x="17265" y="12217"/>
                    </a:lnTo>
                    <a:lnTo>
                      <a:pt x="15043" y="13300"/>
                    </a:lnTo>
                    <a:lnTo>
                      <a:pt x="13675" y="13695"/>
                    </a:lnTo>
                    <a:lnTo>
                      <a:pt x="14188" y="15862"/>
                    </a:lnTo>
                    <a:lnTo>
                      <a:pt x="14188" y="17340"/>
                    </a:lnTo>
                    <a:lnTo>
                      <a:pt x="11966" y="17833"/>
                    </a:lnTo>
                    <a:lnTo>
                      <a:pt x="8376" y="19901"/>
                    </a:lnTo>
                    <a:lnTo>
                      <a:pt x="6667" y="18916"/>
                    </a:lnTo>
                    <a:lnTo>
                      <a:pt x="5812" y="18916"/>
                    </a:lnTo>
                    <a:lnTo>
                      <a:pt x="5812" y="17340"/>
                    </a:lnTo>
                    <a:lnTo>
                      <a:pt x="4872" y="16355"/>
                    </a:lnTo>
                    <a:lnTo>
                      <a:pt x="4444" y="17340"/>
                    </a:lnTo>
                    <a:lnTo>
                      <a:pt x="2650" y="15862"/>
                    </a:lnTo>
                    <a:lnTo>
                      <a:pt x="2650" y="13695"/>
                    </a:lnTo>
                    <a:lnTo>
                      <a:pt x="855" y="9261"/>
                    </a:lnTo>
                    <a:lnTo>
                      <a:pt x="0" y="6601"/>
                    </a:lnTo>
                    <a:lnTo>
                      <a:pt x="2222" y="5025"/>
                    </a:lnTo>
                    <a:lnTo>
                      <a:pt x="2222" y="1576"/>
                    </a:lnTo>
                    <a:lnTo>
                      <a:pt x="4872" y="985"/>
                    </a:lnTo>
                    <a:lnTo>
                      <a:pt x="8034" y="1576"/>
                    </a:lnTo>
                    <a:lnTo>
                      <a:pt x="8376" y="985"/>
                    </a:lnTo>
                    <a:lnTo>
                      <a:pt x="10171" y="1576"/>
                    </a:lnTo>
                    <a:lnTo>
                      <a:pt x="10684" y="157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96" name="Freeform 604"/>
              <p:cNvSpPr>
                <a:spLocks/>
              </p:cNvSpPr>
              <p:nvPr/>
            </p:nvSpPr>
            <p:spPr bwMode="auto">
              <a:xfrm>
                <a:off x="6677855" y="3927361"/>
                <a:ext cx="99845" cy="147771"/>
              </a:xfrm>
              <a:custGeom>
                <a:avLst/>
                <a:gdLst>
                  <a:gd name="T0" fmla="*/ 19915 w 20000"/>
                  <a:gd name="T1" fmla="*/ 1494 h 20000"/>
                  <a:gd name="T2" fmla="*/ 19915 w 20000"/>
                  <a:gd name="T3" fmla="*/ 2069 h 20000"/>
                  <a:gd name="T4" fmla="*/ 19060 w 20000"/>
                  <a:gd name="T5" fmla="*/ 2356 h 20000"/>
                  <a:gd name="T6" fmla="*/ 18547 w 20000"/>
                  <a:gd name="T7" fmla="*/ 3851 h 20000"/>
                  <a:gd name="T8" fmla="*/ 17692 w 20000"/>
                  <a:gd name="T9" fmla="*/ 5920 h 20000"/>
                  <a:gd name="T10" fmla="*/ 18547 w 20000"/>
                  <a:gd name="T11" fmla="*/ 5920 h 20000"/>
                  <a:gd name="T12" fmla="*/ 19060 w 20000"/>
                  <a:gd name="T13" fmla="*/ 7701 h 20000"/>
                  <a:gd name="T14" fmla="*/ 17692 w 20000"/>
                  <a:gd name="T15" fmla="*/ 8563 h 20000"/>
                  <a:gd name="T16" fmla="*/ 17265 w 20000"/>
                  <a:gd name="T17" fmla="*/ 9195 h 20000"/>
                  <a:gd name="T18" fmla="*/ 15556 w 20000"/>
                  <a:gd name="T19" fmla="*/ 10057 h 20000"/>
                  <a:gd name="T20" fmla="*/ 15556 w 20000"/>
                  <a:gd name="T21" fmla="*/ 10690 h 20000"/>
                  <a:gd name="T22" fmla="*/ 13675 w 20000"/>
                  <a:gd name="T23" fmla="*/ 10977 h 20000"/>
                  <a:gd name="T24" fmla="*/ 12821 w 20000"/>
                  <a:gd name="T25" fmla="*/ 12529 h 20000"/>
                  <a:gd name="T26" fmla="*/ 12821 w 20000"/>
                  <a:gd name="T27" fmla="*/ 13678 h 20000"/>
                  <a:gd name="T28" fmla="*/ 11966 w 20000"/>
                  <a:gd name="T29" fmla="*/ 13678 h 20000"/>
                  <a:gd name="T30" fmla="*/ 13675 w 20000"/>
                  <a:gd name="T31" fmla="*/ 14540 h 20000"/>
                  <a:gd name="T32" fmla="*/ 16410 w 20000"/>
                  <a:gd name="T33" fmla="*/ 16034 h 20000"/>
                  <a:gd name="T34" fmla="*/ 17265 w 20000"/>
                  <a:gd name="T35" fmla="*/ 16034 h 20000"/>
                  <a:gd name="T36" fmla="*/ 17265 w 20000"/>
                  <a:gd name="T37" fmla="*/ 16897 h 20000"/>
                  <a:gd name="T38" fmla="*/ 13675 w 20000"/>
                  <a:gd name="T39" fmla="*/ 17816 h 20000"/>
                  <a:gd name="T40" fmla="*/ 11966 w 20000"/>
                  <a:gd name="T41" fmla="*/ 19310 h 20000"/>
                  <a:gd name="T42" fmla="*/ 9744 w 20000"/>
                  <a:gd name="T43" fmla="*/ 19943 h 20000"/>
                  <a:gd name="T44" fmla="*/ 8376 w 20000"/>
                  <a:gd name="T45" fmla="*/ 18736 h 20000"/>
                  <a:gd name="T46" fmla="*/ 8034 w 20000"/>
                  <a:gd name="T47" fmla="*/ 18736 h 20000"/>
                  <a:gd name="T48" fmla="*/ 8034 w 20000"/>
                  <a:gd name="T49" fmla="*/ 19943 h 20000"/>
                  <a:gd name="T50" fmla="*/ 7009 w 20000"/>
                  <a:gd name="T51" fmla="*/ 19310 h 20000"/>
                  <a:gd name="T52" fmla="*/ 5812 w 20000"/>
                  <a:gd name="T53" fmla="*/ 19310 h 20000"/>
                  <a:gd name="T54" fmla="*/ 6154 w 20000"/>
                  <a:gd name="T55" fmla="*/ 18391 h 20000"/>
                  <a:gd name="T56" fmla="*/ 4444 w 20000"/>
                  <a:gd name="T57" fmla="*/ 18391 h 20000"/>
                  <a:gd name="T58" fmla="*/ 4872 w 20000"/>
                  <a:gd name="T59" fmla="*/ 16897 h 20000"/>
                  <a:gd name="T60" fmla="*/ 5812 w 20000"/>
                  <a:gd name="T61" fmla="*/ 16322 h 20000"/>
                  <a:gd name="T62" fmla="*/ 6154 w 20000"/>
                  <a:gd name="T63" fmla="*/ 16322 h 20000"/>
                  <a:gd name="T64" fmla="*/ 4872 w 20000"/>
                  <a:gd name="T65" fmla="*/ 16034 h 20000"/>
                  <a:gd name="T66" fmla="*/ 4872 w 20000"/>
                  <a:gd name="T67" fmla="*/ 14540 h 20000"/>
                  <a:gd name="T68" fmla="*/ 5812 w 20000"/>
                  <a:gd name="T69" fmla="*/ 13678 h 20000"/>
                  <a:gd name="T70" fmla="*/ 4872 w 20000"/>
                  <a:gd name="T71" fmla="*/ 13103 h 20000"/>
                  <a:gd name="T72" fmla="*/ 4444 w 20000"/>
                  <a:gd name="T73" fmla="*/ 13103 h 20000"/>
                  <a:gd name="T74" fmla="*/ 2222 w 20000"/>
                  <a:gd name="T75" fmla="*/ 12529 h 20000"/>
                  <a:gd name="T76" fmla="*/ 2222 w 20000"/>
                  <a:gd name="T77" fmla="*/ 13103 h 20000"/>
                  <a:gd name="T78" fmla="*/ 1368 w 20000"/>
                  <a:gd name="T79" fmla="*/ 13103 h 20000"/>
                  <a:gd name="T80" fmla="*/ 0 w 20000"/>
                  <a:gd name="T81" fmla="*/ 12529 h 20000"/>
                  <a:gd name="T82" fmla="*/ 1368 w 20000"/>
                  <a:gd name="T83" fmla="*/ 10057 h 20000"/>
                  <a:gd name="T84" fmla="*/ 4444 w 20000"/>
                  <a:gd name="T85" fmla="*/ 8563 h 20000"/>
                  <a:gd name="T86" fmla="*/ 5812 w 20000"/>
                  <a:gd name="T87" fmla="*/ 7701 h 20000"/>
                  <a:gd name="T88" fmla="*/ 6154 w 20000"/>
                  <a:gd name="T89" fmla="*/ 6782 h 20000"/>
                  <a:gd name="T90" fmla="*/ 6154 w 20000"/>
                  <a:gd name="T91" fmla="*/ 5345 h 20000"/>
                  <a:gd name="T92" fmla="*/ 8034 w 20000"/>
                  <a:gd name="T93" fmla="*/ 4770 h 20000"/>
                  <a:gd name="T94" fmla="*/ 9316 w 20000"/>
                  <a:gd name="T95" fmla="*/ 5920 h 20000"/>
                  <a:gd name="T96" fmla="*/ 11538 w 20000"/>
                  <a:gd name="T97" fmla="*/ 5920 h 20000"/>
                  <a:gd name="T98" fmla="*/ 12821 w 20000"/>
                  <a:gd name="T99" fmla="*/ 5920 h 20000"/>
                  <a:gd name="T100" fmla="*/ 11966 w 20000"/>
                  <a:gd name="T101" fmla="*/ 4770 h 20000"/>
                  <a:gd name="T102" fmla="*/ 11966 w 20000"/>
                  <a:gd name="T103" fmla="*/ 4425 h 20000"/>
                  <a:gd name="T104" fmla="*/ 13675 w 20000"/>
                  <a:gd name="T105" fmla="*/ 3851 h 20000"/>
                  <a:gd name="T106" fmla="*/ 15043 w 20000"/>
                  <a:gd name="T107" fmla="*/ 3506 h 20000"/>
                  <a:gd name="T108" fmla="*/ 15556 w 20000"/>
                  <a:gd name="T109" fmla="*/ 2356 h 20000"/>
                  <a:gd name="T110" fmla="*/ 17265 w 20000"/>
                  <a:gd name="T111" fmla="*/ 1494 h 20000"/>
                  <a:gd name="T112" fmla="*/ 17265 w 20000"/>
                  <a:gd name="T113" fmla="*/ 0 h 20000"/>
                  <a:gd name="T114" fmla="*/ 18547 w 20000"/>
                  <a:gd name="T115" fmla="*/ 575 h 20000"/>
                  <a:gd name="T116" fmla="*/ 19915 w 20000"/>
                  <a:gd name="T117" fmla="*/ 1494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19915" y="1494"/>
                    </a:moveTo>
                    <a:lnTo>
                      <a:pt x="19915" y="2069"/>
                    </a:lnTo>
                    <a:lnTo>
                      <a:pt x="19060" y="2356"/>
                    </a:lnTo>
                    <a:lnTo>
                      <a:pt x="18547" y="3851"/>
                    </a:lnTo>
                    <a:lnTo>
                      <a:pt x="17692" y="5920"/>
                    </a:lnTo>
                    <a:lnTo>
                      <a:pt x="18547" y="5920"/>
                    </a:lnTo>
                    <a:lnTo>
                      <a:pt x="19060" y="7701"/>
                    </a:lnTo>
                    <a:lnTo>
                      <a:pt x="17692" y="8563"/>
                    </a:lnTo>
                    <a:lnTo>
                      <a:pt x="17265" y="9195"/>
                    </a:lnTo>
                    <a:lnTo>
                      <a:pt x="15556" y="10057"/>
                    </a:lnTo>
                    <a:lnTo>
                      <a:pt x="15556" y="10690"/>
                    </a:lnTo>
                    <a:lnTo>
                      <a:pt x="13675" y="10977"/>
                    </a:lnTo>
                    <a:lnTo>
                      <a:pt x="12821" y="12529"/>
                    </a:lnTo>
                    <a:lnTo>
                      <a:pt x="12821" y="13678"/>
                    </a:lnTo>
                    <a:lnTo>
                      <a:pt x="11966" y="13678"/>
                    </a:lnTo>
                    <a:lnTo>
                      <a:pt x="13675" y="14540"/>
                    </a:lnTo>
                    <a:lnTo>
                      <a:pt x="16410" y="16034"/>
                    </a:lnTo>
                    <a:lnTo>
                      <a:pt x="17265" y="16034"/>
                    </a:lnTo>
                    <a:lnTo>
                      <a:pt x="17265" y="16897"/>
                    </a:lnTo>
                    <a:lnTo>
                      <a:pt x="13675" y="17816"/>
                    </a:lnTo>
                    <a:lnTo>
                      <a:pt x="11966" y="19310"/>
                    </a:lnTo>
                    <a:lnTo>
                      <a:pt x="9744" y="19943"/>
                    </a:lnTo>
                    <a:lnTo>
                      <a:pt x="8376" y="18736"/>
                    </a:lnTo>
                    <a:lnTo>
                      <a:pt x="8034" y="18736"/>
                    </a:lnTo>
                    <a:lnTo>
                      <a:pt x="8034" y="19943"/>
                    </a:lnTo>
                    <a:lnTo>
                      <a:pt x="7009" y="19310"/>
                    </a:lnTo>
                    <a:lnTo>
                      <a:pt x="5812" y="19310"/>
                    </a:lnTo>
                    <a:lnTo>
                      <a:pt x="6154" y="18391"/>
                    </a:lnTo>
                    <a:lnTo>
                      <a:pt x="4444" y="18391"/>
                    </a:lnTo>
                    <a:lnTo>
                      <a:pt x="4872" y="16897"/>
                    </a:lnTo>
                    <a:lnTo>
                      <a:pt x="5812" y="16322"/>
                    </a:lnTo>
                    <a:lnTo>
                      <a:pt x="6154" y="16322"/>
                    </a:lnTo>
                    <a:lnTo>
                      <a:pt x="4872" y="16034"/>
                    </a:lnTo>
                    <a:lnTo>
                      <a:pt x="4872" y="14540"/>
                    </a:lnTo>
                    <a:lnTo>
                      <a:pt x="5812" y="13678"/>
                    </a:lnTo>
                    <a:lnTo>
                      <a:pt x="4872" y="13103"/>
                    </a:lnTo>
                    <a:lnTo>
                      <a:pt x="4444" y="13103"/>
                    </a:lnTo>
                    <a:lnTo>
                      <a:pt x="2222" y="12529"/>
                    </a:lnTo>
                    <a:lnTo>
                      <a:pt x="2222" y="13103"/>
                    </a:lnTo>
                    <a:lnTo>
                      <a:pt x="1368" y="13103"/>
                    </a:lnTo>
                    <a:lnTo>
                      <a:pt x="0" y="12529"/>
                    </a:lnTo>
                    <a:lnTo>
                      <a:pt x="1368" y="10057"/>
                    </a:lnTo>
                    <a:lnTo>
                      <a:pt x="4444" y="8563"/>
                    </a:lnTo>
                    <a:lnTo>
                      <a:pt x="5812" y="7701"/>
                    </a:lnTo>
                    <a:lnTo>
                      <a:pt x="6154" y="6782"/>
                    </a:lnTo>
                    <a:lnTo>
                      <a:pt x="6154" y="5345"/>
                    </a:lnTo>
                    <a:lnTo>
                      <a:pt x="8034" y="4770"/>
                    </a:lnTo>
                    <a:lnTo>
                      <a:pt x="9316" y="5920"/>
                    </a:lnTo>
                    <a:lnTo>
                      <a:pt x="11538" y="5920"/>
                    </a:lnTo>
                    <a:lnTo>
                      <a:pt x="12821" y="5920"/>
                    </a:lnTo>
                    <a:lnTo>
                      <a:pt x="11966" y="4770"/>
                    </a:lnTo>
                    <a:lnTo>
                      <a:pt x="11966" y="4425"/>
                    </a:lnTo>
                    <a:lnTo>
                      <a:pt x="13675" y="3851"/>
                    </a:lnTo>
                    <a:lnTo>
                      <a:pt x="15043" y="3506"/>
                    </a:lnTo>
                    <a:lnTo>
                      <a:pt x="15556" y="2356"/>
                    </a:lnTo>
                    <a:lnTo>
                      <a:pt x="17265" y="1494"/>
                    </a:lnTo>
                    <a:lnTo>
                      <a:pt x="17265" y="0"/>
                    </a:lnTo>
                    <a:lnTo>
                      <a:pt x="18547" y="575"/>
                    </a:lnTo>
                    <a:lnTo>
                      <a:pt x="19915" y="149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97" name="Freeform 605"/>
              <p:cNvSpPr>
                <a:spLocks/>
              </p:cNvSpPr>
              <p:nvPr/>
            </p:nvSpPr>
            <p:spPr bwMode="auto">
              <a:xfrm>
                <a:off x="6730773" y="4045179"/>
                <a:ext cx="68893" cy="112826"/>
              </a:xfrm>
              <a:custGeom>
                <a:avLst/>
                <a:gdLst>
                  <a:gd name="T0" fmla="*/ 1975 w 20000"/>
                  <a:gd name="T1" fmla="*/ 4302 h 20000"/>
                  <a:gd name="T2" fmla="*/ 4444 w 20000"/>
                  <a:gd name="T3" fmla="*/ 2340 h 20000"/>
                  <a:gd name="T4" fmla="*/ 9506 w 20000"/>
                  <a:gd name="T5" fmla="*/ 1208 h 20000"/>
                  <a:gd name="T6" fmla="*/ 9506 w 20000"/>
                  <a:gd name="T7" fmla="*/ 0 h 20000"/>
                  <a:gd name="T8" fmla="*/ 14568 w 20000"/>
                  <a:gd name="T9" fmla="*/ 5132 h 20000"/>
                  <a:gd name="T10" fmla="*/ 18519 w 20000"/>
                  <a:gd name="T11" fmla="*/ 8604 h 20000"/>
                  <a:gd name="T12" fmla="*/ 18519 w 20000"/>
                  <a:gd name="T13" fmla="*/ 11698 h 20000"/>
                  <a:gd name="T14" fmla="*/ 19877 w 20000"/>
                  <a:gd name="T15" fmla="*/ 12528 h 20000"/>
                  <a:gd name="T16" fmla="*/ 19877 w 20000"/>
                  <a:gd name="T17" fmla="*/ 14491 h 20000"/>
                  <a:gd name="T18" fmla="*/ 18519 w 20000"/>
                  <a:gd name="T19" fmla="*/ 16377 h 20000"/>
                  <a:gd name="T20" fmla="*/ 16543 w 20000"/>
                  <a:gd name="T21" fmla="*/ 16377 h 20000"/>
                  <a:gd name="T22" fmla="*/ 15309 w 20000"/>
                  <a:gd name="T23" fmla="*/ 16377 h 20000"/>
                  <a:gd name="T24" fmla="*/ 15309 w 20000"/>
                  <a:gd name="T25" fmla="*/ 17585 h 20000"/>
                  <a:gd name="T26" fmla="*/ 13333 w 20000"/>
                  <a:gd name="T27" fmla="*/ 16830 h 20000"/>
                  <a:gd name="T28" fmla="*/ 13333 w 20000"/>
                  <a:gd name="T29" fmla="*/ 16377 h 20000"/>
                  <a:gd name="T30" fmla="*/ 12099 w 20000"/>
                  <a:gd name="T31" fmla="*/ 17585 h 20000"/>
                  <a:gd name="T32" fmla="*/ 12099 w 20000"/>
                  <a:gd name="T33" fmla="*/ 17962 h 20000"/>
                  <a:gd name="T34" fmla="*/ 11481 w 20000"/>
                  <a:gd name="T35" fmla="*/ 17585 h 20000"/>
                  <a:gd name="T36" fmla="*/ 10247 w 20000"/>
                  <a:gd name="T37" fmla="*/ 17962 h 20000"/>
                  <a:gd name="T38" fmla="*/ 11481 w 20000"/>
                  <a:gd name="T39" fmla="*/ 18717 h 20000"/>
                  <a:gd name="T40" fmla="*/ 10247 w 20000"/>
                  <a:gd name="T41" fmla="*/ 19472 h 20000"/>
                  <a:gd name="T42" fmla="*/ 9506 w 20000"/>
                  <a:gd name="T43" fmla="*/ 18717 h 20000"/>
                  <a:gd name="T44" fmla="*/ 8272 w 20000"/>
                  <a:gd name="T45" fmla="*/ 19472 h 20000"/>
                  <a:gd name="T46" fmla="*/ 6296 w 20000"/>
                  <a:gd name="T47" fmla="*/ 19925 h 20000"/>
                  <a:gd name="T48" fmla="*/ 6296 w 20000"/>
                  <a:gd name="T49" fmla="*/ 17585 h 20000"/>
                  <a:gd name="T50" fmla="*/ 5062 w 20000"/>
                  <a:gd name="T51" fmla="*/ 17962 h 20000"/>
                  <a:gd name="T52" fmla="*/ 4444 w 20000"/>
                  <a:gd name="T53" fmla="*/ 15623 h 20000"/>
                  <a:gd name="T54" fmla="*/ 5062 w 20000"/>
                  <a:gd name="T55" fmla="*/ 14868 h 20000"/>
                  <a:gd name="T56" fmla="*/ 4444 w 20000"/>
                  <a:gd name="T57" fmla="*/ 14491 h 20000"/>
                  <a:gd name="T58" fmla="*/ 4444 w 20000"/>
                  <a:gd name="T59" fmla="*/ 13660 h 20000"/>
                  <a:gd name="T60" fmla="*/ 5062 w 20000"/>
                  <a:gd name="T61" fmla="*/ 13283 h 20000"/>
                  <a:gd name="T62" fmla="*/ 5062 w 20000"/>
                  <a:gd name="T63" fmla="*/ 12528 h 20000"/>
                  <a:gd name="T64" fmla="*/ 4444 w 20000"/>
                  <a:gd name="T65" fmla="*/ 11698 h 20000"/>
                  <a:gd name="T66" fmla="*/ 1975 w 20000"/>
                  <a:gd name="T67" fmla="*/ 9434 h 20000"/>
                  <a:gd name="T68" fmla="*/ 1235 w 20000"/>
                  <a:gd name="T69" fmla="*/ 8604 h 20000"/>
                  <a:gd name="T70" fmla="*/ 1235 w 20000"/>
                  <a:gd name="T71" fmla="*/ 8226 h 20000"/>
                  <a:gd name="T72" fmla="*/ 4444 w 20000"/>
                  <a:gd name="T73" fmla="*/ 8604 h 20000"/>
                  <a:gd name="T74" fmla="*/ 3210 w 20000"/>
                  <a:gd name="T75" fmla="*/ 7396 h 20000"/>
                  <a:gd name="T76" fmla="*/ 1975 w 20000"/>
                  <a:gd name="T77" fmla="*/ 6642 h 20000"/>
                  <a:gd name="T78" fmla="*/ 1235 w 20000"/>
                  <a:gd name="T79" fmla="*/ 5434 h 20000"/>
                  <a:gd name="T80" fmla="*/ 0 w 20000"/>
                  <a:gd name="T81" fmla="*/ 5132 h 20000"/>
                  <a:gd name="T82" fmla="*/ 1975 w 20000"/>
                  <a:gd name="T83" fmla="*/ 5132 h 20000"/>
                  <a:gd name="T84" fmla="*/ 1975 w 20000"/>
                  <a:gd name="T85" fmla="*/ 4302 h 2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00"/>
                  <a:gd name="T130" fmla="*/ 0 h 20000"/>
                  <a:gd name="T131" fmla="*/ 20000 w 20000"/>
                  <a:gd name="T132" fmla="*/ 20000 h 2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00" h="20000">
                    <a:moveTo>
                      <a:pt x="1975" y="4302"/>
                    </a:moveTo>
                    <a:lnTo>
                      <a:pt x="4444" y="2340"/>
                    </a:lnTo>
                    <a:lnTo>
                      <a:pt x="9506" y="1208"/>
                    </a:lnTo>
                    <a:lnTo>
                      <a:pt x="9506" y="0"/>
                    </a:lnTo>
                    <a:lnTo>
                      <a:pt x="14568" y="5132"/>
                    </a:lnTo>
                    <a:lnTo>
                      <a:pt x="18519" y="8604"/>
                    </a:lnTo>
                    <a:lnTo>
                      <a:pt x="18519" y="11698"/>
                    </a:lnTo>
                    <a:lnTo>
                      <a:pt x="19877" y="12528"/>
                    </a:lnTo>
                    <a:lnTo>
                      <a:pt x="19877" y="14491"/>
                    </a:lnTo>
                    <a:lnTo>
                      <a:pt x="18519" y="16377"/>
                    </a:lnTo>
                    <a:lnTo>
                      <a:pt x="16543" y="16377"/>
                    </a:lnTo>
                    <a:lnTo>
                      <a:pt x="15309" y="16377"/>
                    </a:lnTo>
                    <a:lnTo>
                      <a:pt x="15309" y="17585"/>
                    </a:lnTo>
                    <a:lnTo>
                      <a:pt x="13333" y="16830"/>
                    </a:lnTo>
                    <a:lnTo>
                      <a:pt x="13333" y="16377"/>
                    </a:lnTo>
                    <a:lnTo>
                      <a:pt x="12099" y="17585"/>
                    </a:lnTo>
                    <a:lnTo>
                      <a:pt x="12099" y="17962"/>
                    </a:lnTo>
                    <a:lnTo>
                      <a:pt x="11481" y="17585"/>
                    </a:lnTo>
                    <a:lnTo>
                      <a:pt x="10247" y="17962"/>
                    </a:lnTo>
                    <a:lnTo>
                      <a:pt x="11481" y="18717"/>
                    </a:lnTo>
                    <a:lnTo>
                      <a:pt x="10247" y="19472"/>
                    </a:lnTo>
                    <a:lnTo>
                      <a:pt x="9506" y="18717"/>
                    </a:lnTo>
                    <a:lnTo>
                      <a:pt x="8272" y="19472"/>
                    </a:lnTo>
                    <a:lnTo>
                      <a:pt x="6296" y="19925"/>
                    </a:lnTo>
                    <a:lnTo>
                      <a:pt x="6296" y="17585"/>
                    </a:lnTo>
                    <a:lnTo>
                      <a:pt x="5062" y="17962"/>
                    </a:lnTo>
                    <a:lnTo>
                      <a:pt x="4444" y="15623"/>
                    </a:lnTo>
                    <a:lnTo>
                      <a:pt x="5062" y="14868"/>
                    </a:lnTo>
                    <a:lnTo>
                      <a:pt x="4444" y="14491"/>
                    </a:lnTo>
                    <a:lnTo>
                      <a:pt x="4444" y="13660"/>
                    </a:lnTo>
                    <a:lnTo>
                      <a:pt x="5062" y="13283"/>
                    </a:lnTo>
                    <a:lnTo>
                      <a:pt x="5062" y="12528"/>
                    </a:lnTo>
                    <a:lnTo>
                      <a:pt x="4444" y="11698"/>
                    </a:lnTo>
                    <a:lnTo>
                      <a:pt x="1975" y="9434"/>
                    </a:lnTo>
                    <a:lnTo>
                      <a:pt x="1235" y="8604"/>
                    </a:lnTo>
                    <a:lnTo>
                      <a:pt x="1235" y="8226"/>
                    </a:lnTo>
                    <a:lnTo>
                      <a:pt x="4444" y="8604"/>
                    </a:lnTo>
                    <a:lnTo>
                      <a:pt x="3210" y="7396"/>
                    </a:lnTo>
                    <a:lnTo>
                      <a:pt x="1975" y="6642"/>
                    </a:lnTo>
                    <a:lnTo>
                      <a:pt x="1235" y="5434"/>
                    </a:lnTo>
                    <a:lnTo>
                      <a:pt x="0" y="5132"/>
                    </a:lnTo>
                    <a:lnTo>
                      <a:pt x="1975" y="5132"/>
                    </a:lnTo>
                    <a:lnTo>
                      <a:pt x="1975" y="430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98" name="Freeform 607"/>
              <p:cNvSpPr>
                <a:spLocks/>
              </p:cNvSpPr>
              <p:nvPr/>
            </p:nvSpPr>
            <p:spPr bwMode="auto">
              <a:xfrm>
                <a:off x="6307429" y="4446557"/>
                <a:ext cx="149768" cy="178723"/>
              </a:xfrm>
              <a:custGeom>
                <a:avLst/>
                <a:gdLst>
                  <a:gd name="T0" fmla="*/ 2323 w 20000"/>
                  <a:gd name="T1" fmla="*/ 2952 h 20000"/>
                  <a:gd name="T2" fmla="*/ 3229 w 20000"/>
                  <a:gd name="T3" fmla="*/ 476 h 20000"/>
                  <a:gd name="T4" fmla="*/ 4646 w 20000"/>
                  <a:gd name="T5" fmla="*/ 0 h 20000"/>
                  <a:gd name="T6" fmla="*/ 6459 w 20000"/>
                  <a:gd name="T7" fmla="*/ 1238 h 20000"/>
                  <a:gd name="T8" fmla="*/ 6459 w 20000"/>
                  <a:gd name="T9" fmla="*/ 2952 h 20000"/>
                  <a:gd name="T10" fmla="*/ 10198 w 20000"/>
                  <a:gd name="T11" fmla="*/ 3714 h 20000"/>
                  <a:gd name="T12" fmla="*/ 11445 w 20000"/>
                  <a:gd name="T13" fmla="*/ 4476 h 20000"/>
                  <a:gd name="T14" fmla="*/ 11671 w 20000"/>
                  <a:gd name="T15" fmla="*/ 6429 h 20000"/>
                  <a:gd name="T16" fmla="*/ 9972 w 20000"/>
                  <a:gd name="T17" fmla="*/ 6429 h 20000"/>
                  <a:gd name="T18" fmla="*/ 12578 w 20000"/>
                  <a:gd name="T19" fmla="*/ 8857 h 20000"/>
                  <a:gd name="T20" fmla="*/ 14051 w 20000"/>
                  <a:gd name="T21" fmla="*/ 10095 h 20000"/>
                  <a:gd name="T22" fmla="*/ 16431 w 20000"/>
                  <a:gd name="T23" fmla="*/ 12286 h 20000"/>
                  <a:gd name="T24" fmla="*/ 19320 w 20000"/>
                  <a:gd name="T25" fmla="*/ 14810 h 20000"/>
                  <a:gd name="T26" fmla="*/ 19943 w 20000"/>
                  <a:gd name="T27" fmla="*/ 16238 h 20000"/>
                  <a:gd name="T28" fmla="*/ 19943 w 20000"/>
                  <a:gd name="T29" fmla="*/ 18000 h 20000"/>
                  <a:gd name="T30" fmla="*/ 18414 w 20000"/>
                  <a:gd name="T31" fmla="*/ 18714 h 20000"/>
                  <a:gd name="T32" fmla="*/ 16431 w 20000"/>
                  <a:gd name="T33" fmla="*/ 18476 h 20000"/>
                  <a:gd name="T34" fmla="*/ 16091 w 20000"/>
                  <a:gd name="T35" fmla="*/ 19952 h 20000"/>
                  <a:gd name="T36" fmla="*/ 14051 w 20000"/>
                  <a:gd name="T37" fmla="*/ 19476 h 20000"/>
                  <a:gd name="T38" fmla="*/ 14618 w 20000"/>
                  <a:gd name="T39" fmla="*/ 18000 h 20000"/>
                  <a:gd name="T40" fmla="*/ 14618 w 20000"/>
                  <a:gd name="T41" fmla="*/ 15524 h 20000"/>
                  <a:gd name="T42" fmla="*/ 14051 w 20000"/>
                  <a:gd name="T43" fmla="*/ 14810 h 20000"/>
                  <a:gd name="T44" fmla="*/ 12578 w 20000"/>
                  <a:gd name="T45" fmla="*/ 13333 h 20000"/>
                  <a:gd name="T46" fmla="*/ 12295 w 20000"/>
                  <a:gd name="T47" fmla="*/ 12095 h 20000"/>
                  <a:gd name="T48" fmla="*/ 9972 w 20000"/>
                  <a:gd name="T49" fmla="*/ 9619 h 20000"/>
                  <a:gd name="T50" fmla="*/ 7875 w 20000"/>
                  <a:gd name="T51" fmla="*/ 10095 h 20000"/>
                  <a:gd name="T52" fmla="*/ 6459 w 20000"/>
                  <a:gd name="T53" fmla="*/ 10333 h 20000"/>
                  <a:gd name="T54" fmla="*/ 4646 w 20000"/>
                  <a:gd name="T55" fmla="*/ 10333 h 20000"/>
                  <a:gd name="T56" fmla="*/ 3229 w 20000"/>
                  <a:gd name="T57" fmla="*/ 11095 h 20000"/>
                  <a:gd name="T58" fmla="*/ 2606 w 20000"/>
                  <a:gd name="T59" fmla="*/ 9143 h 20000"/>
                  <a:gd name="T60" fmla="*/ 2606 w 20000"/>
                  <a:gd name="T61" fmla="*/ 7143 h 20000"/>
                  <a:gd name="T62" fmla="*/ 1473 w 20000"/>
                  <a:gd name="T63" fmla="*/ 6905 h 20000"/>
                  <a:gd name="T64" fmla="*/ 1473 w 20000"/>
                  <a:gd name="T65" fmla="*/ 5667 h 20000"/>
                  <a:gd name="T66" fmla="*/ 0 w 20000"/>
                  <a:gd name="T67" fmla="*/ 5190 h 20000"/>
                  <a:gd name="T68" fmla="*/ 227 w 20000"/>
                  <a:gd name="T69" fmla="*/ 3905 h 20000"/>
                  <a:gd name="T70" fmla="*/ 907 w 20000"/>
                  <a:gd name="T71" fmla="*/ 3190 h 20000"/>
                  <a:gd name="T72" fmla="*/ 2323 w 20000"/>
                  <a:gd name="T73" fmla="*/ 2476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2323" y="2476"/>
                    </a:moveTo>
                    <a:lnTo>
                      <a:pt x="2323" y="2952"/>
                    </a:lnTo>
                    <a:lnTo>
                      <a:pt x="3796" y="2952"/>
                    </a:lnTo>
                    <a:lnTo>
                      <a:pt x="3229" y="476"/>
                    </a:lnTo>
                    <a:lnTo>
                      <a:pt x="3796" y="0"/>
                    </a:lnTo>
                    <a:lnTo>
                      <a:pt x="4646" y="0"/>
                    </a:lnTo>
                    <a:lnTo>
                      <a:pt x="5212" y="762"/>
                    </a:lnTo>
                    <a:lnTo>
                      <a:pt x="6459" y="1238"/>
                    </a:lnTo>
                    <a:lnTo>
                      <a:pt x="6459" y="1762"/>
                    </a:lnTo>
                    <a:lnTo>
                      <a:pt x="6459" y="2952"/>
                    </a:lnTo>
                    <a:lnTo>
                      <a:pt x="8442" y="3714"/>
                    </a:lnTo>
                    <a:lnTo>
                      <a:pt x="10198" y="3714"/>
                    </a:lnTo>
                    <a:lnTo>
                      <a:pt x="10878" y="4476"/>
                    </a:lnTo>
                    <a:lnTo>
                      <a:pt x="11445" y="4476"/>
                    </a:lnTo>
                    <a:lnTo>
                      <a:pt x="11671" y="5190"/>
                    </a:lnTo>
                    <a:lnTo>
                      <a:pt x="11671" y="6429"/>
                    </a:lnTo>
                    <a:lnTo>
                      <a:pt x="10878" y="6429"/>
                    </a:lnTo>
                    <a:lnTo>
                      <a:pt x="9972" y="6429"/>
                    </a:lnTo>
                    <a:lnTo>
                      <a:pt x="9972" y="7143"/>
                    </a:lnTo>
                    <a:lnTo>
                      <a:pt x="12578" y="8857"/>
                    </a:lnTo>
                    <a:lnTo>
                      <a:pt x="13201" y="9143"/>
                    </a:lnTo>
                    <a:lnTo>
                      <a:pt x="14051" y="10095"/>
                    </a:lnTo>
                    <a:lnTo>
                      <a:pt x="14958" y="11095"/>
                    </a:lnTo>
                    <a:lnTo>
                      <a:pt x="16431" y="12286"/>
                    </a:lnTo>
                    <a:lnTo>
                      <a:pt x="17564" y="13524"/>
                    </a:lnTo>
                    <a:lnTo>
                      <a:pt x="19320" y="14810"/>
                    </a:lnTo>
                    <a:lnTo>
                      <a:pt x="19320" y="16238"/>
                    </a:lnTo>
                    <a:lnTo>
                      <a:pt x="19943" y="16238"/>
                    </a:lnTo>
                    <a:lnTo>
                      <a:pt x="19943" y="17238"/>
                    </a:lnTo>
                    <a:lnTo>
                      <a:pt x="19943" y="18000"/>
                    </a:lnTo>
                    <a:lnTo>
                      <a:pt x="19943" y="18714"/>
                    </a:lnTo>
                    <a:lnTo>
                      <a:pt x="18414" y="18714"/>
                    </a:lnTo>
                    <a:lnTo>
                      <a:pt x="17564" y="18000"/>
                    </a:lnTo>
                    <a:lnTo>
                      <a:pt x="16431" y="18476"/>
                    </a:lnTo>
                    <a:lnTo>
                      <a:pt x="16431" y="19476"/>
                    </a:lnTo>
                    <a:lnTo>
                      <a:pt x="16091" y="19952"/>
                    </a:lnTo>
                    <a:lnTo>
                      <a:pt x="15524" y="19476"/>
                    </a:lnTo>
                    <a:lnTo>
                      <a:pt x="14051" y="19476"/>
                    </a:lnTo>
                    <a:lnTo>
                      <a:pt x="14051" y="18714"/>
                    </a:lnTo>
                    <a:lnTo>
                      <a:pt x="14618" y="18000"/>
                    </a:lnTo>
                    <a:lnTo>
                      <a:pt x="14618" y="16238"/>
                    </a:lnTo>
                    <a:lnTo>
                      <a:pt x="14618" y="15524"/>
                    </a:lnTo>
                    <a:lnTo>
                      <a:pt x="14051" y="15286"/>
                    </a:lnTo>
                    <a:lnTo>
                      <a:pt x="14051" y="14810"/>
                    </a:lnTo>
                    <a:lnTo>
                      <a:pt x="13201" y="14286"/>
                    </a:lnTo>
                    <a:lnTo>
                      <a:pt x="12578" y="13333"/>
                    </a:lnTo>
                    <a:lnTo>
                      <a:pt x="12295" y="12286"/>
                    </a:lnTo>
                    <a:lnTo>
                      <a:pt x="12295" y="12095"/>
                    </a:lnTo>
                    <a:lnTo>
                      <a:pt x="10878" y="10333"/>
                    </a:lnTo>
                    <a:lnTo>
                      <a:pt x="9972" y="9619"/>
                    </a:lnTo>
                    <a:lnTo>
                      <a:pt x="8442" y="9143"/>
                    </a:lnTo>
                    <a:lnTo>
                      <a:pt x="7875" y="10095"/>
                    </a:lnTo>
                    <a:lnTo>
                      <a:pt x="7025" y="10095"/>
                    </a:lnTo>
                    <a:lnTo>
                      <a:pt x="6459" y="10333"/>
                    </a:lnTo>
                    <a:lnTo>
                      <a:pt x="5552" y="9619"/>
                    </a:lnTo>
                    <a:lnTo>
                      <a:pt x="4646" y="10333"/>
                    </a:lnTo>
                    <a:lnTo>
                      <a:pt x="4079" y="10333"/>
                    </a:lnTo>
                    <a:lnTo>
                      <a:pt x="3229" y="11095"/>
                    </a:lnTo>
                    <a:lnTo>
                      <a:pt x="2606" y="10810"/>
                    </a:lnTo>
                    <a:lnTo>
                      <a:pt x="2606" y="9143"/>
                    </a:lnTo>
                    <a:lnTo>
                      <a:pt x="3229" y="7619"/>
                    </a:lnTo>
                    <a:lnTo>
                      <a:pt x="2606" y="7143"/>
                    </a:lnTo>
                    <a:lnTo>
                      <a:pt x="2323" y="6429"/>
                    </a:lnTo>
                    <a:lnTo>
                      <a:pt x="1473" y="6905"/>
                    </a:lnTo>
                    <a:lnTo>
                      <a:pt x="907" y="6429"/>
                    </a:lnTo>
                    <a:lnTo>
                      <a:pt x="1473" y="5667"/>
                    </a:lnTo>
                    <a:lnTo>
                      <a:pt x="227" y="4952"/>
                    </a:lnTo>
                    <a:lnTo>
                      <a:pt x="0" y="5190"/>
                    </a:lnTo>
                    <a:lnTo>
                      <a:pt x="0" y="4476"/>
                    </a:lnTo>
                    <a:lnTo>
                      <a:pt x="227" y="3905"/>
                    </a:lnTo>
                    <a:lnTo>
                      <a:pt x="1473" y="3714"/>
                    </a:lnTo>
                    <a:lnTo>
                      <a:pt x="907" y="3190"/>
                    </a:lnTo>
                    <a:lnTo>
                      <a:pt x="1473" y="2952"/>
                    </a:lnTo>
                    <a:lnTo>
                      <a:pt x="2323" y="247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399" name="Freeform 609"/>
              <p:cNvSpPr>
                <a:spLocks/>
              </p:cNvSpPr>
              <p:nvPr/>
            </p:nvSpPr>
            <p:spPr bwMode="auto">
              <a:xfrm>
                <a:off x="6325400" y="4768059"/>
                <a:ext cx="77879" cy="101842"/>
              </a:xfrm>
              <a:custGeom>
                <a:avLst/>
                <a:gdLst>
                  <a:gd name="T0" fmla="*/ 0 w 20000"/>
                  <a:gd name="T1" fmla="*/ 335 h 20000"/>
                  <a:gd name="T2" fmla="*/ 440 w 20000"/>
                  <a:gd name="T3" fmla="*/ 0 h 20000"/>
                  <a:gd name="T4" fmla="*/ 4505 w 20000"/>
                  <a:gd name="T5" fmla="*/ 1674 h 20000"/>
                  <a:gd name="T6" fmla="*/ 3407 w 20000"/>
                  <a:gd name="T7" fmla="*/ 3431 h 20000"/>
                  <a:gd name="T8" fmla="*/ 5604 w 20000"/>
                  <a:gd name="T9" fmla="*/ 3431 h 20000"/>
                  <a:gd name="T10" fmla="*/ 6264 w 20000"/>
                  <a:gd name="T11" fmla="*/ 1674 h 20000"/>
                  <a:gd name="T12" fmla="*/ 7363 w 20000"/>
                  <a:gd name="T13" fmla="*/ 2594 h 20000"/>
                  <a:gd name="T14" fmla="*/ 8022 w 20000"/>
                  <a:gd name="T15" fmla="*/ 1674 h 20000"/>
                  <a:gd name="T16" fmla="*/ 9121 w 20000"/>
                  <a:gd name="T17" fmla="*/ 1674 h 20000"/>
                  <a:gd name="T18" fmla="*/ 15385 w 20000"/>
                  <a:gd name="T19" fmla="*/ 7364 h 20000"/>
                  <a:gd name="T20" fmla="*/ 15385 w 20000"/>
                  <a:gd name="T21" fmla="*/ 10879 h 20000"/>
                  <a:gd name="T22" fmla="*/ 16593 w 20000"/>
                  <a:gd name="T23" fmla="*/ 12971 h 20000"/>
                  <a:gd name="T24" fmla="*/ 16593 w 20000"/>
                  <a:gd name="T25" fmla="*/ 14728 h 20000"/>
                  <a:gd name="T26" fmla="*/ 18132 w 20000"/>
                  <a:gd name="T27" fmla="*/ 15146 h 20000"/>
                  <a:gd name="T28" fmla="*/ 19890 w 20000"/>
                  <a:gd name="T29" fmla="*/ 19916 h 20000"/>
                  <a:gd name="T30" fmla="*/ 19341 w 20000"/>
                  <a:gd name="T31" fmla="*/ 18577 h 20000"/>
                  <a:gd name="T32" fmla="*/ 16593 w 20000"/>
                  <a:gd name="T33" fmla="*/ 19498 h 20000"/>
                  <a:gd name="T34" fmla="*/ 16593 w 20000"/>
                  <a:gd name="T35" fmla="*/ 19916 h 20000"/>
                  <a:gd name="T36" fmla="*/ 13626 w 20000"/>
                  <a:gd name="T37" fmla="*/ 18243 h 20000"/>
                  <a:gd name="T38" fmla="*/ 10220 w 20000"/>
                  <a:gd name="T39" fmla="*/ 16485 h 20000"/>
                  <a:gd name="T40" fmla="*/ 6264 w 20000"/>
                  <a:gd name="T41" fmla="*/ 13808 h 20000"/>
                  <a:gd name="T42" fmla="*/ 5604 w 20000"/>
                  <a:gd name="T43" fmla="*/ 12552 h 20000"/>
                  <a:gd name="T44" fmla="*/ 2857 w 20000"/>
                  <a:gd name="T45" fmla="*/ 10377 h 20000"/>
                  <a:gd name="T46" fmla="*/ 2857 w 20000"/>
                  <a:gd name="T47" fmla="*/ 9038 h 20000"/>
                  <a:gd name="T48" fmla="*/ 2857 w 20000"/>
                  <a:gd name="T49" fmla="*/ 6946 h 20000"/>
                  <a:gd name="T50" fmla="*/ 1758 w 20000"/>
                  <a:gd name="T51" fmla="*/ 6109 h 20000"/>
                  <a:gd name="T52" fmla="*/ 440 w 20000"/>
                  <a:gd name="T53" fmla="*/ 3431 h 20000"/>
                  <a:gd name="T54" fmla="*/ 0 w 20000"/>
                  <a:gd name="T55" fmla="*/ 335 h 200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000"/>
                  <a:gd name="T85" fmla="*/ 0 h 20000"/>
                  <a:gd name="T86" fmla="*/ 20000 w 20000"/>
                  <a:gd name="T87" fmla="*/ 20000 h 200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000" h="20000">
                    <a:moveTo>
                      <a:pt x="0" y="335"/>
                    </a:moveTo>
                    <a:lnTo>
                      <a:pt x="440" y="0"/>
                    </a:lnTo>
                    <a:lnTo>
                      <a:pt x="4505" y="1674"/>
                    </a:lnTo>
                    <a:lnTo>
                      <a:pt x="3407" y="3431"/>
                    </a:lnTo>
                    <a:lnTo>
                      <a:pt x="5604" y="3431"/>
                    </a:lnTo>
                    <a:lnTo>
                      <a:pt x="6264" y="1674"/>
                    </a:lnTo>
                    <a:lnTo>
                      <a:pt x="7363" y="2594"/>
                    </a:lnTo>
                    <a:lnTo>
                      <a:pt x="8022" y="1674"/>
                    </a:lnTo>
                    <a:lnTo>
                      <a:pt x="9121" y="1674"/>
                    </a:lnTo>
                    <a:lnTo>
                      <a:pt x="15385" y="7364"/>
                    </a:lnTo>
                    <a:lnTo>
                      <a:pt x="15385" y="10879"/>
                    </a:lnTo>
                    <a:lnTo>
                      <a:pt x="16593" y="12971"/>
                    </a:lnTo>
                    <a:lnTo>
                      <a:pt x="16593" y="14728"/>
                    </a:lnTo>
                    <a:lnTo>
                      <a:pt x="18132" y="15146"/>
                    </a:lnTo>
                    <a:lnTo>
                      <a:pt x="19890" y="19916"/>
                    </a:lnTo>
                    <a:lnTo>
                      <a:pt x="19341" y="18577"/>
                    </a:lnTo>
                    <a:lnTo>
                      <a:pt x="16593" y="19498"/>
                    </a:lnTo>
                    <a:lnTo>
                      <a:pt x="16593" y="19916"/>
                    </a:lnTo>
                    <a:lnTo>
                      <a:pt x="13626" y="18243"/>
                    </a:lnTo>
                    <a:lnTo>
                      <a:pt x="10220" y="16485"/>
                    </a:lnTo>
                    <a:lnTo>
                      <a:pt x="6264" y="13808"/>
                    </a:lnTo>
                    <a:lnTo>
                      <a:pt x="5604" y="12552"/>
                    </a:lnTo>
                    <a:lnTo>
                      <a:pt x="2857" y="10377"/>
                    </a:lnTo>
                    <a:lnTo>
                      <a:pt x="2857" y="9038"/>
                    </a:lnTo>
                    <a:lnTo>
                      <a:pt x="2857" y="6946"/>
                    </a:lnTo>
                    <a:lnTo>
                      <a:pt x="1758" y="6109"/>
                    </a:lnTo>
                    <a:lnTo>
                      <a:pt x="440" y="3431"/>
                    </a:lnTo>
                    <a:lnTo>
                      <a:pt x="0" y="33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00" name="Freeform 610"/>
              <p:cNvSpPr>
                <a:spLocks/>
              </p:cNvSpPr>
              <p:nvPr/>
            </p:nvSpPr>
            <p:spPr bwMode="auto">
              <a:xfrm>
                <a:off x="5960965" y="3721680"/>
                <a:ext cx="589088" cy="273576"/>
              </a:xfrm>
              <a:custGeom>
                <a:avLst/>
                <a:gdLst>
                  <a:gd name="T0" fmla="*/ 5853 w 20000"/>
                  <a:gd name="T1" fmla="*/ 0 h 20000"/>
                  <a:gd name="T2" fmla="*/ 8613 w 20000"/>
                  <a:gd name="T3" fmla="*/ 3053 h 20000"/>
                  <a:gd name="T4" fmla="*/ 10260 w 20000"/>
                  <a:gd name="T5" fmla="*/ 2243 h 20000"/>
                  <a:gd name="T6" fmla="*/ 11821 w 20000"/>
                  <a:gd name="T7" fmla="*/ 3364 h 20000"/>
                  <a:gd name="T8" fmla="*/ 12413 w 20000"/>
                  <a:gd name="T9" fmla="*/ 4330 h 20000"/>
                  <a:gd name="T10" fmla="*/ 13685 w 20000"/>
                  <a:gd name="T11" fmla="*/ 4330 h 20000"/>
                  <a:gd name="T12" fmla="*/ 15347 w 20000"/>
                  <a:gd name="T13" fmla="*/ 1464 h 20000"/>
                  <a:gd name="T14" fmla="*/ 17139 w 20000"/>
                  <a:gd name="T15" fmla="*/ 2243 h 20000"/>
                  <a:gd name="T16" fmla="*/ 17066 w 20000"/>
                  <a:gd name="T17" fmla="*/ 5140 h 20000"/>
                  <a:gd name="T18" fmla="*/ 16908 w 20000"/>
                  <a:gd name="T19" fmla="*/ 5981 h 20000"/>
                  <a:gd name="T20" fmla="*/ 17442 w 20000"/>
                  <a:gd name="T21" fmla="*/ 6449 h 20000"/>
                  <a:gd name="T22" fmla="*/ 18035 w 20000"/>
                  <a:gd name="T23" fmla="*/ 6760 h 20000"/>
                  <a:gd name="T24" fmla="*/ 18627 w 20000"/>
                  <a:gd name="T25" fmla="*/ 5639 h 20000"/>
                  <a:gd name="T26" fmla="*/ 19451 w 20000"/>
                  <a:gd name="T27" fmla="*/ 6916 h 20000"/>
                  <a:gd name="T28" fmla="*/ 19986 w 20000"/>
                  <a:gd name="T29" fmla="*/ 8224 h 20000"/>
                  <a:gd name="T30" fmla="*/ 19393 w 20000"/>
                  <a:gd name="T31" fmla="*/ 8224 h 20000"/>
                  <a:gd name="T32" fmla="*/ 18627 w 20000"/>
                  <a:gd name="T33" fmla="*/ 9346 h 20000"/>
                  <a:gd name="T34" fmla="*/ 18483 w 20000"/>
                  <a:gd name="T35" fmla="*/ 9813 h 20000"/>
                  <a:gd name="T36" fmla="*/ 18266 w 20000"/>
                  <a:gd name="T37" fmla="*/ 9502 h 20000"/>
                  <a:gd name="T38" fmla="*/ 17890 w 20000"/>
                  <a:gd name="T39" fmla="*/ 10125 h 20000"/>
                  <a:gd name="T40" fmla="*/ 17442 w 20000"/>
                  <a:gd name="T41" fmla="*/ 11589 h 20000"/>
                  <a:gd name="T42" fmla="*/ 16908 w 20000"/>
                  <a:gd name="T43" fmla="*/ 12741 h 20000"/>
                  <a:gd name="T44" fmla="*/ 16315 w 20000"/>
                  <a:gd name="T45" fmla="*/ 12897 h 20000"/>
                  <a:gd name="T46" fmla="*/ 15578 w 20000"/>
                  <a:gd name="T47" fmla="*/ 12741 h 20000"/>
                  <a:gd name="T48" fmla="*/ 15491 w 20000"/>
                  <a:gd name="T49" fmla="*/ 14019 h 20000"/>
                  <a:gd name="T50" fmla="*/ 15723 w 20000"/>
                  <a:gd name="T51" fmla="*/ 15639 h 20000"/>
                  <a:gd name="T52" fmla="*/ 15260 w 20000"/>
                  <a:gd name="T53" fmla="*/ 17072 h 20000"/>
                  <a:gd name="T54" fmla="*/ 14740 w 20000"/>
                  <a:gd name="T55" fmla="*/ 18193 h 20000"/>
                  <a:gd name="T56" fmla="*/ 12211 w 20000"/>
                  <a:gd name="T57" fmla="*/ 19969 h 20000"/>
                  <a:gd name="T58" fmla="*/ 11590 w 20000"/>
                  <a:gd name="T59" fmla="*/ 19657 h 20000"/>
                  <a:gd name="T60" fmla="*/ 10029 w 20000"/>
                  <a:gd name="T61" fmla="*/ 19034 h 20000"/>
                  <a:gd name="T62" fmla="*/ 8829 w 20000"/>
                  <a:gd name="T63" fmla="*/ 18380 h 20000"/>
                  <a:gd name="T64" fmla="*/ 7413 w 20000"/>
                  <a:gd name="T65" fmla="*/ 18692 h 20000"/>
                  <a:gd name="T66" fmla="*/ 6662 w 20000"/>
                  <a:gd name="T67" fmla="*/ 19034 h 20000"/>
                  <a:gd name="T68" fmla="*/ 5910 w 20000"/>
                  <a:gd name="T69" fmla="*/ 16604 h 20000"/>
                  <a:gd name="T70" fmla="*/ 5535 w 20000"/>
                  <a:gd name="T71" fmla="*/ 16106 h 20000"/>
                  <a:gd name="T72" fmla="*/ 4350 w 20000"/>
                  <a:gd name="T73" fmla="*/ 14829 h 20000"/>
                  <a:gd name="T74" fmla="*/ 3136 w 20000"/>
                  <a:gd name="T75" fmla="*/ 14517 h 20000"/>
                  <a:gd name="T76" fmla="*/ 2399 w 20000"/>
                  <a:gd name="T77" fmla="*/ 13209 h 20000"/>
                  <a:gd name="T78" fmla="*/ 2399 w 20000"/>
                  <a:gd name="T79" fmla="*/ 12243 h 20000"/>
                  <a:gd name="T80" fmla="*/ 2023 w 20000"/>
                  <a:gd name="T81" fmla="*/ 10312 h 20000"/>
                  <a:gd name="T82" fmla="*/ 1431 w 20000"/>
                  <a:gd name="T83" fmla="*/ 9502 h 20000"/>
                  <a:gd name="T84" fmla="*/ 1214 w 20000"/>
                  <a:gd name="T85" fmla="*/ 8847 h 20000"/>
                  <a:gd name="T86" fmla="*/ 592 w 20000"/>
                  <a:gd name="T87" fmla="*/ 8536 h 20000"/>
                  <a:gd name="T88" fmla="*/ 231 w 20000"/>
                  <a:gd name="T89" fmla="*/ 8069 h 20000"/>
                  <a:gd name="T90" fmla="*/ 0 w 20000"/>
                  <a:gd name="T91" fmla="*/ 6916 h 20000"/>
                  <a:gd name="T92" fmla="*/ 983 w 20000"/>
                  <a:gd name="T93" fmla="*/ 5639 h 20000"/>
                  <a:gd name="T94" fmla="*/ 1358 w 20000"/>
                  <a:gd name="T95" fmla="*/ 4330 h 20000"/>
                  <a:gd name="T96" fmla="*/ 1806 w 20000"/>
                  <a:gd name="T97" fmla="*/ 3551 h 20000"/>
                  <a:gd name="T98" fmla="*/ 2775 w 20000"/>
                  <a:gd name="T99" fmla="*/ 3863 h 20000"/>
                  <a:gd name="T100" fmla="*/ 3584 w 20000"/>
                  <a:gd name="T101" fmla="*/ 4330 h 20000"/>
                  <a:gd name="T102" fmla="*/ 4942 w 20000"/>
                  <a:gd name="T103" fmla="*/ 4642 h 20000"/>
                  <a:gd name="T104" fmla="*/ 5853 w 20000"/>
                  <a:gd name="T105" fmla="*/ 3551 h 20000"/>
                  <a:gd name="T106" fmla="*/ 5462 w 20000"/>
                  <a:gd name="T107" fmla="*/ 1464 h 20000"/>
                  <a:gd name="T108" fmla="*/ 5853 w 20000"/>
                  <a:gd name="T109" fmla="*/ 498 h 20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00"/>
                  <a:gd name="T166" fmla="*/ 0 h 20000"/>
                  <a:gd name="T167" fmla="*/ 20000 w 20000"/>
                  <a:gd name="T168" fmla="*/ 20000 h 200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00" h="20000">
                    <a:moveTo>
                      <a:pt x="5853" y="498"/>
                    </a:moveTo>
                    <a:lnTo>
                      <a:pt x="5853" y="0"/>
                    </a:lnTo>
                    <a:lnTo>
                      <a:pt x="7717" y="966"/>
                    </a:lnTo>
                    <a:lnTo>
                      <a:pt x="8613" y="3053"/>
                    </a:lnTo>
                    <a:lnTo>
                      <a:pt x="9205" y="3053"/>
                    </a:lnTo>
                    <a:lnTo>
                      <a:pt x="10260" y="2243"/>
                    </a:lnTo>
                    <a:lnTo>
                      <a:pt x="10766" y="2555"/>
                    </a:lnTo>
                    <a:lnTo>
                      <a:pt x="11821" y="3364"/>
                    </a:lnTo>
                    <a:lnTo>
                      <a:pt x="11980" y="3863"/>
                    </a:lnTo>
                    <a:lnTo>
                      <a:pt x="12413" y="4330"/>
                    </a:lnTo>
                    <a:lnTo>
                      <a:pt x="12803" y="4330"/>
                    </a:lnTo>
                    <a:lnTo>
                      <a:pt x="13685" y="4330"/>
                    </a:lnTo>
                    <a:lnTo>
                      <a:pt x="14957" y="3364"/>
                    </a:lnTo>
                    <a:lnTo>
                      <a:pt x="15347" y="1464"/>
                    </a:lnTo>
                    <a:lnTo>
                      <a:pt x="16460" y="2243"/>
                    </a:lnTo>
                    <a:lnTo>
                      <a:pt x="17139" y="2243"/>
                    </a:lnTo>
                    <a:lnTo>
                      <a:pt x="17066" y="3053"/>
                    </a:lnTo>
                    <a:lnTo>
                      <a:pt x="17066" y="5140"/>
                    </a:lnTo>
                    <a:lnTo>
                      <a:pt x="17066" y="5639"/>
                    </a:lnTo>
                    <a:lnTo>
                      <a:pt x="16908" y="5981"/>
                    </a:lnTo>
                    <a:lnTo>
                      <a:pt x="17283" y="6760"/>
                    </a:lnTo>
                    <a:lnTo>
                      <a:pt x="17442" y="6449"/>
                    </a:lnTo>
                    <a:lnTo>
                      <a:pt x="17803" y="6449"/>
                    </a:lnTo>
                    <a:lnTo>
                      <a:pt x="18035" y="6760"/>
                    </a:lnTo>
                    <a:lnTo>
                      <a:pt x="18266" y="5981"/>
                    </a:lnTo>
                    <a:lnTo>
                      <a:pt x="18627" y="5639"/>
                    </a:lnTo>
                    <a:lnTo>
                      <a:pt x="19003" y="6106"/>
                    </a:lnTo>
                    <a:lnTo>
                      <a:pt x="19451" y="6916"/>
                    </a:lnTo>
                    <a:lnTo>
                      <a:pt x="19682" y="7383"/>
                    </a:lnTo>
                    <a:lnTo>
                      <a:pt x="19986" y="8224"/>
                    </a:lnTo>
                    <a:lnTo>
                      <a:pt x="19827" y="8536"/>
                    </a:lnTo>
                    <a:lnTo>
                      <a:pt x="19393" y="8224"/>
                    </a:lnTo>
                    <a:lnTo>
                      <a:pt x="18858" y="8536"/>
                    </a:lnTo>
                    <a:lnTo>
                      <a:pt x="18627" y="9346"/>
                    </a:lnTo>
                    <a:lnTo>
                      <a:pt x="18483" y="9346"/>
                    </a:lnTo>
                    <a:lnTo>
                      <a:pt x="18483" y="9813"/>
                    </a:lnTo>
                    <a:lnTo>
                      <a:pt x="18410" y="9813"/>
                    </a:lnTo>
                    <a:lnTo>
                      <a:pt x="18266" y="9502"/>
                    </a:lnTo>
                    <a:lnTo>
                      <a:pt x="18121" y="9502"/>
                    </a:lnTo>
                    <a:lnTo>
                      <a:pt x="17890" y="10125"/>
                    </a:lnTo>
                    <a:lnTo>
                      <a:pt x="17890" y="10623"/>
                    </a:lnTo>
                    <a:lnTo>
                      <a:pt x="17442" y="11589"/>
                    </a:lnTo>
                    <a:lnTo>
                      <a:pt x="17066" y="11589"/>
                    </a:lnTo>
                    <a:lnTo>
                      <a:pt x="16908" y="12741"/>
                    </a:lnTo>
                    <a:lnTo>
                      <a:pt x="16850" y="12897"/>
                    </a:lnTo>
                    <a:lnTo>
                      <a:pt x="16315" y="12897"/>
                    </a:lnTo>
                    <a:lnTo>
                      <a:pt x="15867" y="12897"/>
                    </a:lnTo>
                    <a:lnTo>
                      <a:pt x="15578" y="12741"/>
                    </a:lnTo>
                    <a:lnTo>
                      <a:pt x="15491" y="13209"/>
                    </a:lnTo>
                    <a:lnTo>
                      <a:pt x="15491" y="14019"/>
                    </a:lnTo>
                    <a:lnTo>
                      <a:pt x="15723" y="14517"/>
                    </a:lnTo>
                    <a:lnTo>
                      <a:pt x="15723" y="15639"/>
                    </a:lnTo>
                    <a:lnTo>
                      <a:pt x="15347" y="16106"/>
                    </a:lnTo>
                    <a:lnTo>
                      <a:pt x="15260" y="17072"/>
                    </a:lnTo>
                    <a:lnTo>
                      <a:pt x="14957" y="17570"/>
                    </a:lnTo>
                    <a:lnTo>
                      <a:pt x="14740" y="18193"/>
                    </a:lnTo>
                    <a:lnTo>
                      <a:pt x="12948" y="18692"/>
                    </a:lnTo>
                    <a:lnTo>
                      <a:pt x="12211" y="19969"/>
                    </a:lnTo>
                    <a:lnTo>
                      <a:pt x="11821" y="19969"/>
                    </a:lnTo>
                    <a:lnTo>
                      <a:pt x="11590" y="19657"/>
                    </a:lnTo>
                    <a:lnTo>
                      <a:pt x="11228" y="19657"/>
                    </a:lnTo>
                    <a:lnTo>
                      <a:pt x="10029" y="19034"/>
                    </a:lnTo>
                    <a:lnTo>
                      <a:pt x="9812" y="18380"/>
                    </a:lnTo>
                    <a:lnTo>
                      <a:pt x="8829" y="18380"/>
                    </a:lnTo>
                    <a:lnTo>
                      <a:pt x="8613" y="18692"/>
                    </a:lnTo>
                    <a:lnTo>
                      <a:pt x="7413" y="18692"/>
                    </a:lnTo>
                    <a:lnTo>
                      <a:pt x="7269" y="19034"/>
                    </a:lnTo>
                    <a:lnTo>
                      <a:pt x="6662" y="19034"/>
                    </a:lnTo>
                    <a:lnTo>
                      <a:pt x="6301" y="18193"/>
                    </a:lnTo>
                    <a:lnTo>
                      <a:pt x="5910" y="16604"/>
                    </a:lnTo>
                    <a:lnTo>
                      <a:pt x="5679" y="16106"/>
                    </a:lnTo>
                    <a:lnTo>
                      <a:pt x="5535" y="16106"/>
                    </a:lnTo>
                    <a:lnTo>
                      <a:pt x="4942" y="15639"/>
                    </a:lnTo>
                    <a:lnTo>
                      <a:pt x="4350" y="14829"/>
                    </a:lnTo>
                    <a:lnTo>
                      <a:pt x="3960" y="14829"/>
                    </a:lnTo>
                    <a:lnTo>
                      <a:pt x="3136" y="14517"/>
                    </a:lnTo>
                    <a:lnTo>
                      <a:pt x="2543" y="14019"/>
                    </a:lnTo>
                    <a:lnTo>
                      <a:pt x="2399" y="13209"/>
                    </a:lnTo>
                    <a:lnTo>
                      <a:pt x="2543" y="12897"/>
                    </a:lnTo>
                    <a:lnTo>
                      <a:pt x="2399" y="12243"/>
                    </a:lnTo>
                    <a:lnTo>
                      <a:pt x="2399" y="11433"/>
                    </a:lnTo>
                    <a:lnTo>
                      <a:pt x="2023" y="10312"/>
                    </a:lnTo>
                    <a:lnTo>
                      <a:pt x="1575" y="9346"/>
                    </a:lnTo>
                    <a:lnTo>
                      <a:pt x="1431" y="9502"/>
                    </a:lnTo>
                    <a:lnTo>
                      <a:pt x="1358" y="9034"/>
                    </a:lnTo>
                    <a:lnTo>
                      <a:pt x="1214" y="8847"/>
                    </a:lnTo>
                    <a:lnTo>
                      <a:pt x="983" y="9502"/>
                    </a:lnTo>
                    <a:lnTo>
                      <a:pt x="592" y="8536"/>
                    </a:lnTo>
                    <a:lnTo>
                      <a:pt x="376" y="8224"/>
                    </a:lnTo>
                    <a:lnTo>
                      <a:pt x="231" y="8069"/>
                    </a:lnTo>
                    <a:lnTo>
                      <a:pt x="0" y="7757"/>
                    </a:lnTo>
                    <a:lnTo>
                      <a:pt x="0" y="6916"/>
                    </a:lnTo>
                    <a:lnTo>
                      <a:pt x="159" y="6449"/>
                    </a:lnTo>
                    <a:lnTo>
                      <a:pt x="983" y="5639"/>
                    </a:lnTo>
                    <a:lnTo>
                      <a:pt x="983" y="5140"/>
                    </a:lnTo>
                    <a:lnTo>
                      <a:pt x="1358" y="4330"/>
                    </a:lnTo>
                    <a:lnTo>
                      <a:pt x="1431" y="4019"/>
                    </a:lnTo>
                    <a:lnTo>
                      <a:pt x="1806" y="3551"/>
                    </a:lnTo>
                    <a:lnTo>
                      <a:pt x="2543" y="3364"/>
                    </a:lnTo>
                    <a:lnTo>
                      <a:pt x="2775" y="3863"/>
                    </a:lnTo>
                    <a:lnTo>
                      <a:pt x="3526" y="3551"/>
                    </a:lnTo>
                    <a:lnTo>
                      <a:pt x="3584" y="4330"/>
                    </a:lnTo>
                    <a:lnTo>
                      <a:pt x="4118" y="4642"/>
                    </a:lnTo>
                    <a:lnTo>
                      <a:pt x="4942" y="4642"/>
                    </a:lnTo>
                    <a:lnTo>
                      <a:pt x="6069" y="4330"/>
                    </a:lnTo>
                    <a:lnTo>
                      <a:pt x="5853" y="3551"/>
                    </a:lnTo>
                    <a:lnTo>
                      <a:pt x="5679" y="2741"/>
                    </a:lnTo>
                    <a:lnTo>
                      <a:pt x="5462" y="1464"/>
                    </a:lnTo>
                    <a:lnTo>
                      <a:pt x="5535" y="1277"/>
                    </a:lnTo>
                    <a:lnTo>
                      <a:pt x="5853" y="49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01" name="Freeform 611"/>
              <p:cNvSpPr>
                <a:spLocks/>
              </p:cNvSpPr>
              <p:nvPr/>
            </p:nvSpPr>
            <p:spPr bwMode="auto">
              <a:xfrm>
                <a:off x="5910044" y="4278817"/>
                <a:ext cx="156758" cy="86866"/>
              </a:xfrm>
              <a:custGeom>
                <a:avLst/>
                <a:gdLst>
                  <a:gd name="T0" fmla="*/ 2005 w 20000"/>
                  <a:gd name="T1" fmla="*/ 0 h 20000"/>
                  <a:gd name="T2" fmla="*/ 3360 w 20000"/>
                  <a:gd name="T3" fmla="*/ 1084 h 20000"/>
                  <a:gd name="T4" fmla="*/ 7317 w 20000"/>
                  <a:gd name="T5" fmla="*/ 4039 h 20000"/>
                  <a:gd name="T6" fmla="*/ 8130 w 20000"/>
                  <a:gd name="T7" fmla="*/ 6700 h 20000"/>
                  <a:gd name="T8" fmla="*/ 8726 w 20000"/>
                  <a:gd name="T9" fmla="*/ 6108 h 20000"/>
                  <a:gd name="T10" fmla="*/ 9539 w 20000"/>
                  <a:gd name="T11" fmla="*/ 6108 h 20000"/>
                  <a:gd name="T12" fmla="*/ 10136 w 20000"/>
                  <a:gd name="T13" fmla="*/ 8276 h 20000"/>
                  <a:gd name="T14" fmla="*/ 11545 w 20000"/>
                  <a:gd name="T15" fmla="*/ 9261 h 20000"/>
                  <a:gd name="T16" fmla="*/ 12412 w 20000"/>
                  <a:gd name="T17" fmla="*/ 8276 h 20000"/>
                  <a:gd name="T18" fmla="*/ 12412 w 20000"/>
                  <a:gd name="T19" fmla="*/ 10739 h 20000"/>
                  <a:gd name="T20" fmla="*/ 13225 w 20000"/>
                  <a:gd name="T21" fmla="*/ 10739 h 20000"/>
                  <a:gd name="T22" fmla="*/ 15447 w 20000"/>
                  <a:gd name="T23" fmla="*/ 12315 h 20000"/>
                  <a:gd name="T24" fmla="*/ 15989 w 20000"/>
                  <a:gd name="T25" fmla="*/ 11724 h 20000"/>
                  <a:gd name="T26" fmla="*/ 17398 w 20000"/>
                  <a:gd name="T27" fmla="*/ 12315 h 20000"/>
                  <a:gd name="T28" fmla="*/ 19946 w 20000"/>
                  <a:gd name="T29" fmla="*/ 12315 h 20000"/>
                  <a:gd name="T30" fmla="*/ 19675 w 20000"/>
                  <a:gd name="T31" fmla="*/ 14877 h 20000"/>
                  <a:gd name="T32" fmla="*/ 19946 w 20000"/>
                  <a:gd name="T33" fmla="*/ 19901 h 20000"/>
                  <a:gd name="T34" fmla="*/ 17724 w 20000"/>
                  <a:gd name="T35" fmla="*/ 19901 h 20000"/>
                  <a:gd name="T36" fmla="*/ 17724 w 20000"/>
                  <a:gd name="T37" fmla="*/ 18916 h 20000"/>
                  <a:gd name="T38" fmla="*/ 16856 w 20000"/>
                  <a:gd name="T39" fmla="*/ 18916 h 20000"/>
                  <a:gd name="T40" fmla="*/ 15447 w 20000"/>
                  <a:gd name="T41" fmla="*/ 18916 h 20000"/>
                  <a:gd name="T42" fmla="*/ 15176 w 20000"/>
                  <a:gd name="T43" fmla="*/ 18916 h 20000"/>
                  <a:gd name="T44" fmla="*/ 14092 w 20000"/>
                  <a:gd name="T45" fmla="*/ 17340 h 20000"/>
                  <a:gd name="T46" fmla="*/ 13225 w 20000"/>
                  <a:gd name="T47" fmla="*/ 18325 h 20000"/>
                  <a:gd name="T48" fmla="*/ 11870 w 20000"/>
                  <a:gd name="T49" fmla="*/ 16847 h 20000"/>
                  <a:gd name="T50" fmla="*/ 11545 w 20000"/>
                  <a:gd name="T51" fmla="*/ 15862 h 20000"/>
                  <a:gd name="T52" fmla="*/ 9322 w 20000"/>
                  <a:gd name="T53" fmla="*/ 14877 h 20000"/>
                  <a:gd name="T54" fmla="*/ 6450 w 20000"/>
                  <a:gd name="T55" fmla="*/ 13300 h 20000"/>
                  <a:gd name="T56" fmla="*/ 4770 w 20000"/>
                  <a:gd name="T57" fmla="*/ 12315 h 20000"/>
                  <a:gd name="T58" fmla="*/ 2818 w 20000"/>
                  <a:gd name="T59" fmla="*/ 10739 h 20000"/>
                  <a:gd name="T60" fmla="*/ 1138 w 20000"/>
                  <a:gd name="T61" fmla="*/ 9261 h 20000"/>
                  <a:gd name="T62" fmla="*/ 0 w 20000"/>
                  <a:gd name="T63" fmla="*/ 7685 h 20000"/>
                  <a:gd name="T64" fmla="*/ 1138 w 20000"/>
                  <a:gd name="T65" fmla="*/ 6700 h 20000"/>
                  <a:gd name="T66" fmla="*/ 596 w 20000"/>
                  <a:gd name="T67" fmla="*/ 5123 h 20000"/>
                  <a:gd name="T68" fmla="*/ 1138 w 20000"/>
                  <a:gd name="T69" fmla="*/ 3645 h 20000"/>
                  <a:gd name="T70" fmla="*/ 2005 w 20000"/>
                  <a:gd name="T71" fmla="*/ 0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2005" y="0"/>
                    </a:moveTo>
                    <a:lnTo>
                      <a:pt x="3360" y="1084"/>
                    </a:lnTo>
                    <a:lnTo>
                      <a:pt x="7317" y="4039"/>
                    </a:lnTo>
                    <a:lnTo>
                      <a:pt x="8130" y="6700"/>
                    </a:lnTo>
                    <a:lnTo>
                      <a:pt x="8726" y="6108"/>
                    </a:lnTo>
                    <a:lnTo>
                      <a:pt x="9539" y="6108"/>
                    </a:lnTo>
                    <a:lnTo>
                      <a:pt x="10136" y="8276"/>
                    </a:lnTo>
                    <a:lnTo>
                      <a:pt x="11545" y="9261"/>
                    </a:lnTo>
                    <a:lnTo>
                      <a:pt x="12412" y="8276"/>
                    </a:lnTo>
                    <a:lnTo>
                      <a:pt x="12412" y="10739"/>
                    </a:lnTo>
                    <a:lnTo>
                      <a:pt x="13225" y="10739"/>
                    </a:lnTo>
                    <a:lnTo>
                      <a:pt x="15447" y="12315"/>
                    </a:lnTo>
                    <a:lnTo>
                      <a:pt x="15989" y="11724"/>
                    </a:lnTo>
                    <a:lnTo>
                      <a:pt x="17398" y="12315"/>
                    </a:lnTo>
                    <a:lnTo>
                      <a:pt x="19946" y="12315"/>
                    </a:lnTo>
                    <a:lnTo>
                      <a:pt x="19675" y="14877"/>
                    </a:lnTo>
                    <a:lnTo>
                      <a:pt x="19946" y="19901"/>
                    </a:lnTo>
                    <a:lnTo>
                      <a:pt x="17724" y="19901"/>
                    </a:lnTo>
                    <a:lnTo>
                      <a:pt x="17724" y="18916"/>
                    </a:lnTo>
                    <a:lnTo>
                      <a:pt x="16856" y="18916"/>
                    </a:lnTo>
                    <a:lnTo>
                      <a:pt x="15447" y="18916"/>
                    </a:lnTo>
                    <a:lnTo>
                      <a:pt x="15176" y="18916"/>
                    </a:lnTo>
                    <a:lnTo>
                      <a:pt x="14092" y="17340"/>
                    </a:lnTo>
                    <a:lnTo>
                      <a:pt x="13225" y="18325"/>
                    </a:lnTo>
                    <a:lnTo>
                      <a:pt x="11870" y="16847"/>
                    </a:lnTo>
                    <a:lnTo>
                      <a:pt x="11545" y="15862"/>
                    </a:lnTo>
                    <a:lnTo>
                      <a:pt x="9322" y="14877"/>
                    </a:lnTo>
                    <a:lnTo>
                      <a:pt x="6450" y="13300"/>
                    </a:lnTo>
                    <a:lnTo>
                      <a:pt x="4770" y="12315"/>
                    </a:lnTo>
                    <a:lnTo>
                      <a:pt x="2818" y="10739"/>
                    </a:lnTo>
                    <a:lnTo>
                      <a:pt x="1138" y="9261"/>
                    </a:lnTo>
                    <a:lnTo>
                      <a:pt x="0" y="7685"/>
                    </a:lnTo>
                    <a:lnTo>
                      <a:pt x="1138" y="6700"/>
                    </a:lnTo>
                    <a:lnTo>
                      <a:pt x="596" y="5123"/>
                    </a:lnTo>
                    <a:lnTo>
                      <a:pt x="1138" y="3645"/>
                    </a:lnTo>
                    <a:lnTo>
                      <a:pt x="2005"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02" name="Freeform 612"/>
              <p:cNvSpPr>
                <a:spLocks/>
              </p:cNvSpPr>
              <p:nvPr/>
            </p:nvSpPr>
            <p:spPr bwMode="auto">
              <a:xfrm>
                <a:off x="5405825" y="4397633"/>
                <a:ext cx="139784" cy="170736"/>
              </a:xfrm>
              <a:custGeom>
                <a:avLst/>
                <a:gdLst>
                  <a:gd name="T0" fmla="*/ 8196 w 20000"/>
                  <a:gd name="T1" fmla="*/ 6216 h 20000"/>
                  <a:gd name="T2" fmla="*/ 8196 w 20000"/>
                  <a:gd name="T3" fmla="*/ 4411 h 20000"/>
                  <a:gd name="T4" fmla="*/ 8563 w 20000"/>
                  <a:gd name="T5" fmla="*/ 3609 h 20000"/>
                  <a:gd name="T6" fmla="*/ 8563 w 20000"/>
                  <a:gd name="T7" fmla="*/ 2857 h 20000"/>
                  <a:gd name="T8" fmla="*/ 9847 w 20000"/>
                  <a:gd name="T9" fmla="*/ 2857 h 20000"/>
                  <a:gd name="T10" fmla="*/ 10092 w 20000"/>
                  <a:gd name="T11" fmla="*/ 2857 h 20000"/>
                  <a:gd name="T12" fmla="*/ 9847 w 20000"/>
                  <a:gd name="T13" fmla="*/ 2055 h 20000"/>
                  <a:gd name="T14" fmla="*/ 9174 w 20000"/>
                  <a:gd name="T15" fmla="*/ 2055 h 20000"/>
                  <a:gd name="T16" fmla="*/ 8563 w 20000"/>
                  <a:gd name="T17" fmla="*/ 301 h 20000"/>
                  <a:gd name="T18" fmla="*/ 9174 w 20000"/>
                  <a:gd name="T19" fmla="*/ 0 h 20000"/>
                  <a:gd name="T20" fmla="*/ 9847 w 20000"/>
                  <a:gd name="T21" fmla="*/ 0 h 20000"/>
                  <a:gd name="T22" fmla="*/ 11682 w 20000"/>
                  <a:gd name="T23" fmla="*/ 2356 h 20000"/>
                  <a:gd name="T24" fmla="*/ 15229 w 20000"/>
                  <a:gd name="T25" fmla="*/ 3358 h 20000"/>
                  <a:gd name="T26" fmla="*/ 16820 w 20000"/>
                  <a:gd name="T27" fmla="*/ 3609 h 20000"/>
                  <a:gd name="T28" fmla="*/ 18960 w 20000"/>
                  <a:gd name="T29" fmla="*/ 5714 h 20000"/>
                  <a:gd name="T30" fmla="*/ 19939 w 20000"/>
                  <a:gd name="T31" fmla="*/ 6216 h 20000"/>
                  <a:gd name="T32" fmla="*/ 18960 w 20000"/>
                  <a:gd name="T33" fmla="*/ 8822 h 20000"/>
                  <a:gd name="T34" fmla="*/ 16820 w 20000"/>
                  <a:gd name="T35" fmla="*/ 11178 h 20000"/>
                  <a:gd name="T36" fmla="*/ 16453 w 20000"/>
                  <a:gd name="T37" fmla="*/ 11178 h 20000"/>
                  <a:gd name="T38" fmla="*/ 15841 w 20000"/>
                  <a:gd name="T39" fmla="*/ 10877 h 20000"/>
                  <a:gd name="T40" fmla="*/ 15229 w 20000"/>
                  <a:gd name="T41" fmla="*/ 11880 h 20000"/>
                  <a:gd name="T42" fmla="*/ 14862 w 20000"/>
                  <a:gd name="T43" fmla="*/ 13233 h 20000"/>
                  <a:gd name="T44" fmla="*/ 15229 w 20000"/>
                  <a:gd name="T45" fmla="*/ 14536 h 20000"/>
                  <a:gd name="T46" fmla="*/ 12599 w 20000"/>
                  <a:gd name="T47" fmla="*/ 15038 h 20000"/>
                  <a:gd name="T48" fmla="*/ 11682 w 20000"/>
                  <a:gd name="T49" fmla="*/ 15789 h 20000"/>
                  <a:gd name="T50" fmla="*/ 11682 w 20000"/>
                  <a:gd name="T51" fmla="*/ 16591 h 20000"/>
                  <a:gd name="T52" fmla="*/ 11070 w 20000"/>
                  <a:gd name="T53" fmla="*/ 17093 h 20000"/>
                  <a:gd name="T54" fmla="*/ 8563 w 20000"/>
                  <a:gd name="T55" fmla="*/ 17393 h 20000"/>
                  <a:gd name="T56" fmla="*/ 8563 w 20000"/>
                  <a:gd name="T57" fmla="*/ 18647 h 20000"/>
                  <a:gd name="T58" fmla="*/ 8196 w 20000"/>
                  <a:gd name="T59" fmla="*/ 19148 h 20000"/>
                  <a:gd name="T60" fmla="*/ 7217 w 20000"/>
                  <a:gd name="T61" fmla="*/ 19148 h 20000"/>
                  <a:gd name="T62" fmla="*/ 4465 w 20000"/>
                  <a:gd name="T63" fmla="*/ 19699 h 20000"/>
                  <a:gd name="T64" fmla="*/ 3119 w 20000"/>
                  <a:gd name="T65" fmla="*/ 19950 h 20000"/>
                  <a:gd name="T66" fmla="*/ 0 w 20000"/>
                  <a:gd name="T67" fmla="*/ 14536 h 20000"/>
                  <a:gd name="T68" fmla="*/ 8196 w 20000"/>
                  <a:gd name="T69" fmla="*/ 11880 h 20000"/>
                  <a:gd name="T70" fmla="*/ 9174 w 20000"/>
                  <a:gd name="T71" fmla="*/ 7519 h 20000"/>
                  <a:gd name="T72" fmla="*/ 8196 w 20000"/>
                  <a:gd name="T73" fmla="*/ 6216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8196" y="6216"/>
                    </a:moveTo>
                    <a:lnTo>
                      <a:pt x="8196" y="4411"/>
                    </a:lnTo>
                    <a:lnTo>
                      <a:pt x="8563" y="3609"/>
                    </a:lnTo>
                    <a:lnTo>
                      <a:pt x="8563" y="2857"/>
                    </a:lnTo>
                    <a:lnTo>
                      <a:pt x="9847" y="2857"/>
                    </a:lnTo>
                    <a:lnTo>
                      <a:pt x="10092" y="2857"/>
                    </a:lnTo>
                    <a:lnTo>
                      <a:pt x="9847" y="2055"/>
                    </a:lnTo>
                    <a:lnTo>
                      <a:pt x="9174" y="2055"/>
                    </a:lnTo>
                    <a:lnTo>
                      <a:pt x="8563" y="301"/>
                    </a:lnTo>
                    <a:lnTo>
                      <a:pt x="9174" y="0"/>
                    </a:lnTo>
                    <a:lnTo>
                      <a:pt x="9847" y="0"/>
                    </a:lnTo>
                    <a:lnTo>
                      <a:pt x="11682" y="2356"/>
                    </a:lnTo>
                    <a:lnTo>
                      <a:pt x="15229" y="3358"/>
                    </a:lnTo>
                    <a:lnTo>
                      <a:pt x="16820" y="3609"/>
                    </a:lnTo>
                    <a:lnTo>
                      <a:pt x="18960" y="5714"/>
                    </a:lnTo>
                    <a:lnTo>
                      <a:pt x="19939" y="6216"/>
                    </a:lnTo>
                    <a:lnTo>
                      <a:pt x="18960" y="8822"/>
                    </a:lnTo>
                    <a:lnTo>
                      <a:pt x="16820" y="11178"/>
                    </a:lnTo>
                    <a:lnTo>
                      <a:pt x="16453" y="11178"/>
                    </a:lnTo>
                    <a:lnTo>
                      <a:pt x="15841" y="10877"/>
                    </a:lnTo>
                    <a:lnTo>
                      <a:pt x="15229" y="11880"/>
                    </a:lnTo>
                    <a:lnTo>
                      <a:pt x="14862" y="13233"/>
                    </a:lnTo>
                    <a:lnTo>
                      <a:pt x="15229" y="14536"/>
                    </a:lnTo>
                    <a:lnTo>
                      <a:pt x="12599" y="15038"/>
                    </a:lnTo>
                    <a:lnTo>
                      <a:pt x="11682" y="15789"/>
                    </a:lnTo>
                    <a:lnTo>
                      <a:pt x="11682" y="16591"/>
                    </a:lnTo>
                    <a:lnTo>
                      <a:pt x="11070" y="17093"/>
                    </a:lnTo>
                    <a:lnTo>
                      <a:pt x="8563" y="17393"/>
                    </a:lnTo>
                    <a:lnTo>
                      <a:pt x="8563" y="18647"/>
                    </a:lnTo>
                    <a:lnTo>
                      <a:pt x="8196" y="19148"/>
                    </a:lnTo>
                    <a:lnTo>
                      <a:pt x="7217" y="19148"/>
                    </a:lnTo>
                    <a:lnTo>
                      <a:pt x="4465" y="19699"/>
                    </a:lnTo>
                    <a:lnTo>
                      <a:pt x="3119" y="19950"/>
                    </a:lnTo>
                    <a:lnTo>
                      <a:pt x="0" y="14536"/>
                    </a:lnTo>
                    <a:lnTo>
                      <a:pt x="8196" y="11880"/>
                    </a:lnTo>
                    <a:lnTo>
                      <a:pt x="9174" y="7519"/>
                    </a:lnTo>
                    <a:lnTo>
                      <a:pt x="8196" y="621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03" name="Freeform 614"/>
              <p:cNvSpPr>
                <a:spLocks/>
              </p:cNvSpPr>
              <p:nvPr/>
            </p:nvSpPr>
            <p:spPr bwMode="auto">
              <a:xfrm>
                <a:off x="6683846" y="4527432"/>
                <a:ext cx="87864" cy="125805"/>
              </a:xfrm>
              <a:custGeom>
                <a:avLst/>
                <a:gdLst>
                  <a:gd name="T0" fmla="*/ 19904 w 20000"/>
                  <a:gd name="T1" fmla="*/ 19932 h 20000"/>
                  <a:gd name="T2" fmla="*/ 19327 w 20000"/>
                  <a:gd name="T3" fmla="*/ 18915 h 20000"/>
                  <a:gd name="T4" fmla="*/ 17885 w 20000"/>
                  <a:gd name="T5" fmla="*/ 18169 h 20000"/>
                  <a:gd name="T6" fmla="*/ 16923 w 20000"/>
                  <a:gd name="T7" fmla="*/ 17492 h 20000"/>
                  <a:gd name="T8" fmla="*/ 15385 w 20000"/>
                  <a:gd name="T9" fmla="*/ 16475 h 20000"/>
                  <a:gd name="T10" fmla="*/ 14423 w 20000"/>
                  <a:gd name="T11" fmla="*/ 16068 h 20000"/>
                  <a:gd name="T12" fmla="*/ 13942 w 20000"/>
                  <a:gd name="T13" fmla="*/ 14712 h 20000"/>
                  <a:gd name="T14" fmla="*/ 12981 w 20000"/>
                  <a:gd name="T15" fmla="*/ 15390 h 20000"/>
                  <a:gd name="T16" fmla="*/ 14423 w 20000"/>
                  <a:gd name="T17" fmla="*/ 17492 h 20000"/>
                  <a:gd name="T18" fmla="*/ 13942 w 20000"/>
                  <a:gd name="T19" fmla="*/ 17492 h 20000"/>
                  <a:gd name="T20" fmla="*/ 12019 w 20000"/>
                  <a:gd name="T21" fmla="*/ 16068 h 20000"/>
                  <a:gd name="T22" fmla="*/ 8942 w 20000"/>
                  <a:gd name="T23" fmla="*/ 15390 h 20000"/>
                  <a:gd name="T24" fmla="*/ 7885 w 20000"/>
                  <a:gd name="T25" fmla="*/ 16068 h 20000"/>
                  <a:gd name="T26" fmla="*/ 7500 w 20000"/>
                  <a:gd name="T27" fmla="*/ 16068 h 20000"/>
                  <a:gd name="T28" fmla="*/ 6442 w 20000"/>
                  <a:gd name="T29" fmla="*/ 15390 h 20000"/>
                  <a:gd name="T30" fmla="*/ 5000 w 20000"/>
                  <a:gd name="T31" fmla="*/ 14712 h 20000"/>
                  <a:gd name="T32" fmla="*/ 5481 w 20000"/>
                  <a:gd name="T33" fmla="*/ 13627 h 20000"/>
                  <a:gd name="T34" fmla="*/ 5481 w 20000"/>
                  <a:gd name="T35" fmla="*/ 12610 h 20000"/>
                  <a:gd name="T36" fmla="*/ 5000 w 20000"/>
                  <a:gd name="T37" fmla="*/ 12610 h 20000"/>
                  <a:gd name="T38" fmla="*/ 3942 w 20000"/>
                  <a:gd name="T39" fmla="*/ 13627 h 20000"/>
                  <a:gd name="T40" fmla="*/ 3558 w 20000"/>
                  <a:gd name="T41" fmla="*/ 13288 h 20000"/>
                  <a:gd name="T42" fmla="*/ 1538 w 20000"/>
                  <a:gd name="T43" fmla="*/ 9831 h 20000"/>
                  <a:gd name="T44" fmla="*/ 0 w 20000"/>
                  <a:gd name="T45" fmla="*/ 7322 h 20000"/>
                  <a:gd name="T46" fmla="*/ 1538 w 20000"/>
                  <a:gd name="T47" fmla="*/ 8068 h 20000"/>
                  <a:gd name="T48" fmla="*/ 2500 w 20000"/>
                  <a:gd name="T49" fmla="*/ 8746 h 20000"/>
                  <a:gd name="T50" fmla="*/ 3558 w 20000"/>
                  <a:gd name="T51" fmla="*/ 8068 h 20000"/>
                  <a:gd name="T52" fmla="*/ 2500 w 20000"/>
                  <a:gd name="T53" fmla="*/ 5966 h 20000"/>
                  <a:gd name="T54" fmla="*/ 2500 w 20000"/>
                  <a:gd name="T55" fmla="*/ 3458 h 20000"/>
                  <a:gd name="T56" fmla="*/ 3558 w 20000"/>
                  <a:gd name="T57" fmla="*/ 0 h 20000"/>
                  <a:gd name="T58" fmla="*/ 5000 w 20000"/>
                  <a:gd name="T59" fmla="*/ 0 h 20000"/>
                  <a:gd name="T60" fmla="*/ 7885 w 20000"/>
                  <a:gd name="T61" fmla="*/ 678 h 20000"/>
                  <a:gd name="T62" fmla="*/ 8942 w 20000"/>
                  <a:gd name="T63" fmla="*/ 0 h 20000"/>
                  <a:gd name="T64" fmla="*/ 9423 w 20000"/>
                  <a:gd name="T65" fmla="*/ 678 h 20000"/>
                  <a:gd name="T66" fmla="*/ 9423 w 20000"/>
                  <a:gd name="T67" fmla="*/ 1763 h 20000"/>
                  <a:gd name="T68" fmla="*/ 9423 w 20000"/>
                  <a:gd name="T69" fmla="*/ 3458 h 20000"/>
                  <a:gd name="T70" fmla="*/ 11442 w 20000"/>
                  <a:gd name="T71" fmla="*/ 4542 h 20000"/>
                  <a:gd name="T72" fmla="*/ 11442 w 20000"/>
                  <a:gd name="T73" fmla="*/ 5966 h 20000"/>
                  <a:gd name="T74" fmla="*/ 10481 w 20000"/>
                  <a:gd name="T75" fmla="*/ 8068 h 20000"/>
                  <a:gd name="T76" fmla="*/ 7885 w 20000"/>
                  <a:gd name="T77" fmla="*/ 8746 h 20000"/>
                  <a:gd name="T78" fmla="*/ 7500 w 20000"/>
                  <a:gd name="T79" fmla="*/ 10102 h 20000"/>
                  <a:gd name="T80" fmla="*/ 8942 w 20000"/>
                  <a:gd name="T81" fmla="*/ 11932 h 20000"/>
                  <a:gd name="T82" fmla="*/ 8942 w 20000"/>
                  <a:gd name="T83" fmla="*/ 12610 h 20000"/>
                  <a:gd name="T84" fmla="*/ 8942 w 20000"/>
                  <a:gd name="T85" fmla="*/ 13627 h 20000"/>
                  <a:gd name="T86" fmla="*/ 11442 w 20000"/>
                  <a:gd name="T87" fmla="*/ 14712 h 20000"/>
                  <a:gd name="T88" fmla="*/ 12019 w 20000"/>
                  <a:gd name="T89" fmla="*/ 14373 h 20000"/>
                  <a:gd name="T90" fmla="*/ 12019 w 20000"/>
                  <a:gd name="T91" fmla="*/ 13627 h 20000"/>
                  <a:gd name="T92" fmla="*/ 14423 w 20000"/>
                  <a:gd name="T93" fmla="*/ 13627 h 20000"/>
                  <a:gd name="T94" fmla="*/ 15385 w 20000"/>
                  <a:gd name="T95" fmla="*/ 15390 h 20000"/>
                  <a:gd name="T96" fmla="*/ 15962 w 20000"/>
                  <a:gd name="T97" fmla="*/ 15390 h 20000"/>
                  <a:gd name="T98" fmla="*/ 15962 w 20000"/>
                  <a:gd name="T99" fmla="*/ 14712 h 20000"/>
                  <a:gd name="T100" fmla="*/ 19327 w 20000"/>
                  <a:gd name="T101" fmla="*/ 15390 h 20000"/>
                  <a:gd name="T102" fmla="*/ 17885 w 20000"/>
                  <a:gd name="T103" fmla="*/ 16068 h 20000"/>
                  <a:gd name="T104" fmla="*/ 18365 w 20000"/>
                  <a:gd name="T105" fmla="*/ 17153 h 20000"/>
                  <a:gd name="T106" fmla="*/ 19904 w 20000"/>
                  <a:gd name="T107" fmla="*/ 17492 h 20000"/>
                  <a:gd name="T108" fmla="*/ 19904 w 20000"/>
                  <a:gd name="T109" fmla="*/ 19932 h 20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00"/>
                  <a:gd name="T166" fmla="*/ 0 h 20000"/>
                  <a:gd name="T167" fmla="*/ 20000 w 20000"/>
                  <a:gd name="T168" fmla="*/ 20000 h 200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00" h="20000">
                    <a:moveTo>
                      <a:pt x="19904" y="19932"/>
                    </a:moveTo>
                    <a:lnTo>
                      <a:pt x="19327" y="18915"/>
                    </a:lnTo>
                    <a:lnTo>
                      <a:pt x="17885" y="18169"/>
                    </a:lnTo>
                    <a:lnTo>
                      <a:pt x="16923" y="17492"/>
                    </a:lnTo>
                    <a:lnTo>
                      <a:pt x="15385" y="16475"/>
                    </a:lnTo>
                    <a:lnTo>
                      <a:pt x="14423" y="16068"/>
                    </a:lnTo>
                    <a:lnTo>
                      <a:pt x="13942" y="14712"/>
                    </a:lnTo>
                    <a:lnTo>
                      <a:pt x="12981" y="15390"/>
                    </a:lnTo>
                    <a:lnTo>
                      <a:pt x="14423" y="17492"/>
                    </a:lnTo>
                    <a:lnTo>
                      <a:pt x="13942" y="17492"/>
                    </a:lnTo>
                    <a:lnTo>
                      <a:pt x="12019" y="16068"/>
                    </a:lnTo>
                    <a:lnTo>
                      <a:pt x="8942" y="15390"/>
                    </a:lnTo>
                    <a:lnTo>
                      <a:pt x="7885" y="16068"/>
                    </a:lnTo>
                    <a:lnTo>
                      <a:pt x="7500" y="16068"/>
                    </a:lnTo>
                    <a:lnTo>
                      <a:pt x="6442" y="15390"/>
                    </a:lnTo>
                    <a:lnTo>
                      <a:pt x="5000" y="14712"/>
                    </a:lnTo>
                    <a:lnTo>
                      <a:pt x="5481" y="13627"/>
                    </a:lnTo>
                    <a:lnTo>
                      <a:pt x="5481" y="12610"/>
                    </a:lnTo>
                    <a:lnTo>
                      <a:pt x="5000" y="12610"/>
                    </a:lnTo>
                    <a:lnTo>
                      <a:pt x="3942" y="13627"/>
                    </a:lnTo>
                    <a:lnTo>
                      <a:pt x="3558" y="13288"/>
                    </a:lnTo>
                    <a:lnTo>
                      <a:pt x="1538" y="9831"/>
                    </a:lnTo>
                    <a:lnTo>
                      <a:pt x="0" y="7322"/>
                    </a:lnTo>
                    <a:lnTo>
                      <a:pt x="1538" y="8068"/>
                    </a:lnTo>
                    <a:lnTo>
                      <a:pt x="2500" y="8746"/>
                    </a:lnTo>
                    <a:lnTo>
                      <a:pt x="3558" y="8068"/>
                    </a:lnTo>
                    <a:lnTo>
                      <a:pt x="2500" y="5966"/>
                    </a:lnTo>
                    <a:lnTo>
                      <a:pt x="2500" y="3458"/>
                    </a:lnTo>
                    <a:lnTo>
                      <a:pt x="3558" y="0"/>
                    </a:lnTo>
                    <a:lnTo>
                      <a:pt x="5000" y="0"/>
                    </a:lnTo>
                    <a:lnTo>
                      <a:pt x="7885" y="678"/>
                    </a:lnTo>
                    <a:lnTo>
                      <a:pt x="8942" y="0"/>
                    </a:lnTo>
                    <a:lnTo>
                      <a:pt x="9423" y="678"/>
                    </a:lnTo>
                    <a:lnTo>
                      <a:pt x="9423" y="1763"/>
                    </a:lnTo>
                    <a:lnTo>
                      <a:pt x="9423" y="3458"/>
                    </a:lnTo>
                    <a:lnTo>
                      <a:pt x="11442" y="4542"/>
                    </a:lnTo>
                    <a:lnTo>
                      <a:pt x="11442" y="5966"/>
                    </a:lnTo>
                    <a:lnTo>
                      <a:pt x="10481" y="8068"/>
                    </a:lnTo>
                    <a:lnTo>
                      <a:pt x="7885" y="8746"/>
                    </a:lnTo>
                    <a:lnTo>
                      <a:pt x="7500" y="10102"/>
                    </a:lnTo>
                    <a:lnTo>
                      <a:pt x="8942" y="11932"/>
                    </a:lnTo>
                    <a:lnTo>
                      <a:pt x="8942" y="12610"/>
                    </a:lnTo>
                    <a:lnTo>
                      <a:pt x="8942" y="13627"/>
                    </a:lnTo>
                    <a:lnTo>
                      <a:pt x="11442" y="14712"/>
                    </a:lnTo>
                    <a:lnTo>
                      <a:pt x="12019" y="14373"/>
                    </a:lnTo>
                    <a:lnTo>
                      <a:pt x="12019" y="13627"/>
                    </a:lnTo>
                    <a:lnTo>
                      <a:pt x="14423" y="13627"/>
                    </a:lnTo>
                    <a:lnTo>
                      <a:pt x="15385" y="15390"/>
                    </a:lnTo>
                    <a:lnTo>
                      <a:pt x="15962" y="15390"/>
                    </a:lnTo>
                    <a:lnTo>
                      <a:pt x="15962" y="14712"/>
                    </a:lnTo>
                    <a:lnTo>
                      <a:pt x="19327" y="15390"/>
                    </a:lnTo>
                    <a:lnTo>
                      <a:pt x="17885" y="16068"/>
                    </a:lnTo>
                    <a:lnTo>
                      <a:pt x="18365" y="17153"/>
                    </a:lnTo>
                    <a:lnTo>
                      <a:pt x="19904" y="17492"/>
                    </a:lnTo>
                    <a:lnTo>
                      <a:pt x="19904" y="1993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04" name="Freeform 618"/>
              <p:cNvSpPr>
                <a:spLocks/>
              </p:cNvSpPr>
              <p:nvPr/>
            </p:nvSpPr>
            <p:spPr bwMode="auto">
              <a:xfrm>
                <a:off x="6776701" y="4649243"/>
                <a:ext cx="28955" cy="33948"/>
              </a:xfrm>
              <a:custGeom>
                <a:avLst/>
                <a:gdLst>
                  <a:gd name="T0" fmla="*/ 19710 w 20000"/>
                  <a:gd name="T1" fmla="*/ 19747 h 20000"/>
                  <a:gd name="T2" fmla="*/ 15072 w 20000"/>
                  <a:gd name="T3" fmla="*/ 17215 h 20000"/>
                  <a:gd name="T4" fmla="*/ 10725 w 20000"/>
                  <a:gd name="T5" fmla="*/ 10380 h 20000"/>
                  <a:gd name="T6" fmla="*/ 4638 w 20000"/>
                  <a:gd name="T7" fmla="*/ 9367 h 20000"/>
                  <a:gd name="T8" fmla="*/ 0 w 20000"/>
                  <a:gd name="T9" fmla="*/ 2532 h 20000"/>
                  <a:gd name="T10" fmla="*/ 11884 w 20000"/>
                  <a:gd name="T11" fmla="*/ 0 h 20000"/>
                  <a:gd name="T12" fmla="*/ 15072 w 20000"/>
                  <a:gd name="T13" fmla="*/ 2532 h 20000"/>
                  <a:gd name="T14" fmla="*/ 16522 w 20000"/>
                  <a:gd name="T15" fmla="*/ 5316 h 20000"/>
                  <a:gd name="T16" fmla="*/ 15072 w 20000"/>
                  <a:gd name="T17" fmla="*/ 9367 h 20000"/>
                  <a:gd name="T18" fmla="*/ 19710 w 20000"/>
                  <a:gd name="T19" fmla="*/ 19747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19710" y="19747"/>
                    </a:moveTo>
                    <a:lnTo>
                      <a:pt x="15072" y="17215"/>
                    </a:lnTo>
                    <a:lnTo>
                      <a:pt x="10725" y="10380"/>
                    </a:lnTo>
                    <a:lnTo>
                      <a:pt x="4638" y="9367"/>
                    </a:lnTo>
                    <a:lnTo>
                      <a:pt x="0" y="2532"/>
                    </a:lnTo>
                    <a:lnTo>
                      <a:pt x="11884" y="0"/>
                    </a:lnTo>
                    <a:lnTo>
                      <a:pt x="15072" y="2532"/>
                    </a:lnTo>
                    <a:lnTo>
                      <a:pt x="16522" y="5316"/>
                    </a:lnTo>
                    <a:lnTo>
                      <a:pt x="15072" y="9367"/>
                    </a:lnTo>
                    <a:lnTo>
                      <a:pt x="19710" y="1974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05" name="Freeform 624"/>
              <p:cNvSpPr>
                <a:spLocks/>
              </p:cNvSpPr>
              <p:nvPr/>
            </p:nvSpPr>
            <p:spPr bwMode="auto">
              <a:xfrm>
                <a:off x="5933009" y="4706155"/>
                <a:ext cx="41935" cy="75882"/>
              </a:xfrm>
              <a:custGeom>
                <a:avLst/>
                <a:gdLst>
                  <a:gd name="T0" fmla="*/ 8283 w 20000"/>
                  <a:gd name="T1" fmla="*/ 19887 h 20000"/>
                  <a:gd name="T2" fmla="*/ 5253 w 20000"/>
                  <a:gd name="T3" fmla="*/ 16836 h 20000"/>
                  <a:gd name="T4" fmla="*/ 3232 w 20000"/>
                  <a:gd name="T5" fmla="*/ 12203 h 20000"/>
                  <a:gd name="T6" fmla="*/ 0 w 20000"/>
                  <a:gd name="T7" fmla="*/ 8701 h 20000"/>
                  <a:gd name="T8" fmla="*/ 2020 w 20000"/>
                  <a:gd name="T9" fmla="*/ 8701 h 20000"/>
                  <a:gd name="T10" fmla="*/ 3232 w 20000"/>
                  <a:gd name="T11" fmla="*/ 4633 h 20000"/>
                  <a:gd name="T12" fmla="*/ 2020 w 20000"/>
                  <a:gd name="T13" fmla="*/ 4068 h 20000"/>
                  <a:gd name="T14" fmla="*/ 3232 w 20000"/>
                  <a:gd name="T15" fmla="*/ 2938 h 20000"/>
                  <a:gd name="T16" fmla="*/ 5253 w 20000"/>
                  <a:gd name="T17" fmla="*/ 1130 h 20000"/>
                  <a:gd name="T18" fmla="*/ 3232 w 20000"/>
                  <a:gd name="T19" fmla="*/ 0 h 20000"/>
                  <a:gd name="T20" fmla="*/ 11515 w 20000"/>
                  <a:gd name="T21" fmla="*/ 2938 h 20000"/>
                  <a:gd name="T22" fmla="*/ 11515 w 20000"/>
                  <a:gd name="T23" fmla="*/ 4068 h 20000"/>
                  <a:gd name="T24" fmla="*/ 15758 w 20000"/>
                  <a:gd name="T25" fmla="*/ 6441 h 20000"/>
                  <a:gd name="T26" fmla="*/ 19798 w 20000"/>
                  <a:gd name="T27" fmla="*/ 11751 h 20000"/>
                  <a:gd name="T28" fmla="*/ 18586 w 20000"/>
                  <a:gd name="T29" fmla="*/ 16836 h 20000"/>
                  <a:gd name="T30" fmla="*/ 8283 w 20000"/>
                  <a:gd name="T31" fmla="*/ 19887 h 2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000"/>
                  <a:gd name="T49" fmla="*/ 0 h 20000"/>
                  <a:gd name="T50" fmla="*/ 20000 w 20000"/>
                  <a:gd name="T51" fmla="*/ 20000 h 200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000" h="20000">
                    <a:moveTo>
                      <a:pt x="8283" y="19887"/>
                    </a:moveTo>
                    <a:lnTo>
                      <a:pt x="5253" y="16836"/>
                    </a:lnTo>
                    <a:lnTo>
                      <a:pt x="3232" y="12203"/>
                    </a:lnTo>
                    <a:lnTo>
                      <a:pt x="0" y="8701"/>
                    </a:lnTo>
                    <a:lnTo>
                      <a:pt x="2020" y="8701"/>
                    </a:lnTo>
                    <a:lnTo>
                      <a:pt x="3232" y="4633"/>
                    </a:lnTo>
                    <a:lnTo>
                      <a:pt x="2020" y="4068"/>
                    </a:lnTo>
                    <a:lnTo>
                      <a:pt x="3232" y="2938"/>
                    </a:lnTo>
                    <a:lnTo>
                      <a:pt x="5253" y="1130"/>
                    </a:lnTo>
                    <a:lnTo>
                      <a:pt x="3232" y="0"/>
                    </a:lnTo>
                    <a:lnTo>
                      <a:pt x="11515" y="2938"/>
                    </a:lnTo>
                    <a:lnTo>
                      <a:pt x="11515" y="4068"/>
                    </a:lnTo>
                    <a:lnTo>
                      <a:pt x="15758" y="6441"/>
                    </a:lnTo>
                    <a:lnTo>
                      <a:pt x="19798" y="11751"/>
                    </a:lnTo>
                    <a:lnTo>
                      <a:pt x="18586" y="16836"/>
                    </a:lnTo>
                    <a:lnTo>
                      <a:pt x="8283" y="1988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06" name="Freeform 626"/>
              <p:cNvSpPr>
                <a:spLocks/>
              </p:cNvSpPr>
              <p:nvPr/>
            </p:nvSpPr>
            <p:spPr bwMode="auto">
              <a:xfrm>
                <a:off x="6260502" y="4486495"/>
                <a:ext cx="156758" cy="299536"/>
              </a:xfrm>
              <a:custGeom>
                <a:avLst/>
                <a:gdLst>
                  <a:gd name="T0" fmla="*/ 5908 w 20000"/>
                  <a:gd name="T1" fmla="*/ 455 h 20000"/>
                  <a:gd name="T2" fmla="*/ 7317 w 20000"/>
                  <a:gd name="T3" fmla="*/ 739 h 20000"/>
                  <a:gd name="T4" fmla="*/ 7317 w 20000"/>
                  <a:gd name="T5" fmla="*/ 1449 h 20000"/>
                  <a:gd name="T6" fmla="*/ 8401 w 20000"/>
                  <a:gd name="T7" fmla="*/ 1619 h 20000"/>
                  <a:gd name="T8" fmla="*/ 8401 w 20000"/>
                  <a:gd name="T9" fmla="*/ 2784 h 20000"/>
                  <a:gd name="T10" fmla="*/ 8997 w 20000"/>
                  <a:gd name="T11" fmla="*/ 3949 h 20000"/>
                  <a:gd name="T12" fmla="*/ 10407 w 20000"/>
                  <a:gd name="T13" fmla="*/ 3523 h 20000"/>
                  <a:gd name="T14" fmla="*/ 12087 w 20000"/>
                  <a:gd name="T15" fmla="*/ 3523 h 20000"/>
                  <a:gd name="T16" fmla="*/ 13496 w 20000"/>
                  <a:gd name="T17" fmla="*/ 3352 h 20000"/>
                  <a:gd name="T18" fmla="*/ 15447 w 20000"/>
                  <a:gd name="T19" fmla="*/ 3068 h 20000"/>
                  <a:gd name="T20" fmla="*/ 17724 w 20000"/>
                  <a:gd name="T21" fmla="*/ 4545 h 20000"/>
                  <a:gd name="T22" fmla="*/ 17940 w 20000"/>
                  <a:gd name="T23" fmla="*/ 5284 h 20000"/>
                  <a:gd name="T24" fmla="*/ 19404 w 20000"/>
                  <a:gd name="T25" fmla="*/ 6165 h 20000"/>
                  <a:gd name="T26" fmla="*/ 19946 w 20000"/>
                  <a:gd name="T27" fmla="*/ 6619 h 20000"/>
                  <a:gd name="T28" fmla="*/ 19946 w 20000"/>
                  <a:gd name="T29" fmla="*/ 8068 h 20000"/>
                  <a:gd name="T30" fmla="*/ 19079 w 20000"/>
                  <a:gd name="T31" fmla="*/ 8523 h 20000"/>
                  <a:gd name="T32" fmla="*/ 17724 w 20000"/>
                  <a:gd name="T33" fmla="*/ 8523 h 20000"/>
                  <a:gd name="T34" fmla="*/ 14038 w 20000"/>
                  <a:gd name="T35" fmla="*/ 8523 h 20000"/>
                  <a:gd name="T36" fmla="*/ 12629 w 20000"/>
                  <a:gd name="T37" fmla="*/ 9972 h 20000"/>
                  <a:gd name="T38" fmla="*/ 14309 w 20000"/>
                  <a:gd name="T39" fmla="*/ 12017 h 20000"/>
                  <a:gd name="T40" fmla="*/ 11220 w 20000"/>
                  <a:gd name="T41" fmla="*/ 10852 h 20000"/>
                  <a:gd name="T42" fmla="*/ 9539 w 20000"/>
                  <a:gd name="T43" fmla="*/ 9688 h 20000"/>
                  <a:gd name="T44" fmla="*/ 7317 w 20000"/>
                  <a:gd name="T45" fmla="*/ 10852 h 20000"/>
                  <a:gd name="T46" fmla="*/ 6179 w 20000"/>
                  <a:gd name="T47" fmla="*/ 12614 h 20000"/>
                  <a:gd name="T48" fmla="*/ 5312 w 20000"/>
                  <a:gd name="T49" fmla="*/ 14233 h 20000"/>
                  <a:gd name="T50" fmla="*/ 7317 w 20000"/>
                  <a:gd name="T51" fmla="*/ 15398 h 20000"/>
                  <a:gd name="T52" fmla="*/ 8130 w 20000"/>
                  <a:gd name="T53" fmla="*/ 16307 h 20000"/>
                  <a:gd name="T54" fmla="*/ 10407 w 20000"/>
                  <a:gd name="T55" fmla="*/ 18523 h 20000"/>
                  <a:gd name="T56" fmla="*/ 12629 w 20000"/>
                  <a:gd name="T57" fmla="*/ 19375 h 20000"/>
                  <a:gd name="T58" fmla="*/ 11762 w 20000"/>
                  <a:gd name="T59" fmla="*/ 19688 h 20000"/>
                  <a:gd name="T60" fmla="*/ 10949 w 20000"/>
                  <a:gd name="T61" fmla="*/ 19972 h 20000"/>
                  <a:gd name="T62" fmla="*/ 10407 w 20000"/>
                  <a:gd name="T63" fmla="*/ 19375 h 20000"/>
                  <a:gd name="T64" fmla="*/ 8130 w 20000"/>
                  <a:gd name="T65" fmla="*/ 18920 h 20000"/>
                  <a:gd name="T66" fmla="*/ 6179 w 20000"/>
                  <a:gd name="T67" fmla="*/ 17756 h 20000"/>
                  <a:gd name="T68" fmla="*/ 4444 w 20000"/>
                  <a:gd name="T69" fmla="*/ 16307 h 20000"/>
                  <a:gd name="T70" fmla="*/ 3902 w 20000"/>
                  <a:gd name="T71" fmla="*/ 17017 h 20000"/>
                  <a:gd name="T72" fmla="*/ 3089 w 20000"/>
                  <a:gd name="T73" fmla="*/ 15852 h 20000"/>
                  <a:gd name="T74" fmla="*/ 3902 w 20000"/>
                  <a:gd name="T75" fmla="*/ 14517 h 20000"/>
                  <a:gd name="T76" fmla="*/ 4444 w 20000"/>
                  <a:gd name="T77" fmla="*/ 13949 h 20000"/>
                  <a:gd name="T78" fmla="*/ 5312 w 20000"/>
                  <a:gd name="T79" fmla="*/ 12330 h 20000"/>
                  <a:gd name="T80" fmla="*/ 5095 w 20000"/>
                  <a:gd name="T81" fmla="*/ 10114 h 20000"/>
                  <a:gd name="T82" fmla="*/ 2547 w 20000"/>
                  <a:gd name="T83" fmla="*/ 8068 h 20000"/>
                  <a:gd name="T84" fmla="*/ 3089 w 20000"/>
                  <a:gd name="T85" fmla="*/ 7017 h 20000"/>
                  <a:gd name="T86" fmla="*/ 3631 w 20000"/>
                  <a:gd name="T87" fmla="*/ 6165 h 20000"/>
                  <a:gd name="T88" fmla="*/ 2547 w 20000"/>
                  <a:gd name="T89" fmla="*/ 4972 h 20000"/>
                  <a:gd name="T90" fmla="*/ 325 w 20000"/>
                  <a:gd name="T91" fmla="*/ 3068 h 20000"/>
                  <a:gd name="T92" fmla="*/ 0 w 20000"/>
                  <a:gd name="T93" fmla="*/ 2784 h 20000"/>
                  <a:gd name="T94" fmla="*/ 325 w 20000"/>
                  <a:gd name="T95" fmla="*/ 1903 h 20000"/>
                  <a:gd name="T96" fmla="*/ 1409 w 20000"/>
                  <a:gd name="T97" fmla="*/ 1165 h 20000"/>
                  <a:gd name="T98" fmla="*/ 3089 w 20000"/>
                  <a:gd name="T99" fmla="*/ 455 h 20000"/>
                  <a:gd name="T100" fmla="*/ 4444 w 20000"/>
                  <a:gd name="T101" fmla="*/ 284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5908" y="0"/>
                    </a:moveTo>
                    <a:lnTo>
                      <a:pt x="5908" y="455"/>
                    </a:lnTo>
                    <a:lnTo>
                      <a:pt x="6179" y="284"/>
                    </a:lnTo>
                    <a:lnTo>
                      <a:pt x="7317" y="739"/>
                    </a:lnTo>
                    <a:lnTo>
                      <a:pt x="6775" y="1165"/>
                    </a:lnTo>
                    <a:lnTo>
                      <a:pt x="7317" y="1449"/>
                    </a:lnTo>
                    <a:lnTo>
                      <a:pt x="8130" y="1165"/>
                    </a:lnTo>
                    <a:lnTo>
                      <a:pt x="8401" y="1619"/>
                    </a:lnTo>
                    <a:lnTo>
                      <a:pt x="8997" y="1903"/>
                    </a:lnTo>
                    <a:lnTo>
                      <a:pt x="8401" y="2784"/>
                    </a:lnTo>
                    <a:lnTo>
                      <a:pt x="8401" y="3807"/>
                    </a:lnTo>
                    <a:lnTo>
                      <a:pt x="8997" y="3949"/>
                    </a:lnTo>
                    <a:lnTo>
                      <a:pt x="9864" y="3523"/>
                    </a:lnTo>
                    <a:lnTo>
                      <a:pt x="10407" y="3523"/>
                    </a:lnTo>
                    <a:lnTo>
                      <a:pt x="11220" y="3068"/>
                    </a:lnTo>
                    <a:lnTo>
                      <a:pt x="12087" y="3523"/>
                    </a:lnTo>
                    <a:lnTo>
                      <a:pt x="12629" y="3352"/>
                    </a:lnTo>
                    <a:lnTo>
                      <a:pt x="13496" y="3352"/>
                    </a:lnTo>
                    <a:lnTo>
                      <a:pt x="14038" y="2784"/>
                    </a:lnTo>
                    <a:lnTo>
                      <a:pt x="15447" y="3068"/>
                    </a:lnTo>
                    <a:lnTo>
                      <a:pt x="16314" y="3523"/>
                    </a:lnTo>
                    <a:lnTo>
                      <a:pt x="17724" y="4545"/>
                    </a:lnTo>
                    <a:lnTo>
                      <a:pt x="17724" y="4688"/>
                    </a:lnTo>
                    <a:lnTo>
                      <a:pt x="17940" y="5284"/>
                    </a:lnTo>
                    <a:lnTo>
                      <a:pt x="18537" y="5852"/>
                    </a:lnTo>
                    <a:lnTo>
                      <a:pt x="19404" y="6165"/>
                    </a:lnTo>
                    <a:lnTo>
                      <a:pt x="19404" y="6449"/>
                    </a:lnTo>
                    <a:lnTo>
                      <a:pt x="19946" y="6619"/>
                    </a:lnTo>
                    <a:lnTo>
                      <a:pt x="19946" y="7017"/>
                    </a:lnTo>
                    <a:lnTo>
                      <a:pt x="19946" y="8068"/>
                    </a:lnTo>
                    <a:lnTo>
                      <a:pt x="19404" y="8523"/>
                    </a:lnTo>
                    <a:lnTo>
                      <a:pt x="19079" y="8523"/>
                    </a:lnTo>
                    <a:lnTo>
                      <a:pt x="17940" y="8352"/>
                    </a:lnTo>
                    <a:lnTo>
                      <a:pt x="17724" y="8523"/>
                    </a:lnTo>
                    <a:lnTo>
                      <a:pt x="15718" y="8352"/>
                    </a:lnTo>
                    <a:lnTo>
                      <a:pt x="14038" y="8523"/>
                    </a:lnTo>
                    <a:lnTo>
                      <a:pt x="14038" y="9517"/>
                    </a:lnTo>
                    <a:lnTo>
                      <a:pt x="12629" y="9972"/>
                    </a:lnTo>
                    <a:lnTo>
                      <a:pt x="13171" y="10739"/>
                    </a:lnTo>
                    <a:lnTo>
                      <a:pt x="14309" y="12017"/>
                    </a:lnTo>
                    <a:lnTo>
                      <a:pt x="13496" y="11591"/>
                    </a:lnTo>
                    <a:lnTo>
                      <a:pt x="11220" y="10852"/>
                    </a:lnTo>
                    <a:lnTo>
                      <a:pt x="8997" y="10739"/>
                    </a:lnTo>
                    <a:lnTo>
                      <a:pt x="9539" y="9688"/>
                    </a:lnTo>
                    <a:lnTo>
                      <a:pt x="7317" y="9972"/>
                    </a:lnTo>
                    <a:lnTo>
                      <a:pt x="7317" y="10852"/>
                    </a:lnTo>
                    <a:lnTo>
                      <a:pt x="7317" y="11591"/>
                    </a:lnTo>
                    <a:lnTo>
                      <a:pt x="6179" y="12614"/>
                    </a:lnTo>
                    <a:lnTo>
                      <a:pt x="5908" y="13807"/>
                    </a:lnTo>
                    <a:lnTo>
                      <a:pt x="5312" y="14233"/>
                    </a:lnTo>
                    <a:lnTo>
                      <a:pt x="5908" y="15710"/>
                    </a:lnTo>
                    <a:lnTo>
                      <a:pt x="7317" y="15398"/>
                    </a:lnTo>
                    <a:lnTo>
                      <a:pt x="7588" y="16307"/>
                    </a:lnTo>
                    <a:lnTo>
                      <a:pt x="8130" y="16307"/>
                    </a:lnTo>
                    <a:lnTo>
                      <a:pt x="8997" y="18210"/>
                    </a:lnTo>
                    <a:lnTo>
                      <a:pt x="10407" y="18523"/>
                    </a:lnTo>
                    <a:lnTo>
                      <a:pt x="11762" y="18523"/>
                    </a:lnTo>
                    <a:lnTo>
                      <a:pt x="12629" y="19375"/>
                    </a:lnTo>
                    <a:lnTo>
                      <a:pt x="12087" y="19375"/>
                    </a:lnTo>
                    <a:lnTo>
                      <a:pt x="11762" y="19688"/>
                    </a:lnTo>
                    <a:lnTo>
                      <a:pt x="11220" y="19375"/>
                    </a:lnTo>
                    <a:lnTo>
                      <a:pt x="10949" y="19972"/>
                    </a:lnTo>
                    <a:lnTo>
                      <a:pt x="9864" y="19972"/>
                    </a:lnTo>
                    <a:lnTo>
                      <a:pt x="10407" y="19375"/>
                    </a:lnTo>
                    <a:lnTo>
                      <a:pt x="8401" y="18807"/>
                    </a:lnTo>
                    <a:lnTo>
                      <a:pt x="8130" y="18920"/>
                    </a:lnTo>
                    <a:lnTo>
                      <a:pt x="7317" y="18210"/>
                    </a:lnTo>
                    <a:lnTo>
                      <a:pt x="6179" y="17756"/>
                    </a:lnTo>
                    <a:lnTo>
                      <a:pt x="5095" y="16875"/>
                    </a:lnTo>
                    <a:lnTo>
                      <a:pt x="4444" y="16307"/>
                    </a:lnTo>
                    <a:lnTo>
                      <a:pt x="3902" y="16591"/>
                    </a:lnTo>
                    <a:lnTo>
                      <a:pt x="3902" y="17017"/>
                    </a:lnTo>
                    <a:lnTo>
                      <a:pt x="3631" y="16875"/>
                    </a:lnTo>
                    <a:lnTo>
                      <a:pt x="3089" y="15852"/>
                    </a:lnTo>
                    <a:lnTo>
                      <a:pt x="3631" y="14972"/>
                    </a:lnTo>
                    <a:lnTo>
                      <a:pt x="3902" y="14517"/>
                    </a:lnTo>
                    <a:lnTo>
                      <a:pt x="3902" y="14233"/>
                    </a:lnTo>
                    <a:lnTo>
                      <a:pt x="4444" y="13949"/>
                    </a:lnTo>
                    <a:lnTo>
                      <a:pt x="4444" y="13523"/>
                    </a:lnTo>
                    <a:lnTo>
                      <a:pt x="5312" y="12330"/>
                    </a:lnTo>
                    <a:lnTo>
                      <a:pt x="5908" y="11591"/>
                    </a:lnTo>
                    <a:lnTo>
                      <a:pt x="5095" y="10114"/>
                    </a:lnTo>
                    <a:lnTo>
                      <a:pt x="5095" y="9517"/>
                    </a:lnTo>
                    <a:lnTo>
                      <a:pt x="2547" y="8068"/>
                    </a:lnTo>
                    <a:lnTo>
                      <a:pt x="2547" y="7614"/>
                    </a:lnTo>
                    <a:lnTo>
                      <a:pt x="3089" y="7017"/>
                    </a:lnTo>
                    <a:lnTo>
                      <a:pt x="3089" y="6449"/>
                    </a:lnTo>
                    <a:lnTo>
                      <a:pt x="3631" y="6165"/>
                    </a:lnTo>
                    <a:lnTo>
                      <a:pt x="3089" y="5398"/>
                    </a:lnTo>
                    <a:lnTo>
                      <a:pt x="2547" y="4972"/>
                    </a:lnTo>
                    <a:lnTo>
                      <a:pt x="867" y="3523"/>
                    </a:lnTo>
                    <a:lnTo>
                      <a:pt x="325" y="3068"/>
                    </a:lnTo>
                    <a:lnTo>
                      <a:pt x="0" y="3068"/>
                    </a:lnTo>
                    <a:lnTo>
                      <a:pt x="0" y="2784"/>
                    </a:lnTo>
                    <a:lnTo>
                      <a:pt x="325" y="2614"/>
                    </a:lnTo>
                    <a:lnTo>
                      <a:pt x="325" y="1903"/>
                    </a:lnTo>
                    <a:lnTo>
                      <a:pt x="867" y="1449"/>
                    </a:lnTo>
                    <a:lnTo>
                      <a:pt x="1409" y="1165"/>
                    </a:lnTo>
                    <a:lnTo>
                      <a:pt x="3631" y="852"/>
                    </a:lnTo>
                    <a:lnTo>
                      <a:pt x="3089" y="455"/>
                    </a:lnTo>
                    <a:lnTo>
                      <a:pt x="3902" y="739"/>
                    </a:lnTo>
                    <a:lnTo>
                      <a:pt x="4444" y="284"/>
                    </a:lnTo>
                    <a:lnTo>
                      <a:pt x="5908"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07" name="Freeform 628"/>
              <p:cNvSpPr>
                <a:spLocks/>
              </p:cNvSpPr>
              <p:nvPr/>
            </p:nvSpPr>
            <p:spPr bwMode="auto">
              <a:xfrm>
                <a:off x="6342374" y="4426588"/>
                <a:ext cx="152764" cy="302531"/>
              </a:xfrm>
              <a:custGeom>
                <a:avLst/>
                <a:gdLst>
                  <a:gd name="T0" fmla="*/ 557 w 20000"/>
                  <a:gd name="T1" fmla="*/ 1155 h 20000"/>
                  <a:gd name="T2" fmla="*/ 1727 w 20000"/>
                  <a:gd name="T3" fmla="*/ 1155 h 20000"/>
                  <a:gd name="T4" fmla="*/ 3175 w 20000"/>
                  <a:gd name="T5" fmla="*/ 873 h 20000"/>
                  <a:gd name="T6" fmla="*/ 4624 w 20000"/>
                  <a:gd name="T7" fmla="*/ 873 h 20000"/>
                  <a:gd name="T8" fmla="*/ 6072 w 20000"/>
                  <a:gd name="T9" fmla="*/ 169 h 20000"/>
                  <a:gd name="T10" fmla="*/ 8412 w 20000"/>
                  <a:gd name="T11" fmla="*/ 451 h 20000"/>
                  <a:gd name="T12" fmla="*/ 11253 w 20000"/>
                  <a:gd name="T13" fmla="*/ 592 h 20000"/>
                  <a:gd name="T14" fmla="*/ 12646 w 20000"/>
                  <a:gd name="T15" fmla="*/ 2479 h 20000"/>
                  <a:gd name="T16" fmla="*/ 14429 w 20000"/>
                  <a:gd name="T17" fmla="*/ 2479 h 20000"/>
                  <a:gd name="T18" fmla="*/ 12981 w 20000"/>
                  <a:gd name="T19" fmla="*/ 2789 h 20000"/>
                  <a:gd name="T20" fmla="*/ 12089 w 20000"/>
                  <a:gd name="T21" fmla="*/ 3211 h 20000"/>
                  <a:gd name="T22" fmla="*/ 11253 w 20000"/>
                  <a:gd name="T23" fmla="*/ 4394 h 20000"/>
                  <a:gd name="T24" fmla="*/ 9805 w 20000"/>
                  <a:gd name="T25" fmla="*/ 4817 h 20000"/>
                  <a:gd name="T26" fmla="*/ 11253 w 20000"/>
                  <a:gd name="T27" fmla="*/ 7296 h 20000"/>
                  <a:gd name="T28" fmla="*/ 14429 w 20000"/>
                  <a:gd name="T29" fmla="*/ 9324 h 20000"/>
                  <a:gd name="T30" fmla="*/ 15877 w 20000"/>
                  <a:gd name="T31" fmla="*/ 9775 h 20000"/>
                  <a:gd name="T32" fmla="*/ 17604 w 20000"/>
                  <a:gd name="T33" fmla="*/ 10930 h 20000"/>
                  <a:gd name="T34" fmla="*/ 18217 w 20000"/>
                  <a:gd name="T35" fmla="*/ 11690 h 20000"/>
                  <a:gd name="T36" fmla="*/ 19610 w 20000"/>
                  <a:gd name="T37" fmla="*/ 14000 h 20000"/>
                  <a:gd name="T38" fmla="*/ 19610 w 20000"/>
                  <a:gd name="T39" fmla="*/ 14592 h 20000"/>
                  <a:gd name="T40" fmla="*/ 19944 w 20000"/>
                  <a:gd name="T41" fmla="*/ 15014 h 20000"/>
                  <a:gd name="T42" fmla="*/ 19944 w 20000"/>
                  <a:gd name="T43" fmla="*/ 15775 h 20000"/>
                  <a:gd name="T44" fmla="*/ 17604 w 20000"/>
                  <a:gd name="T45" fmla="*/ 16930 h 20000"/>
                  <a:gd name="T46" fmla="*/ 16156 w 20000"/>
                  <a:gd name="T47" fmla="*/ 17352 h 20000"/>
                  <a:gd name="T48" fmla="*/ 13538 w 20000"/>
                  <a:gd name="T49" fmla="*/ 18085 h 20000"/>
                  <a:gd name="T50" fmla="*/ 12089 w 20000"/>
                  <a:gd name="T51" fmla="*/ 18366 h 20000"/>
                  <a:gd name="T52" fmla="*/ 10696 w 20000"/>
                  <a:gd name="T53" fmla="*/ 19239 h 20000"/>
                  <a:gd name="T54" fmla="*/ 8969 w 20000"/>
                  <a:gd name="T55" fmla="*/ 18535 h 20000"/>
                  <a:gd name="T56" fmla="*/ 8969 w 20000"/>
                  <a:gd name="T57" fmla="*/ 17803 h 20000"/>
                  <a:gd name="T58" fmla="*/ 7744 w 20000"/>
                  <a:gd name="T59" fmla="*/ 17634 h 20000"/>
                  <a:gd name="T60" fmla="*/ 11532 w 20000"/>
                  <a:gd name="T61" fmla="*/ 16930 h 20000"/>
                  <a:gd name="T62" fmla="*/ 11253 w 20000"/>
                  <a:gd name="T63" fmla="*/ 15887 h 20000"/>
                  <a:gd name="T64" fmla="*/ 13538 w 20000"/>
                  <a:gd name="T65" fmla="*/ 15437 h 20000"/>
                  <a:gd name="T66" fmla="*/ 15265 w 20000"/>
                  <a:gd name="T67" fmla="*/ 15014 h 20000"/>
                  <a:gd name="T68" fmla="*/ 15042 w 20000"/>
                  <a:gd name="T69" fmla="*/ 12845 h 20000"/>
                  <a:gd name="T70" fmla="*/ 15042 w 20000"/>
                  <a:gd name="T71" fmla="*/ 11972 h 20000"/>
                  <a:gd name="T72" fmla="*/ 15042 w 20000"/>
                  <a:gd name="T73" fmla="*/ 10930 h 20000"/>
                  <a:gd name="T74" fmla="*/ 14429 w 20000"/>
                  <a:gd name="T75" fmla="*/ 10085 h 20000"/>
                  <a:gd name="T76" fmla="*/ 11532 w 20000"/>
                  <a:gd name="T77" fmla="*/ 8592 h 20000"/>
                  <a:gd name="T78" fmla="*/ 9248 w 20000"/>
                  <a:gd name="T79" fmla="*/ 7296 h 20000"/>
                  <a:gd name="T80" fmla="*/ 7744 w 20000"/>
                  <a:gd name="T81" fmla="*/ 6563 h 20000"/>
                  <a:gd name="T82" fmla="*/ 5237 w 20000"/>
                  <a:gd name="T83" fmla="*/ 5127 h 20000"/>
                  <a:gd name="T84" fmla="*/ 6908 w 20000"/>
                  <a:gd name="T85" fmla="*/ 5127 h 20000"/>
                  <a:gd name="T86" fmla="*/ 6630 w 20000"/>
                  <a:gd name="T87" fmla="*/ 3944 h 20000"/>
                  <a:gd name="T88" fmla="*/ 5460 w 20000"/>
                  <a:gd name="T89" fmla="*/ 3521 h 20000"/>
                  <a:gd name="T90" fmla="*/ 1727 w 20000"/>
                  <a:gd name="T91" fmla="*/ 3070 h 20000"/>
                  <a:gd name="T92" fmla="*/ 1727 w 20000"/>
                  <a:gd name="T93" fmla="*/ 2028 h 20000"/>
                  <a:gd name="T94" fmla="*/ 0 w 20000"/>
                  <a:gd name="T95" fmla="*/ 1324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1324"/>
                    </a:moveTo>
                    <a:lnTo>
                      <a:pt x="557" y="1155"/>
                    </a:lnTo>
                    <a:lnTo>
                      <a:pt x="891" y="1155"/>
                    </a:lnTo>
                    <a:lnTo>
                      <a:pt x="1727" y="1155"/>
                    </a:lnTo>
                    <a:lnTo>
                      <a:pt x="2284" y="873"/>
                    </a:lnTo>
                    <a:lnTo>
                      <a:pt x="3175" y="873"/>
                    </a:lnTo>
                    <a:lnTo>
                      <a:pt x="4011" y="1324"/>
                    </a:lnTo>
                    <a:lnTo>
                      <a:pt x="4624" y="873"/>
                    </a:lnTo>
                    <a:lnTo>
                      <a:pt x="6072" y="592"/>
                    </a:lnTo>
                    <a:lnTo>
                      <a:pt x="6072" y="169"/>
                    </a:lnTo>
                    <a:lnTo>
                      <a:pt x="7521" y="0"/>
                    </a:lnTo>
                    <a:lnTo>
                      <a:pt x="8412" y="451"/>
                    </a:lnTo>
                    <a:lnTo>
                      <a:pt x="10696" y="592"/>
                    </a:lnTo>
                    <a:lnTo>
                      <a:pt x="11253" y="592"/>
                    </a:lnTo>
                    <a:lnTo>
                      <a:pt x="10696" y="1324"/>
                    </a:lnTo>
                    <a:lnTo>
                      <a:pt x="12646" y="2479"/>
                    </a:lnTo>
                    <a:lnTo>
                      <a:pt x="13872" y="2366"/>
                    </a:lnTo>
                    <a:lnTo>
                      <a:pt x="14429" y="2479"/>
                    </a:lnTo>
                    <a:lnTo>
                      <a:pt x="13872" y="2789"/>
                    </a:lnTo>
                    <a:lnTo>
                      <a:pt x="12981" y="2789"/>
                    </a:lnTo>
                    <a:lnTo>
                      <a:pt x="12981" y="3211"/>
                    </a:lnTo>
                    <a:lnTo>
                      <a:pt x="12089" y="3211"/>
                    </a:lnTo>
                    <a:lnTo>
                      <a:pt x="11253" y="3634"/>
                    </a:lnTo>
                    <a:lnTo>
                      <a:pt x="11253" y="4394"/>
                    </a:lnTo>
                    <a:lnTo>
                      <a:pt x="10696" y="4676"/>
                    </a:lnTo>
                    <a:lnTo>
                      <a:pt x="9805" y="4817"/>
                    </a:lnTo>
                    <a:lnTo>
                      <a:pt x="9248" y="6113"/>
                    </a:lnTo>
                    <a:lnTo>
                      <a:pt x="11253" y="7296"/>
                    </a:lnTo>
                    <a:lnTo>
                      <a:pt x="12089" y="8169"/>
                    </a:lnTo>
                    <a:lnTo>
                      <a:pt x="14429" y="9324"/>
                    </a:lnTo>
                    <a:lnTo>
                      <a:pt x="15265" y="9634"/>
                    </a:lnTo>
                    <a:lnTo>
                      <a:pt x="15877" y="9775"/>
                    </a:lnTo>
                    <a:lnTo>
                      <a:pt x="16713" y="10366"/>
                    </a:lnTo>
                    <a:lnTo>
                      <a:pt x="17604" y="10930"/>
                    </a:lnTo>
                    <a:lnTo>
                      <a:pt x="18217" y="10930"/>
                    </a:lnTo>
                    <a:lnTo>
                      <a:pt x="18217" y="11690"/>
                    </a:lnTo>
                    <a:lnTo>
                      <a:pt x="19610" y="13577"/>
                    </a:lnTo>
                    <a:lnTo>
                      <a:pt x="19610" y="14000"/>
                    </a:lnTo>
                    <a:lnTo>
                      <a:pt x="19944" y="14282"/>
                    </a:lnTo>
                    <a:lnTo>
                      <a:pt x="19610" y="14592"/>
                    </a:lnTo>
                    <a:lnTo>
                      <a:pt x="19610" y="14732"/>
                    </a:lnTo>
                    <a:lnTo>
                      <a:pt x="19944" y="15014"/>
                    </a:lnTo>
                    <a:lnTo>
                      <a:pt x="19610" y="15437"/>
                    </a:lnTo>
                    <a:lnTo>
                      <a:pt x="19944" y="15775"/>
                    </a:lnTo>
                    <a:lnTo>
                      <a:pt x="19053" y="16479"/>
                    </a:lnTo>
                    <a:lnTo>
                      <a:pt x="17604" y="16930"/>
                    </a:lnTo>
                    <a:lnTo>
                      <a:pt x="16713" y="16930"/>
                    </a:lnTo>
                    <a:lnTo>
                      <a:pt x="16156" y="17352"/>
                    </a:lnTo>
                    <a:lnTo>
                      <a:pt x="13872" y="17803"/>
                    </a:lnTo>
                    <a:lnTo>
                      <a:pt x="13538" y="18085"/>
                    </a:lnTo>
                    <a:lnTo>
                      <a:pt x="12981" y="18817"/>
                    </a:lnTo>
                    <a:lnTo>
                      <a:pt x="12089" y="18366"/>
                    </a:lnTo>
                    <a:lnTo>
                      <a:pt x="12089" y="19239"/>
                    </a:lnTo>
                    <a:lnTo>
                      <a:pt x="10696" y="19239"/>
                    </a:lnTo>
                    <a:lnTo>
                      <a:pt x="8969" y="19972"/>
                    </a:lnTo>
                    <a:lnTo>
                      <a:pt x="8969" y="18535"/>
                    </a:lnTo>
                    <a:lnTo>
                      <a:pt x="9248" y="18366"/>
                    </a:lnTo>
                    <a:lnTo>
                      <a:pt x="8969" y="17803"/>
                    </a:lnTo>
                    <a:lnTo>
                      <a:pt x="8412" y="17803"/>
                    </a:lnTo>
                    <a:lnTo>
                      <a:pt x="7744" y="17634"/>
                    </a:lnTo>
                    <a:lnTo>
                      <a:pt x="10139" y="17042"/>
                    </a:lnTo>
                    <a:lnTo>
                      <a:pt x="11532" y="16930"/>
                    </a:lnTo>
                    <a:lnTo>
                      <a:pt x="11532" y="16479"/>
                    </a:lnTo>
                    <a:lnTo>
                      <a:pt x="11253" y="15887"/>
                    </a:lnTo>
                    <a:lnTo>
                      <a:pt x="12089" y="15775"/>
                    </a:lnTo>
                    <a:lnTo>
                      <a:pt x="13538" y="15437"/>
                    </a:lnTo>
                    <a:lnTo>
                      <a:pt x="14429" y="15324"/>
                    </a:lnTo>
                    <a:lnTo>
                      <a:pt x="15265" y="15014"/>
                    </a:lnTo>
                    <a:lnTo>
                      <a:pt x="15265" y="14000"/>
                    </a:lnTo>
                    <a:lnTo>
                      <a:pt x="15042" y="12845"/>
                    </a:lnTo>
                    <a:lnTo>
                      <a:pt x="15042" y="12394"/>
                    </a:lnTo>
                    <a:lnTo>
                      <a:pt x="15042" y="11972"/>
                    </a:lnTo>
                    <a:lnTo>
                      <a:pt x="15042" y="11521"/>
                    </a:lnTo>
                    <a:lnTo>
                      <a:pt x="15042" y="10930"/>
                    </a:lnTo>
                    <a:lnTo>
                      <a:pt x="14429" y="10930"/>
                    </a:lnTo>
                    <a:lnTo>
                      <a:pt x="14429" y="10085"/>
                    </a:lnTo>
                    <a:lnTo>
                      <a:pt x="12646" y="9324"/>
                    </a:lnTo>
                    <a:lnTo>
                      <a:pt x="11532" y="8592"/>
                    </a:lnTo>
                    <a:lnTo>
                      <a:pt x="10139" y="7887"/>
                    </a:lnTo>
                    <a:lnTo>
                      <a:pt x="9248" y="7296"/>
                    </a:lnTo>
                    <a:lnTo>
                      <a:pt x="8412" y="6732"/>
                    </a:lnTo>
                    <a:lnTo>
                      <a:pt x="7744" y="6563"/>
                    </a:lnTo>
                    <a:lnTo>
                      <a:pt x="5237" y="5549"/>
                    </a:lnTo>
                    <a:lnTo>
                      <a:pt x="5237" y="5127"/>
                    </a:lnTo>
                    <a:lnTo>
                      <a:pt x="6072" y="5127"/>
                    </a:lnTo>
                    <a:lnTo>
                      <a:pt x="6908" y="5127"/>
                    </a:lnTo>
                    <a:lnTo>
                      <a:pt x="6908" y="4394"/>
                    </a:lnTo>
                    <a:lnTo>
                      <a:pt x="6630" y="3944"/>
                    </a:lnTo>
                    <a:lnTo>
                      <a:pt x="6072" y="3944"/>
                    </a:lnTo>
                    <a:lnTo>
                      <a:pt x="5460" y="3521"/>
                    </a:lnTo>
                    <a:lnTo>
                      <a:pt x="3733" y="3521"/>
                    </a:lnTo>
                    <a:lnTo>
                      <a:pt x="1727" y="3070"/>
                    </a:lnTo>
                    <a:lnTo>
                      <a:pt x="1727" y="2366"/>
                    </a:lnTo>
                    <a:lnTo>
                      <a:pt x="1727" y="2028"/>
                    </a:lnTo>
                    <a:lnTo>
                      <a:pt x="557" y="1746"/>
                    </a:lnTo>
                    <a:lnTo>
                      <a:pt x="0" y="13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08" name="Freeform 629"/>
              <p:cNvSpPr>
                <a:spLocks/>
              </p:cNvSpPr>
              <p:nvPr/>
            </p:nvSpPr>
            <p:spPr bwMode="auto">
              <a:xfrm>
                <a:off x="2729972" y="4591333"/>
                <a:ext cx="44931" cy="27957"/>
              </a:xfrm>
              <a:custGeom>
                <a:avLst/>
                <a:gdLst>
                  <a:gd name="T0" fmla="*/ 0 w 20000"/>
                  <a:gd name="T1" fmla="*/ 11563 h 20000"/>
                  <a:gd name="T2" fmla="*/ 3048 w 20000"/>
                  <a:gd name="T3" fmla="*/ 6563 h 20000"/>
                  <a:gd name="T4" fmla="*/ 4952 w 20000"/>
                  <a:gd name="T5" fmla="*/ 0 h 20000"/>
                  <a:gd name="T6" fmla="*/ 11619 w 20000"/>
                  <a:gd name="T7" fmla="*/ 3438 h 20000"/>
                  <a:gd name="T8" fmla="*/ 17714 w 20000"/>
                  <a:gd name="T9" fmla="*/ 8438 h 20000"/>
                  <a:gd name="T10" fmla="*/ 19810 w 20000"/>
                  <a:gd name="T11" fmla="*/ 16563 h 20000"/>
                  <a:gd name="T12" fmla="*/ 15810 w 20000"/>
                  <a:gd name="T13" fmla="*/ 19688 h 20000"/>
                  <a:gd name="T14" fmla="*/ 6857 w 20000"/>
                  <a:gd name="T15" fmla="*/ 16563 h 20000"/>
                  <a:gd name="T16" fmla="*/ 0 w 20000"/>
                  <a:gd name="T17" fmla="*/ 11563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0" y="11563"/>
                    </a:moveTo>
                    <a:lnTo>
                      <a:pt x="3048" y="6563"/>
                    </a:lnTo>
                    <a:lnTo>
                      <a:pt x="4952" y="0"/>
                    </a:lnTo>
                    <a:lnTo>
                      <a:pt x="11619" y="3438"/>
                    </a:lnTo>
                    <a:lnTo>
                      <a:pt x="17714" y="8438"/>
                    </a:lnTo>
                    <a:lnTo>
                      <a:pt x="19810" y="16563"/>
                    </a:lnTo>
                    <a:lnTo>
                      <a:pt x="15810" y="19688"/>
                    </a:lnTo>
                    <a:lnTo>
                      <a:pt x="6857" y="16563"/>
                    </a:lnTo>
                    <a:lnTo>
                      <a:pt x="0" y="1156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09" name="Freeform 631"/>
              <p:cNvSpPr>
                <a:spLocks/>
              </p:cNvSpPr>
              <p:nvPr/>
            </p:nvSpPr>
            <p:spPr bwMode="auto">
              <a:xfrm>
                <a:off x="6389301" y="4862912"/>
                <a:ext cx="10983" cy="11981"/>
              </a:xfrm>
              <a:custGeom>
                <a:avLst/>
                <a:gdLst>
                  <a:gd name="T0" fmla="*/ 19259 w 20000"/>
                  <a:gd name="T1" fmla="*/ 0 h 20000"/>
                  <a:gd name="T2" fmla="*/ 11111 w 20000"/>
                  <a:gd name="T3" fmla="*/ 11429 h 20000"/>
                  <a:gd name="T4" fmla="*/ 7407 w 20000"/>
                  <a:gd name="T5" fmla="*/ 19286 h 20000"/>
                  <a:gd name="T6" fmla="*/ 0 w 20000"/>
                  <a:gd name="T7" fmla="*/ 11429 h 20000"/>
                  <a:gd name="T8" fmla="*/ 0 w 20000"/>
                  <a:gd name="T9" fmla="*/ 7857 h 20000"/>
                  <a:gd name="T10" fmla="*/ 19259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259" y="0"/>
                    </a:moveTo>
                    <a:lnTo>
                      <a:pt x="11111" y="11429"/>
                    </a:lnTo>
                    <a:lnTo>
                      <a:pt x="7407" y="19286"/>
                    </a:lnTo>
                    <a:lnTo>
                      <a:pt x="0" y="11429"/>
                    </a:lnTo>
                    <a:lnTo>
                      <a:pt x="0" y="7857"/>
                    </a:lnTo>
                    <a:lnTo>
                      <a:pt x="19259"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10" name="Freeform 634"/>
              <p:cNvSpPr>
                <a:spLocks/>
              </p:cNvSpPr>
              <p:nvPr/>
            </p:nvSpPr>
            <p:spPr bwMode="auto">
              <a:xfrm>
                <a:off x="6470177" y="4497479"/>
                <a:ext cx="43932" cy="39938"/>
              </a:xfrm>
              <a:custGeom>
                <a:avLst/>
                <a:gdLst>
                  <a:gd name="T0" fmla="*/ 7048 w 20000"/>
                  <a:gd name="T1" fmla="*/ 851 h 20000"/>
                  <a:gd name="T2" fmla="*/ 5143 w 20000"/>
                  <a:gd name="T3" fmla="*/ 851 h 20000"/>
                  <a:gd name="T4" fmla="*/ 5143 w 20000"/>
                  <a:gd name="T5" fmla="*/ 5532 h 20000"/>
                  <a:gd name="T6" fmla="*/ 0 w 20000"/>
                  <a:gd name="T7" fmla="*/ 8723 h 20000"/>
                  <a:gd name="T8" fmla="*/ 0 w 20000"/>
                  <a:gd name="T9" fmla="*/ 15532 h 20000"/>
                  <a:gd name="T10" fmla="*/ 8000 w 20000"/>
                  <a:gd name="T11" fmla="*/ 19787 h 20000"/>
                  <a:gd name="T12" fmla="*/ 11048 w 20000"/>
                  <a:gd name="T13" fmla="*/ 15532 h 20000"/>
                  <a:gd name="T14" fmla="*/ 16000 w 20000"/>
                  <a:gd name="T15" fmla="*/ 14255 h 20000"/>
                  <a:gd name="T16" fmla="*/ 16000 w 20000"/>
                  <a:gd name="T17" fmla="*/ 8723 h 20000"/>
                  <a:gd name="T18" fmla="*/ 19810 w 20000"/>
                  <a:gd name="T19" fmla="*/ 5532 h 20000"/>
                  <a:gd name="T20" fmla="*/ 19810 w 20000"/>
                  <a:gd name="T21" fmla="*/ 851 h 20000"/>
                  <a:gd name="T22" fmla="*/ 17905 w 20000"/>
                  <a:gd name="T23" fmla="*/ 0 h 20000"/>
                  <a:gd name="T24" fmla="*/ 16000 w 20000"/>
                  <a:gd name="T25" fmla="*/ 851 h 20000"/>
                  <a:gd name="T26" fmla="*/ 8000 w 20000"/>
                  <a:gd name="T27" fmla="*/ 851 h 20000"/>
                  <a:gd name="T28" fmla="*/ 7048 w 20000"/>
                  <a:gd name="T29" fmla="*/ 851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7048" y="851"/>
                    </a:moveTo>
                    <a:lnTo>
                      <a:pt x="5143" y="851"/>
                    </a:lnTo>
                    <a:lnTo>
                      <a:pt x="5143" y="5532"/>
                    </a:lnTo>
                    <a:lnTo>
                      <a:pt x="0" y="8723"/>
                    </a:lnTo>
                    <a:lnTo>
                      <a:pt x="0" y="15532"/>
                    </a:lnTo>
                    <a:lnTo>
                      <a:pt x="8000" y="19787"/>
                    </a:lnTo>
                    <a:lnTo>
                      <a:pt x="11048" y="15532"/>
                    </a:lnTo>
                    <a:lnTo>
                      <a:pt x="16000" y="14255"/>
                    </a:lnTo>
                    <a:lnTo>
                      <a:pt x="16000" y="8723"/>
                    </a:lnTo>
                    <a:lnTo>
                      <a:pt x="19810" y="5532"/>
                    </a:lnTo>
                    <a:lnTo>
                      <a:pt x="19810" y="851"/>
                    </a:lnTo>
                    <a:lnTo>
                      <a:pt x="17905" y="0"/>
                    </a:lnTo>
                    <a:lnTo>
                      <a:pt x="16000" y="851"/>
                    </a:lnTo>
                    <a:lnTo>
                      <a:pt x="8000" y="851"/>
                    </a:lnTo>
                    <a:lnTo>
                      <a:pt x="7048" y="85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11" name="Freeform 635"/>
              <p:cNvSpPr>
                <a:spLocks/>
              </p:cNvSpPr>
              <p:nvPr/>
            </p:nvSpPr>
            <p:spPr bwMode="auto">
              <a:xfrm>
                <a:off x="5840152" y="4803005"/>
                <a:ext cx="6990" cy="7987"/>
              </a:xfrm>
              <a:custGeom>
                <a:avLst/>
                <a:gdLst>
                  <a:gd name="T0" fmla="*/ 11765 w 20000"/>
                  <a:gd name="T1" fmla="*/ 7059 h 20000"/>
                  <a:gd name="T2" fmla="*/ 18824 w 20000"/>
                  <a:gd name="T3" fmla="*/ 18824 h 20000"/>
                  <a:gd name="T4" fmla="*/ 11765 w 20000"/>
                  <a:gd name="T5" fmla="*/ 18824 h 20000"/>
                  <a:gd name="T6" fmla="*/ 0 w 20000"/>
                  <a:gd name="T7" fmla="*/ 18824 h 20000"/>
                  <a:gd name="T8" fmla="*/ 0 w 20000"/>
                  <a:gd name="T9" fmla="*/ 0 h 20000"/>
                  <a:gd name="T10" fmla="*/ 11765 w 20000"/>
                  <a:gd name="T11" fmla="*/ 0 h 20000"/>
                  <a:gd name="T12" fmla="*/ 11765 w 20000"/>
                  <a:gd name="T13" fmla="*/ 7059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1765" y="7059"/>
                    </a:moveTo>
                    <a:lnTo>
                      <a:pt x="18824" y="18824"/>
                    </a:lnTo>
                    <a:lnTo>
                      <a:pt x="11765" y="18824"/>
                    </a:lnTo>
                    <a:lnTo>
                      <a:pt x="0" y="18824"/>
                    </a:lnTo>
                    <a:lnTo>
                      <a:pt x="0" y="0"/>
                    </a:lnTo>
                    <a:lnTo>
                      <a:pt x="11765" y="0"/>
                    </a:lnTo>
                    <a:lnTo>
                      <a:pt x="11765" y="70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12" name="Freeform 643"/>
              <p:cNvSpPr>
                <a:spLocks/>
              </p:cNvSpPr>
              <p:nvPr/>
            </p:nvSpPr>
            <p:spPr bwMode="auto">
              <a:xfrm>
                <a:off x="4643008" y="4998702"/>
                <a:ext cx="235635" cy="234637"/>
              </a:xfrm>
              <a:custGeom>
                <a:avLst/>
                <a:gdLst>
                  <a:gd name="T0" fmla="*/ 2955 w 20000"/>
                  <a:gd name="T1" fmla="*/ 0 h 20000"/>
                  <a:gd name="T2" fmla="*/ 4288 w 20000"/>
                  <a:gd name="T3" fmla="*/ 0 h 20000"/>
                  <a:gd name="T4" fmla="*/ 8216 w 20000"/>
                  <a:gd name="T5" fmla="*/ 0 h 20000"/>
                  <a:gd name="T6" fmla="*/ 8396 w 20000"/>
                  <a:gd name="T7" fmla="*/ 1127 h 20000"/>
                  <a:gd name="T8" fmla="*/ 8757 w 20000"/>
                  <a:gd name="T9" fmla="*/ 2073 h 20000"/>
                  <a:gd name="T10" fmla="*/ 11207 w 20000"/>
                  <a:gd name="T11" fmla="*/ 3564 h 20000"/>
                  <a:gd name="T12" fmla="*/ 12685 w 20000"/>
                  <a:gd name="T13" fmla="*/ 3200 h 20000"/>
                  <a:gd name="T14" fmla="*/ 13045 w 20000"/>
                  <a:gd name="T15" fmla="*/ 2655 h 20000"/>
                  <a:gd name="T16" fmla="*/ 13802 w 20000"/>
                  <a:gd name="T17" fmla="*/ 1709 h 20000"/>
                  <a:gd name="T18" fmla="*/ 14739 w 20000"/>
                  <a:gd name="T19" fmla="*/ 2473 h 20000"/>
                  <a:gd name="T20" fmla="*/ 16613 w 20000"/>
                  <a:gd name="T21" fmla="*/ 3564 h 20000"/>
                  <a:gd name="T22" fmla="*/ 16216 w 20000"/>
                  <a:gd name="T23" fmla="*/ 5673 h 20000"/>
                  <a:gd name="T24" fmla="*/ 17189 w 20000"/>
                  <a:gd name="T25" fmla="*/ 6618 h 20000"/>
                  <a:gd name="T26" fmla="*/ 17189 w 20000"/>
                  <a:gd name="T27" fmla="*/ 8473 h 20000"/>
                  <a:gd name="T28" fmla="*/ 17694 w 20000"/>
                  <a:gd name="T29" fmla="*/ 8473 h 20000"/>
                  <a:gd name="T30" fmla="*/ 19387 w 20000"/>
                  <a:gd name="T31" fmla="*/ 8109 h 20000"/>
                  <a:gd name="T32" fmla="*/ 19964 w 20000"/>
                  <a:gd name="T33" fmla="*/ 8109 h 20000"/>
                  <a:gd name="T34" fmla="*/ 19964 w 20000"/>
                  <a:gd name="T35" fmla="*/ 11127 h 20000"/>
                  <a:gd name="T36" fmla="*/ 19964 w 20000"/>
                  <a:gd name="T37" fmla="*/ 11891 h 20000"/>
                  <a:gd name="T38" fmla="*/ 16613 w 20000"/>
                  <a:gd name="T39" fmla="*/ 16945 h 20000"/>
                  <a:gd name="T40" fmla="*/ 18667 w 20000"/>
                  <a:gd name="T41" fmla="*/ 19382 h 20000"/>
                  <a:gd name="T42" fmla="*/ 15099 w 20000"/>
                  <a:gd name="T43" fmla="*/ 19964 h 20000"/>
                  <a:gd name="T44" fmla="*/ 13622 w 20000"/>
                  <a:gd name="T45" fmla="*/ 19964 h 20000"/>
                  <a:gd name="T46" fmla="*/ 10847 w 20000"/>
                  <a:gd name="T47" fmla="*/ 19382 h 20000"/>
                  <a:gd name="T48" fmla="*/ 4288 w 20000"/>
                  <a:gd name="T49" fmla="*/ 19018 h 20000"/>
                  <a:gd name="T50" fmla="*/ 2955 w 20000"/>
                  <a:gd name="T51" fmla="*/ 18473 h 20000"/>
                  <a:gd name="T52" fmla="*/ 1477 w 20000"/>
                  <a:gd name="T53" fmla="*/ 18836 h 20000"/>
                  <a:gd name="T54" fmla="*/ 577 w 20000"/>
                  <a:gd name="T55" fmla="*/ 18836 h 20000"/>
                  <a:gd name="T56" fmla="*/ 360 w 20000"/>
                  <a:gd name="T57" fmla="*/ 17527 h 20000"/>
                  <a:gd name="T58" fmla="*/ 577 w 20000"/>
                  <a:gd name="T59" fmla="*/ 16400 h 20000"/>
                  <a:gd name="T60" fmla="*/ 1333 w 20000"/>
                  <a:gd name="T61" fmla="*/ 13382 h 20000"/>
                  <a:gd name="T62" fmla="*/ 2054 w 20000"/>
                  <a:gd name="T63" fmla="*/ 11491 h 20000"/>
                  <a:gd name="T64" fmla="*/ 3387 w 20000"/>
                  <a:gd name="T65" fmla="*/ 10545 h 20000"/>
                  <a:gd name="T66" fmla="*/ 3387 w 20000"/>
                  <a:gd name="T67" fmla="*/ 7927 h 20000"/>
                  <a:gd name="T68" fmla="*/ 2450 w 20000"/>
                  <a:gd name="T69" fmla="*/ 5127 h 20000"/>
                  <a:gd name="T70" fmla="*/ 2054 w 20000"/>
                  <a:gd name="T71" fmla="*/ 1709 h 20000"/>
                  <a:gd name="T72" fmla="*/ 2054 w 20000"/>
                  <a:gd name="T73" fmla="*/ 218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2450" y="0"/>
                    </a:moveTo>
                    <a:lnTo>
                      <a:pt x="2955" y="0"/>
                    </a:lnTo>
                    <a:lnTo>
                      <a:pt x="3532" y="218"/>
                    </a:lnTo>
                    <a:lnTo>
                      <a:pt x="4288" y="0"/>
                    </a:lnTo>
                    <a:lnTo>
                      <a:pt x="7279" y="0"/>
                    </a:lnTo>
                    <a:lnTo>
                      <a:pt x="8216" y="0"/>
                    </a:lnTo>
                    <a:lnTo>
                      <a:pt x="8396" y="764"/>
                    </a:lnTo>
                    <a:lnTo>
                      <a:pt x="8396" y="1127"/>
                    </a:lnTo>
                    <a:lnTo>
                      <a:pt x="8757" y="1709"/>
                    </a:lnTo>
                    <a:lnTo>
                      <a:pt x="8757" y="2073"/>
                    </a:lnTo>
                    <a:lnTo>
                      <a:pt x="9730" y="3564"/>
                    </a:lnTo>
                    <a:lnTo>
                      <a:pt x="11207" y="3564"/>
                    </a:lnTo>
                    <a:lnTo>
                      <a:pt x="11351" y="3200"/>
                    </a:lnTo>
                    <a:lnTo>
                      <a:pt x="12685" y="3200"/>
                    </a:lnTo>
                    <a:lnTo>
                      <a:pt x="12685" y="2655"/>
                    </a:lnTo>
                    <a:lnTo>
                      <a:pt x="13045" y="2655"/>
                    </a:lnTo>
                    <a:lnTo>
                      <a:pt x="13045" y="2073"/>
                    </a:lnTo>
                    <a:lnTo>
                      <a:pt x="13802" y="1709"/>
                    </a:lnTo>
                    <a:lnTo>
                      <a:pt x="14739" y="1491"/>
                    </a:lnTo>
                    <a:lnTo>
                      <a:pt x="14739" y="2473"/>
                    </a:lnTo>
                    <a:lnTo>
                      <a:pt x="16216" y="2473"/>
                    </a:lnTo>
                    <a:lnTo>
                      <a:pt x="16613" y="3564"/>
                    </a:lnTo>
                    <a:lnTo>
                      <a:pt x="16973" y="4545"/>
                    </a:lnTo>
                    <a:lnTo>
                      <a:pt x="16216" y="5673"/>
                    </a:lnTo>
                    <a:lnTo>
                      <a:pt x="16973" y="6400"/>
                    </a:lnTo>
                    <a:lnTo>
                      <a:pt x="17189" y="6618"/>
                    </a:lnTo>
                    <a:lnTo>
                      <a:pt x="17189" y="7927"/>
                    </a:lnTo>
                    <a:lnTo>
                      <a:pt x="17189" y="8473"/>
                    </a:lnTo>
                    <a:lnTo>
                      <a:pt x="17550" y="8836"/>
                    </a:lnTo>
                    <a:lnTo>
                      <a:pt x="17694" y="8473"/>
                    </a:lnTo>
                    <a:lnTo>
                      <a:pt x="18486" y="8473"/>
                    </a:lnTo>
                    <a:lnTo>
                      <a:pt x="19387" y="8109"/>
                    </a:lnTo>
                    <a:lnTo>
                      <a:pt x="19964" y="8473"/>
                    </a:lnTo>
                    <a:lnTo>
                      <a:pt x="19964" y="8109"/>
                    </a:lnTo>
                    <a:lnTo>
                      <a:pt x="19964" y="9964"/>
                    </a:lnTo>
                    <a:lnTo>
                      <a:pt x="19964" y="11127"/>
                    </a:lnTo>
                    <a:lnTo>
                      <a:pt x="19964" y="11491"/>
                    </a:lnTo>
                    <a:lnTo>
                      <a:pt x="19964" y="11891"/>
                    </a:lnTo>
                    <a:lnTo>
                      <a:pt x="16973" y="11891"/>
                    </a:lnTo>
                    <a:lnTo>
                      <a:pt x="16613" y="16945"/>
                    </a:lnTo>
                    <a:lnTo>
                      <a:pt x="18126" y="18291"/>
                    </a:lnTo>
                    <a:lnTo>
                      <a:pt x="18667" y="19382"/>
                    </a:lnTo>
                    <a:lnTo>
                      <a:pt x="15676" y="19964"/>
                    </a:lnTo>
                    <a:lnTo>
                      <a:pt x="15099" y="19964"/>
                    </a:lnTo>
                    <a:lnTo>
                      <a:pt x="14523" y="19964"/>
                    </a:lnTo>
                    <a:lnTo>
                      <a:pt x="13622" y="19964"/>
                    </a:lnTo>
                    <a:lnTo>
                      <a:pt x="11351" y="19782"/>
                    </a:lnTo>
                    <a:lnTo>
                      <a:pt x="10847" y="19382"/>
                    </a:lnTo>
                    <a:lnTo>
                      <a:pt x="10631" y="18836"/>
                    </a:lnTo>
                    <a:lnTo>
                      <a:pt x="4288" y="19018"/>
                    </a:lnTo>
                    <a:lnTo>
                      <a:pt x="3928" y="19018"/>
                    </a:lnTo>
                    <a:lnTo>
                      <a:pt x="2955" y="18473"/>
                    </a:lnTo>
                    <a:lnTo>
                      <a:pt x="2450" y="18291"/>
                    </a:lnTo>
                    <a:lnTo>
                      <a:pt x="1477" y="18836"/>
                    </a:lnTo>
                    <a:lnTo>
                      <a:pt x="1333" y="18836"/>
                    </a:lnTo>
                    <a:lnTo>
                      <a:pt x="577" y="18836"/>
                    </a:lnTo>
                    <a:lnTo>
                      <a:pt x="360" y="18836"/>
                    </a:lnTo>
                    <a:lnTo>
                      <a:pt x="360" y="17527"/>
                    </a:lnTo>
                    <a:lnTo>
                      <a:pt x="0" y="16764"/>
                    </a:lnTo>
                    <a:lnTo>
                      <a:pt x="577" y="16400"/>
                    </a:lnTo>
                    <a:lnTo>
                      <a:pt x="1333" y="14873"/>
                    </a:lnTo>
                    <a:lnTo>
                      <a:pt x="1333" y="13382"/>
                    </a:lnTo>
                    <a:lnTo>
                      <a:pt x="1874" y="12036"/>
                    </a:lnTo>
                    <a:lnTo>
                      <a:pt x="2054" y="11491"/>
                    </a:lnTo>
                    <a:lnTo>
                      <a:pt x="2811" y="10945"/>
                    </a:lnTo>
                    <a:lnTo>
                      <a:pt x="3387" y="10545"/>
                    </a:lnTo>
                    <a:lnTo>
                      <a:pt x="3532" y="9055"/>
                    </a:lnTo>
                    <a:lnTo>
                      <a:pt x="3387" y="7927"/>
                    </a:lnTo>
                    <a:lnTo>
                      <a:pt x="2811" y="6618"/>
                    </a:lnTo>
                    <a:lnTo>
                      <a:pt x="2450" y="5127"/>
                    </a:lnTo>
                    <a:lnTo>
                      <a:pt x="2955" y="4545"/>
                    </a:lnTo>
                    <a:lnTo>
                      <a:pt x="2054" y="1709"/>
                    </a:lnTo>
                    <a:lnTo>
                      <a:pt x="1333" y="218"/>
                    </a:lnTo>
                    <a:lnTo>
                      <a:pt x="2054" y="218"/>
                    </a:lnTo>
                    <a:lnTo>
                      <a:pt x="2450"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13" name="Freeform 644"/>
              <p:cNvSpPr>
                <a:spLocks/>
              </p:cNvSpPr>
              <p:nvPr/>
            </p:nvSpPr>
            <p:spPr bwMode="auto">
              <a:xfrm>
                <a:off x="4653990" y="4970745"/>
                <a:ext cx="18971" cy="24961"/>
              </a:xfrm>
              <a:custGeom>
                <a:avLst/>
                <a:gdLst>
                  <a:gd name="T0" fmla="*/ 0 w 20000"/>
                  <a:gd name="T1" fmla="*/ 10690 h 20000"/>
                  <a:gd name="T2" fmla="*/ 6977 w 20000"/>
                  <a:gd name="T3" fmla="*/ 5517 h 20000"/>
                  <a:gd name="T4" fmla="*/ 6977 w 20000"/>
                  <a:gd name="T5" fmla="*/ 2069 h 20000"/>
                  <a:gd name="T6" fmla="*/ 14419 w 20000"/>
                  <a:gd name="T7" fmla="*/ 0 h 20000"/>
                  <a:gd name="T8" fmla="*/ 19535 w 20000"/>
                  <a:gd name="T9" fmla="*/ 2069 h 20000"/>
                  <a:gd name="T10" fmla="*/ 19535 w 20000"/>
                  <a:gd name="T11" fmla="*/ 5517 h 20000"/>
                  <a:gd name="T12" fmla="*/ 12093 w 20000"/>
                  <a:gd name="T13" fmla="*/ 10690 h 20000"/>
                  <a:gd name="T14" fmla="*/ 12093 w 20000"/>
                  <a:gd name="T15" fmla="*/ 19655 h 20000"/>
                  <a:gd name="T16" fmla="*/ 5116 w 20000"/>
                  <a:gd name="T17" fmla="*/ 19655 h 20000"/>
                  <a:gd name="T18" fmla="*/ 5116 w 20000"/>
                  <a:gd name="T19" fmla="*/ 16207 h 20000"/>
                  <a:gd name="T20" fmla="*/ 0 w 20000"/>
                  <a:gd name="T21" fmla="*/ 10690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0" y="10690"/>
                    </a:moveTo>
                    <a:lnTo>
                      <a:pt x="6977" y="5517"/>
                    </a:lnTo>
                    <a:lnTo>
                      <a:pt x="6977" y="2069"/>
                    </a:lnTo>
                    <a:lnTo>
                      <a:pt x="14419" y="0"/>
                    </a:lnTo>
                    <a:lnTo>
                      <a:pt x="19535" y="2069"/>
                    </a:lnTo>
                    <a:lnTo>
                      <a:pt x="19535" y="5517"/>
                    </a:lnTo>
                    <a:lnTo>
                      <a:pt x="12093" y="10690"/>
                    </a:lnTo>
                    <a:lnTo>
                      <a:pt x="12093" y="19655"/>
                    </a:lnTo>
                    <a:lnTo>
                      <a:pt x="5116" y="19655"/>
                    </a:lnTo>
                    <a:lnTo>
                      <a:pt x="5116" y="16207"/>
                    </a:lnTo>
                    <a:lnTo>
                      <a:pt x="0" y="1069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14" name="Freeform 645"/>
              <p:cNvSpPr>
                <a:spLocks/>
              </p:cNvSpPr>
              <p:nvPr/>
            </p:nvSpPr>
            <p:spPr bwMode="auto">
              <a:xfrm>
                <a:off x="5052373" y="4543407"/>
                <a:ext cx="283561" cy="280566"/>
              </a:xfrm>
              <a:custGeom>
                <a:avLst/>
                <a:gdLst>
                  <a:gd name="T0" fmla="*/ 7470 w 20000"/>
                  <a:gd name="T1" fmla="*/ 1578 h 20000"/>
                  <a:gd name="T2" fmla="*/ 8584 w 20000"/>
                  <a:gd name="T3" fmla="*/ 4097 h 20000"/>
                  <a:gd name="T4" fmla="*/ 8735 w 20000"/>
                  <a:gd name="T5" fmla="*/ 3460 h 20000"/>
                  <a:gd name="T6" fmla="*/ 9518 w 20000"/>
                  <a:gd name="T7" fmla="*/ 4249 h 20000"/>
                  <a:gd name="T8" fmla="*/ 11386 w 20000"/>
                  <a:gd name="T9" fmla="*/ 5524 h 20000"/>
                  <a:gd name="T10" fmla="*/ 12771 w 20000"/>
                  <a:gd name="T11" fmla="*/ 7071 h 20000"/>
                  <a:gd name="T12" fmla="*/ 13434 w 20000"/>
                  <a:gd name="T13" fmla="*/ 7405 h 20000"/>
                  <a:gd name="T14" fmla="*/ 12319 w 20000"/>
                  <a:gd name="T15" fmla="*/ 7860 h 20000"/>
                  <a:gd name="T16" fmla="*/ 11536 w 20000"/>
                  <a:gd name="T17" fmla="*/ 8801 h 20000"/>
                  <a:gd name="T18" fmla="*/ 12771 w 20000"/>
                  <a:gd name="T19" fmla="*/ 9621 h 20000"/>
                  <a:gd name="T20" fmla="*/ 12771 w 20000"/>
                  <a:gd name="T21" fmla="*/ 10379 h 20000"/>
                  <a:gd name="T22" fmla="*/ 14669 w 20000"/>
                  <a:gd name="T23" fmla="*/ 12109 h 20000"/>
                  <a:gd name="T24" fmla="*/ 19970 w 20000"/>
                  <a:gd name="T25" fmla="*/ 13657 h 20000"/>
                  <a:gd name="T26" fmla="*/ 15602 w 20000"/>
                  <a:gd name="T27" fmla="*/ 17754 h 20000"/>
                  <a:gd name="T28" fmla="*/ 13434 w 20000"/>
                  <a:gd name="T29" fmla="*/ 19029 h 20000"/>
                  <a:gd name="T30" fmla="*/ 12018 w 20000"/>
                  <a:gd name="T31" fmla="*/ 19332 h 20000"/>
                  <a:gd name="T32" fmla="*/ 10602 w 20000"/>
                  <a:gd name="T33" fmla="*/ 19029 h 20000"/>
                  <a:gd name="T34" fmla="*/ 9367 w 20000"/>
                  <a:gd name="T35" fmla="*/ 19029 h 20000"/>
                  <a:gd name="T36" fmla="*/ 7349 w 20000"/>
                  <a:gd name="T37" fmla="*/ 19788 h 20000"/>
                  <a:gd name="T38" fmla="*/ 4518 w 20000"/>
                  <a:gd name="T39" fmla="*/ 18543 h 20000"/>
                  <a:gd name="T40" fmla="*/ 3765 w 20000"/>
                  <a:gd name="T41" fmla="*/ 17299 h 20000"/>
                  <a:gd name="T42" fmla="*/ 2952 w 20000"/>
                  <a:gd name="T43" fmla="*/ 16662 h 20000"/>
                  <a:gd name="T44" fmla="*/ 1717 w 20000"/>
                  <a:gd name="T45" fmla="*/ 15266 h 20000"/>
                  <a:gd name="T46" fmla="*/ 0 w 20000"/>
                  <a:gd name="T47" fmla="*/ 13991 h 20000"/>
                  <a:gd name="T48" fmla="*/ 934 w 20000"/>
                  <a:gd name="T49" fmla="*/ 13202 h 20000"/>
                  <a:gd name="T50" fmla="*/ 1566 w 20000"/>
                  <a:gd name="T51" fmla="*/ 11472 h 20000"/>
                  <a:gd name="T52" fmla="*/ 1717 w 20000"/>
                  <a:gd name="T53" fmla="*/ 10379 h 20000"/>
                  <a:gd name="T54" fmla="*/ 2530 w 20000"/>
                  <a:gd name="T55" fmla="*/ 9924 h 20000"/>
                  <a:gd name="T56" fmla="*/ 2952 w 20000"/>
                  <a:gd name="T57" fmla="*/ 8316 h 20000"/>
                  <a:gd name="T58" fmla="*/ 4066 w 20000"/>
                  <a:gd name="T59" fmla="*/ 7071 h 20000"/>
                  <a:gd name="T60" fmla="*/ 4518 w 20000"/>
                  <a:gd name="T61" fmla="*/ 4583 h 20000"/>
                  <a:gd name="T62" fmla="*/ 5000 w 20000"/>
                  <a:gd name="T63" fmla="*/ 2064 h 20000"/>
                  <a:gd name="T64" fmla="*/ 5783 w 20000"/>
                  <a:gd name="T65" fmla="*/ 1244 h 20000"/>
                  <a:gd name="T66" fmla="*/ 6235 w 20000"/>
                  <a:gd name="T67" fmla="*/ 486 h 20000"/>
                  <a:gd name="T68" fmla="*/ 7018 w 20000"/>
                  <a:gd name="T69" fmla="*/ 0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7018" y="0"/>
                    </a:moveTo>
                    <a:lnTo>
                      <a:pt x="7470" y="1578"/>
                    </a:lnTo>
                    <a:lnTo>
                      <a:pt x="8133" y="3005"/>
                    </a:lnTo>
                    <a:lnTo>
                      <a:pt x="8584" y="4097"/>
                    </a:lnTo>
                    <a:lnTo>
                      <a:pt x="8735" y="4097"/>
                    </a:lnTo>
                    <a:lnTo>
                      <a:pt x="8735" y="3460"/>
                    </a:lnTo>
                    <a:lnTo>
                      <a:pt x="9367" y="4249"/>
                    </a:lnTo>
                    <a:lnTo>
                      <a:pt x="9518" y="4249"/>
                    </a:lnTo>
                    <a:lnTo>
                      <a:pt x="10301" y="4583"/>
                    </a:lnTo>
                    <a:lnTo>
                      <a:pt x="11386" y="5524"/>
                    </a:lnTo>
                    <a:lnTo>
                      <a:pt x="12018" y="6586"/>
                    </a:lnTo>
                    <a:lnTo>
                      <a:pt x="12771" y="7071"/>
                    </a:lnTo>
                    <a:lnTo>
                      <a:pt x="13072" y="7071"/>
                    </a:lnTo>
                    <a:lnTo>
                      <a:pt x="13434" y="7405"/>
                    </a:lnTo>
                    <a:lnTo>
                      <a:pt x="12771" y="7557"/>
                    </a:lnTo>
                    <a:lnTo>
                      <a:pt x="12319" y="7860"/>
                    </a:lnTo>
                    <a:lnTo>
                      <a:pt x="12018" y="8316"/>
                    </a:lnTo>
                    <a:lnTo>
                      <a:pt x="11536" y="8801"/>
                    </a:lnTo>
                    <a:lnTo>
                      <a:pt x="11837" y="9621"/>
                    </a:lnTo>
                    <a:lnTo>
                      <a:pt x="12771" y="9621"/>
                    </a:lnTo>
                    <a:lnTo>
                      <a:pt x="13072" y="9924"/>
                    </a:lnTo>
                    <a:lnTo>
                      <a:pt x="12771" y="10379"/>
                    </a:lnTo>
                    <a:lnTo>
                      <a:pt x="13886" y="11654"/>
                    </a:lnTo>
                    <a:lnTo>
                      <a:pt x="14669" y="12109"/>
                    </a:lnTo>
                    <a:lnTo>
                      <a:pt x="18735" y="13657"/>
                    </a:lnTo>
                    <a:lnTo>
                      <a:pt x="19970" y="13657"/>
                    </a:lnTo>
                    <a:lnTo>
                      <a:pt x="16084" y="17754"/>
                    </a:lnTo>
                    <a:lnTo>
                      <a:pt x="15602" y="17754"/>
                    </a:lnTo>
                    <a:lnTo>
                      <a:pt x="13886" y="18240"/>
                    </a:lnTo>
                    <a:lnTo>
                      <a:pt x="13434" y="19029"/>
                    </a:lnTo>
                    <a:lnTo>
                      <a:pt x="12651" y="19029"/>
                    </a:lnTo>
                    <a:lnTo>
                      <a:pt x="12018" y="19332"/>
                    </a:lnTo>
                    <a:lnTo>
                      <a:pt x="11084" y="19332"/>
                    </a:lnTo>
                    <a:lnTo>
                      <a:pt x="10602" y="19029"/>
                    </a:lnTo>
                    <a:lnTo>
                      <a:pt x="9819" y="19029"/>
                    </a:lnTo>
                    <a:lnTo>
                      <a:pt x="9367" y="19029"/>
                    </a:lnTo>
                    <a:lnTo>
                      <a:pt x="8735" y="19970"/>
                    </a:lnTo>
                    <a:lnTo>
                      <a:pt x="7349" y="19788"/>
                    </a:lnTo>
                    <a:lnTo>
                      <a:pt x="6084" y="19029"/>
                    </a:lnTo>
                    <a:lnTo>
                      <a:pt x="4518" y="18543"/>
                    </a:lnTo>
                    <a:lnTo>
                      <a:pt x="3765" y="18240"/>
                    </a:lnTo>
                    <a:lnTo>
                      <a:pt x="3765" y="17299"/>
                    </a:lnTo>
                    <a:lnTo>
                      <a:pt x="3283" y="17299"/>
                    </a:lnTo>
                    <a:lnTo>
                      <a:pt x="2952" y="16662"/>
                    </a:lnTo>
                    <a:lnTo>
                      <a:pt x="2831" y="16055"/>
                    </a:lnTo>
                    <a:lnTo>
                      <a:pt x="1717" y="15266"/>
                    </a:lnTo>
                    <a:lnTo>
                      <a:pt x="934" y="14446"/>
                    </a:lnTo>
                    <a:lnTo>
                      <a:pt x="0" y="13991"/>
                    </a:lnTo>
                    <a:lnTo>
                      <a:pt x="0" y="13202"/>
                    </a:lnTo>
                    <a:lnTo>
                      <a:pt x="934" y="13202"/>
                    </a:lnTo>
                    <a:lnTo>
                      <a:pt x="1566" y="12898"/>
                    </a:lnTo>
                    <a:lnTo>
                      <a:pt x="1566" y="11472"/>
                    </a:lnTo>
                    <a:lnTo>
                      <a:pt x="1717" y="10865"/>
                    </a:lnTo>
                    <a:lnTo>
                      <a:pt x="1717" y="10379"/>
                    </a:lnTo>
                    <a:lnTo>
                      <a:pt x="2048" y="9924"/>
                    </a:lnTo>
                    <a:lnTo>
                      <a:pt x="2530" y="9924"/>
                    </a:lnTo>
                    <a:lnTo>
                      <a:pt x="2831" y="9621"/>
                    </a:lnTo>
                    <a:lnTo>
                      <a:pt x="2952" y="8316"/>
                    </a:lnTo>
                    <a:lnTo>
                      <a:pt x="3584" y="7405"/>
                    </a:lnTo>
                    <a:lnTo>
                      <a:pt x="4066" y="7071"/>
                    </a:lnTo>
                    <a:lnTo>
                      <a:pt x="4217" y="6282"/>
                    </a:lnTo>
                    <a:lnTo>
                      <a:pt x="4518" y="4583"/>
                    </a:lnTo>
                    <a:lnTo>
                      <a:pt x="5000" y="2853"/>
                    </a:lnTo>
                    <a:lnTo>
                      <a:pt x="5000" y="2064"/>
                    </a:lnTo>
                    <a:lnTo>
                      <a:pt x="5301" y="1244"/>
                    </a:lnTo>
                    <a:lnTo>
                      <a:pt x="5783" y="1244"/>
                    </a:lnTo>
                    <a:lnTo>
                      <a:pt x="5783" y="941"/>
                    </a:lnTo>
                    <a:lnTo>
                      <a:pt x="6235" y="486"/>
                    </a:lnTo>
                    <a:lnTo>
                      <a:pt x="6867" y="819"/>
                    </a:lnTo>
                    <a:lnTo>
                      <a:pt x="7018"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15" name="Freeform 647"/>
              <p:cNvSpPr>
                <a:spLocks/>
              </p:cNvSpPr>
              <p:nvPr/>
            </p:nvSpPr>
            <p:spPr bwMode="auto">
              <a:xfrm>
                <a:off x="4796769" y="5231341"/>
                <a:ext cx="170736" cy="180720"/>
              </a:xfrm>
              <a:custGeom>
                <a:avLst/>
                <a:gdLst>
                  <a:gd name="T0" fmla="*/ 11900 w 20000"/>
                  <a:gd name="T1" fmla="*/ 0 h 20000"/>
                  <a:gd name="T2" fmla="*/ 12400 w 20000"/>
                  <a:gd name="T3" fmla="*/ 1224 h 20000"/>
                  <a:gd name="T4" fmla="*/ 13750 w 20000"/>
                  <a:gd name="T5" fmla="*/ 2682 h 20000"/>
                  <a:gd name="T6" fmla="*/ 13750 w 20000"/>
                  <a:gd name="T7" fmla="*/ 3435 h 20000"/>
                  <a:gd name="T8" fmla="*/ 15050 w 20000"/>
                  <a:gd name="T9" fmla="*/ 4141 h 20000"/>
                  <a:gd name="T10" fmla="*/ 16300 w 20000"/>
                  <a:gd name="T11" fmla="*/ 4612 h 20000"/>
                  <a:gd name="T12" fmla="*/ 16600 w 20000"/>
                  <a:gd name="T13" fmla="*/ 5835 h 20000"/>
                  <a:gd name="T14" fmla="*/ 17100 w 20000"/>
                  <a:gd name="T15" fmla="*/ 5835 h 20000"/>
                  <a:gd name="T16" fmla="*/ 17400 w 20000"/>
                  <a:gd name="T17" fmla="*/ 7294 h 20000"/>
                  <a:gd name="T18" fmla="*/ 17900 w 20000"/>
                  <a:gd name="T19" fmla="*/ 8282 h 20000"/>
                  <a:gd name="T20" fmla="*/ 18650 w 20000"/>
                  <a:gd name="T21" fmla="*/ 8282 h 20000"/>
                  <a:gd name="T22" fmla="*/ 19950 w 20000"/>
                  <a:gd name="T23" fmla="*/ 8518 h 20000"/>
                  <a:gd name="T24" fmla="*/ 19950 w 20000"/>
                  <a:gd name="T25" fmla="*/ 9694 h 20000"/>
                  <a:gd name="T26" fmla="*/ 19150 w 20000"/>
                  <a:gd name="T27" fmla="*/ 10447 h 20000"/>
                  <a:gd name="T28" fmla="*/ 18400 w 20000"/>
                  <a:gd name="T29" fmla="*/ 10447 h 20000"/>
                  <a:gd name="T30" fmla="*/ 17100 w 20000"/>
                  <a:gd name="T31" fmla="*/ 11718 h 20000"/>
                  <a:gd name="T32" fmla="*/ 16600 w 20000"/>
                  <a:gd name="T33" fmla="*/ 11718 h 20000"/>
                  <a:gd name="T34" fmla="*/ 16300 w 20000"/>
                  <a:gd name="T35" fmla="*/ 12188 h 20000"/>
                  <a:gd name="T36" fmla="*/ 15800 w 20000"/>
                  <a:gd name="T37" fmla="*/ 12376 h 20000"/>
                  <a:gd name="T38" fmla="*/ 15050 w 20000"/>
                  <a:gd name="T39" fmla="*/ 13365 h 20000"/>
                  <a:gd name="T40" fmla="*/ 15050 w 20000"/>
                  <a:gd name="T41" fmla="*/ 14400 h 20000"/>
                  <a:gd name="T42" fmla="*/ 14250 w 20000"/>
                  <a:gd name="T43" fmla="*/ 14871 h 20000"/>
                  <a:gd name="T44" fmla="*/ 13000 w 20000"/>
                  <a:gd name="T45" fmla="*/ 15341 h 20000"/>
                  <a:gd name="T46" fmla="*/ 11900 w 20000"/>
                  <a:gd name="T47" fmla="*/ 17271 h 20000"/>
                  <a:gd name="T48" fmla="*/ 10850 w 20000"/>
                  <a:gd name="T49" fmla="*/ 17271 h 20000"/>
                  <a:gd name="T50" fmla="*/ 9600 w 20000"/>
                  <a:gd name="T51" fmla="*/ 17271 h 20000"/>
                  <a:gd name="T52" fmla="*/ 8300 w 20000"/>
                  <a:gd name="T53" fmla="*/ 17271 h 20000"/>
                  <a:gd name="T54" fmla="*/ 7000 w 20000"/>
                  <a:gd name="T55" fmla="*/ 16518 h 20000"/>
                  <a:gd name="T56" fmla="*/ 5750 w 20000"/>
                  <a:gd name="T57" fmla="*/ 16518 h 20000"/>
                  <a:gd name="T58" fmla="*/ 5750 w 20000"/>
                  <a:gd name="T59" fmla="*/ 18024 h 20000"/>
                  <a:gd name="T60" fmla="*/ 4400 w 20000"/>
                  <a:gd name="T61" fmla="*/ 19200 h 20000"/>
                  <a:gd name="T62" fmla="*/ 3600 w 20000"/>
                  <a:gd name="T63" fmla="*/ 19200 h 20000"/>
                  <a:gd name="T64" fmla="*/ 3600 w 20000"/>
                  <a:gd name="T65" fmla="*/ 19482 h 20000"/>
                  <a:gd name="T66" fmla="*/ 2350 w 20000"/>
                  <a:gd name="T67" fmla="*/ 19482 h 20000"/>
                  <a:gd name="T68" fmla="*/ 1050 w 20000"/>
                  <a:gd name="T69" fmla="*/ 19953 h 20000"/>
                  <a:gd name="T70" fmla="*/ 1050 w 20000"/>
                  <a:gd name="T71" fmla="*/ 18729 h 20000"/>
                  <a:gd name="T72" fmla="*/ 1550 w 20000"/>
                  <a:gd name="T73" fmla="*/ 18024 h 20000"/>
                  <a:gd name="T74" fmla="*/ 1050 w 20000"/>
                  <a:gd name="T75" fmla="*/ 17271 h 20000"/>
                  <a:gd name="T76" fmla="*/ 800 w 20000"/>
                  <a:gd name="T77" fmla="*/ 16047 h 20000"/>
                  <a:gd name="T78" fmla="*/ 0 w 20000"/>
                  <a:gd name="T79" fmla="*/ 15341 h 20000"/>
                  <a:gd name="T80" fmla="*/ 300 w 20000"/>
                  <a:gd name="T81" fmla="*/ 8988 h 20000"/>
                  <a:gd name="T82" fmla="*/ 2350 w 20000"/>
                  <a:gd name="T83" fmla="*/ 8988 h 20000"/>
                  <a:gd name="T84" fmla="*/ 2850 w 20000"/>
                  <a:gd name="T85" fmla="*/ 1224 h 20000"/>
                  <a:gd name="T86" fmla="*/ 5750 w 20000"/>
                  <a:gd name="T87" fmla="*/ 753 h 20000"/>
                  <a:gd name="T88" fmla="*/ 7500 w 20000"/>
                  <a:gd name="T89" fmla="*/ 188 h 20000"/>
                  <a:gd name="T90" fmla="*/ 8300 w 20000"/>
                  <a:gd name="T91" fmla="*/ 1224 h 20000"/>
                  <a:gd name="T92" fmla="*/ 9850 w 20000"/>
                  <a:gd name="T93" fmla="*/ 188 h 20000"/>
                  <a:gd name="T94" fmla="*/ 10350 w 20000"/>
                  <a:gd name="T95" fmla="*/ 188 h 20000"/>
                  <a:gd name="T96" fmla="*/ 11150 w 20000"/>
                  <a:gd name="T97" fmla="*/ 0 h 20000"/>
                  <a:gd name="T98" fmla="*/ 11900 w 20000"/>
                  <a:gd name="T99" fmla="*/ 0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11900" y="0"/>
                    </a:moveTo>
                    <a:lnTo>
                      <a:pt x="12400" y="1224"/>
                    </a:lnTo>
                    <a:lnTo>
                      <a:pt x="13750" y="2682"/>
                    </a:lnTo>
                    <a:lnTo>
                      <a:pt x="13750" y="3435"/>
                    </a:lnTo>
                    <a:lnTo>
                      <a:pt x="15050" y="4141"/>
                    </a:lnTo>
                    <a:lnTo>
                      <a:pt x="16300" y="4612"/>
                    </a:lnTo>
                    <a:lnTo>
                      <a:pt x="16600" y="5835"/>
                    </a:lnTo>
                    <a:lnTo>
                      <a:pt x="17100" y="5835"/>
                    </a:lnTo>
                    <a:lnTo>
                      <a:pt x="17400" y="7294"/>
                    </a:lnTo>
                    <a:lnTo>
                      <a:pt x="17900" y="8282"/>
                    </a:lnTo>
                    <a:lnTo>
                      <a:pt x="18650" y="8282"/>
                    </a:lnTo>
                    <a:lnTo>
                      <a:pt x="19950" y="8518"/>
                    </a:lnTo>
                    <a:lnTo>
                      <a:pt x="19950" y="9694"/>
                    </a:lnTo>
                    <a:lnTo>
                      <a:pt x="19150" y="10447"/>
                    </a:lnTo>
                    <a:lnTo>
                      <a:pt x="18400" y="10447"/>
                    </a:lnTo>
                    <a:lnTo>
                      <a:pt x="17100" y="11718"/>
                    </a:lnTo>
                    <a:lnTo>
                      <a:pt x="16600" y="11718"/>
                    </a:lnTo>
                    <a:lnTo>
                      <a:pt x="16300" y="12188"/>
                    </a:lnTo>
                    <a:lnTo>
                      <a:pt x="15800" y="12376"/>
                    </a:lnTo>
                    <a:lnTo>
                      <a:pt x="15050" y="13365"/>
                    </a:lnTo>
                    <a:lnTo>
                      <a:pt x="15050" y="14400"/>
                    </a:lnTo>
                    <a:lnTo>
                      <a:pt x="14250" y="14871"/>
                    </a:lnTo>
                    <a:lnTo>
                      <a:pt x="13000" y="15341"/>
                    </a:lnTo>
                    <a:lnTo>
                      <a:pt x="11900" y="17271"/>
                    </a:lnTo>
                    <a:lnTo>
                      <a:pt x="10850" y="17271"/>
                    </a:lnTo>
                    <a:lnTo>
                      <a:pt x="9600" y="17271"/>
                    </a:lnTo>
                    <a:lnTo>
                      <a:pt x="8300" y="17271"/>
                    </a:lnTo>
                    <a:lnTo>
                      <a:pt x="7000" y="16518"/>
                    </a:lnTo>
                    <a:lnTo>
                      <a:pt x="5750" y="16518"/>
                    </a:lnTo>
                    <a:lnTo>
                      <a:pt x="5750" y="18024"/>
                    </a:lnTo>
                    <a:lnTo>
                      <a:pt x="4400" y="19200"/>
                    </a:lnTo>
                    <a:lnTo>
                      <a:pt x="3600" y="19200"/>
                    </a:lnTo>
                    <a:lnTo>
                      <a:pt x="3600" y="19482"/>
                    </a:lnTo>
                    <a:lnTo>
                      <a:pt x="2350" y="19482"/>
                    </a:lnTo>
                    <a:lnTo>
                      <a:pt x="1050" y="19953"/>
                    </a:lnTo>
                    <a:lnTo>
                      <a:pt x="1050" y="18729"/>
                    </a:lnTo>
                    <a:lnTo>
                      <a:pt x="1550" y="18024"/>
                    </a:lnTo>
                    <a:lnTo>
                      <a:pt x="1050" y="17271"/>
                    </a:lnTo>
                    <a:lnTo>
                      <a:pt x="800" y="16047"/>
                    </a:lnTo>
                    <a:lnTo>
                      <a:pt x="0" y="15341"/>
                    </a:lnTo>
                    <a:lnTo>
                      <a:pt x="300" y="8988"/>
                    </a:lnTo>
                    <a:lnTo>
                      <a:pt x="2350" y="8988"/>
                    </a:lnTo>
                    <a:lnTo>
                      <a:pt x="2850" y="1224"/>
                    </a:lnTo>
                    <a:lnTo>
                      <a:pt x="5750" y="753"/>
                    </a:lnTo>
                    <a:lnTo>
                      <a:pt x="7500" y="188"/>
                    </a:lnTo>
                    <a:lnTo>
                      <a:pt x="8300" y="1224"/>
                    </a:lnTo>
                    <a:lnTo>
                      <a:pt x="9850" y="188"/>
                    </a:lnTo>
                    <a:lnTo>
                      <a:pt x="10350" y="188"/>
                    </a:lnTo>
                    <a:lnTo>
                      <a:pt x="11150" y="0"/>
                    </a:lnTo>
                    <a:lnTo>
                      <a:pt x="11900"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16" name="Freeform 649"/>
              <p:cNvSpPr>
                <a:spLocks/>
              </p:cNvSpPr>
              <p:nvPr/>
            </p:nvSpPr>
            <p:spPr bwMode="auto">
              <a:xfrm>
                <a:off x="4973495" y="4930807"/>
                <a:ext cx="40937" cy="42934"/>
              </a:xfrm>
              <a:custGeom>
                <a:avLst/>
                <a:gdLst>
                  <a:gd name="T0" fmla="*/ 0 w 20000"/>
                  <a:gd name="T1" fmla="*/ 3200 h 20000"/>
                  <a:gd name="T2" fmla="*/ 5474 w 20000"/>
                  <a:gd name="T3" fmla="*/ 2200 h 20000"/>
                  <a:gd name="T4" fmla="*/ 5474 w 20000"/>
                  <a:gd name="T5" fmla="*/ 5400 h 20000"/>
                  <a:gd name="T6" fmla="*/ 8632 w 20000"/>
                  <a:gd name="T7" fmla="*/ 3200 h 20000"/>
                  <a:gd name="T8" fmla="*/ 10737 w 20000"/>
                  <a:gd name="T9" fmla="*/ 2200 h 20000"/>
                  <a:gd name="T10" fmla="*/ 14105 w 20000"/>
                  <a:gd name="T11" fmla="*/ 0 h 20000"/>
                  <a:gd name="T12" fmla="*/ 16421 w 20000"/>
                  <a:gd name="T13" fmla="*/ 3200 h 20000"/>
                  <a:gd name="T14" fmla="*/ 16421 w 20000"/>
                  <a:gd name="T15" fmla="*/ 5400 h 20000"/>
                  <a:gd name="T16" fmla="*/ 19789 w 20000"/>
                  <a:gd name="T17" fmla="*/ 6200 h 20000"/>
                  <a:gd name="T18" fmla="*/ 19789 w 20000"/>
                  <a:gd name="T19" fmla="*/ 10400 h 20000"/>
                  <a:gd name="T20" fmla="*/ 16421 w 20000"/>
                  <a:gd name="T21" fmla="*/ 13600 h 20000"/>
                  <a:gd name="T22" fmla="*/ 10737 w 20000"/>
                  <a:gd name="T23" fmla="*/ 18600 h 20000"/>
                  <a:gd name="T24" fmla="*/ 5474 w 20000"/>
                  <a:gd name="T25" fmla="*/ 19800 h 20000"/>
                  <a:gd name="T26" fmla="*/ 5474 w 20000"/>
                  <a:gd name="T27" fmla="*/ 18600 h 20000"/>
                  <a:gd name="T28" fmla="*/ 4421 w 20000"/>
                  <a:gd name="T29" fmla="*/ 13600 h 20000"/>
                  <a:gd name="T30" fmla="*/ 4421 w 20000"/>
                  <a:gd name="T31" fmla="*/ 10400 h 20000"/>
                  <a:gd name="T32" fmla="*/ 4421 w 20000"/>
                  <a:gd name="T33" fmla="*/ 8200 h 20000"/>
                  <a:gd name="T34" fmla="*/ 2105 w 20000"/>
                  <a:gd name="T35" fmla="*/ 6200 h 20000"/>
                  <a:gd name="T36" fmla="*/ 0 w 20000"/>
                  <a:gd name="T37" fmla="*/ 3200 h 2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00"/>
                  <a:gd name="T58" fmla="*/ 0 h 20000"/>
                  <a:gd name="T59" fmla="*/ 20000 w 20000"/>
                  <a:gd name="T60" fmla="*/ 20000 h 2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00" h="20000">
                    <a:moveTo>
                      <a:pt x="0" y="3200"/>
                    </a:moveTo>
                    <a:lnTo>
                      <a:pt x="5474" y="2200"/>
                    </a:lnTo>
                    <a:lnTo>
                      <a:pt x="5474" y="5400"/>
                    </a:lnTo>
                    <a:lnTo>
                      <a:pt x="8632" y="3200"/>
                    </a:lnTo>
                    <a:lnTo>
                      <a:pt x="10737" y="2200"/>
                    </a:lnTo>
                    <a:lnTo>
                      <a:pt x="14105" y="0"/>
                    </a:lnTo>
                    <a:lnTo>
                      <a:pt x="16421" y="3200"/>
                    </a:lnTo>
                    <a:lnTo>
                      <a:pt x="16421" y="5400"/>
                    </a:lnTo>
                    <a:lnTo>
                      <a:pt x="19789" y="6200"/>
                    </a:lnTo>
                    <a:lnTo>
                      <a:pt x="19789" y="10400"/>
                    </a:lnTo>
                    <a:lnTo>
                      <a:pt x="16421" y="13600"/>
                    </a:lnTo>
                    <a:lnTo>
                      <a:pt x="10737" y="18600"/>
                    </a:lnTo>
                    <a:lnTo>
                      <a:pt x="5474" y="19800"/>
                    </a:lnTo>
                    <a:lnTo>
                      <a:pt x="5474" y="18600"/>
                    </a:lnTo>
                    <a:lnTo>
                      <a:pt x="4421" y="13600"/>
                    </a:lnTo>
                    <a:lnTo>
                      <a:pt x="4421" y="10400"/>
                    </a:lnTo>
                    <a:lnTo>
                      <a:pt x="4421" y="8200"/>
                    </a:lnTo>
                    <a:lnTo>
                      <a:pt x="2105" y="6200"/>
                    </a:lnTo>
                    <a:lnTo>
                      <a:pt x="0" y="320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17" name="Freeform 650"/>
              <p:cNvSpPr>
                <a:spLocks/>
              </p:cNvSpPr>
              <p:nvPr/>
            </p:nvSpPr>
            <p:spPr bwMode="auto">
              <a:xfrm>
                <a:off x="5216120" y="4647246"/>
                <a:ext cx="28955" cy="35945"/>
              </a:xfrm>
              <a:custGeom>
                <a:avLst/>
                <a:gdLst>
                  <a:gd name="T0" fmla="*/ 18235 w 20000"/>
                  <a:gd name="T1" fmla="*/ 0 h 20000"/>
                  <a:gd name="T2" fmla="*/ 19706 w 20000"/>
                  <a:gd name="T3" fmla="*/ 7143 h 20000"/>
                  <a:gd name="T4" fmla="*/ 10882 w 20000"/>
                  <a:gd name="T5" fmla="*/ 10952 h 20000"/>
                  <a:gd name="T6" fmla="*/ 10882 w 20000"/>
                  <a:gd name="T7" fmla="*/ 13571 h 20000"/>
                  <a:gd name="T8" fmla="*/ 18235 w 20000"/>
                  <a:gd name="T9" fmla="*/ 10952 h 20000"/>
                  <a:gd name="T10" fmla="*/ 19706 w 20000"/>
                  <a:gd name="T11" fmla="*/ 13571 h 20000"/>
                  <a:gd name="T12" fmla="*/ 18235 w 20000"/>
                  <a:gd name="T13" fmla="*/ 15952 h 20000"/>
                  <a:gd name="T14" fmla="*/ 15000 w 20000"/>
                  <a:gd name="T15" fmla="*/ 19762 h 20000"/>
                  <a:gd name="T16" fmla="*/ 12059 w 20000"/>
                  <a:gd name="T17" fmla="*/ 17381 h 20000"/>
                  <a:gd name="T18" fmla="*/ 2941 w 20000"/>
                  <a:gd name="T19" fmla="*/ 17381 h 20000"/>
                  <a:gd name="T20" fmla="*/ 0 w 20000"/>
                  <a:gd name="T21" fmla="*/ 10952 h 20000"/>
                  <a:gd name="T22" fmla="*/ 4706 w 20000"/>
                  <a:gd name="T23" fmla="*/ 7143 h 20000"/>
                  <a:gd name="T24" fmla="*/ 7647 w 20000"/>
                  <a:gd name="T25" fmla="*/ 3571 h 20000"/>
                  <a:gd name="T26" fmla="*/ 12059 w 20000"/>
                  <a:gd name="T27" fmla="*/ 952 h 20000"/>
                  <a:gd name="T28" fmla="*/ 18235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18235" y="0"/>
                    </a:moveTo>
                    <a:lnTo>
                      <a:pt x="19706" y="7143"/>
                    </a:lnTo>
                    <a:lnTo>
                      <a:pt x="10882" y="10952"/>
                    </a:lnTo>
                    <a:lnTo>
                      <a:pt x="10882" y="13571"/>
                    </a:lnTo>
                    <a:lnTo>
                      <a:pt x="18235" y="10952"/>
                    </a:lnTo>
                    <a:lnTo>
                      <a:pt x="19706" y="13571"/>
                    </a:lnTo>
                    <a:lnTo>
                      <a:pt x="18235" y="15952"/>
                    </a:lnTo>
                    <a:lnTo>
                      <a:pt x="15000" y="19762"/>
                    </a:lnTo>
                    <a:lnTo>
                      <a:pt x="12059" y="17381"/>
                    </a:lnTo>
                    <a:lnTo>
                      <a:pt x="2941" y="17381"/>
                    </a:lnTo>
                    <a:lnTo>
                      <a:pt x="0" y="10952"/>
                    </a:lnTo>
                    <a:lnTo>
                      <a:pt x="4706" y="7143"/>
                    </a:lnTo>
                    <a:lnTo>
                      <a:pt x="7647" y="3571"/>
                    </a:lnTo>
                    <a:lnTo>
                      <a:pt x="12059" y="952"/>
                    </a:lnTo>
                    <a:lnTo>
                      <a:pt x="18235"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18" name="Freeform 658"/>
              <p:cNvSpPr>
                <a:spLocks/>
              </p:cNvSpPr>
              <p:nvPr/>
            </p:nvSpPr>
            <p:spPr bwMode="auto">
              <a:xfrm>
                <a:off x="5070345" y="4793021"/>
                <a:ext cx="152764" cy="188708"/>
              </a:xfrm>
              <a:custGeom>
                <a:avLst/>
                <a:gdLst>
                  <a:gd name="T0" fmla="*/ 613 w 20000"/>
                  <a:gd name="T1" fmla="*/ 1839 h 20000"/>
                  <a:gd name="T2" fmla="*/ 891 w 20000"/>
                  <a:gd name="T3" fmla="*/ 1166 h 20000"/>
                  <a:gd name="T4" fmla="*/ 2340 w 20000"/>
                  <a:gd name="T5" fmla="*/ 717 h 20000"/>
                  <a:gd name="T6" fmla="*/ 3788 w 20000"/>
                  <a:gd name="T7" fmla="*/ 0 h 20000"/>
                  <a:gd name="T8" fmla="*/ 4345 w 20000"/>
                  <a:gd name="T9" fmla="*/ 717 h 20000"/>
                  <a:gd name="T10" fmla="*/ 4680 w 20000"/>
                  <a:gd name="T11" fmla="*/ 717 h 20000"/>
                  <a:gd name="T12" fmla="*/ 6072 w 20000"/>
                  <a:gd name="T13" fmla="*/ 1166 h 20000"/>
                  <a:gd name="T14" fmla="*/ 8969 w 20000"/>
                  <a:gd name="T15" fmla="*/ 1839 h 20000"/>
                  <a:gd name="T16" fmla="*/ 11309 w 20000"/>
                  <a:gd name="T17" fmla="*/ 3004 h 20000"/>
                  <a:gd name="T18" fmla="*/ 13872 w 20000"/>
                  <a:gd name="T19" fmla="*/ 3229 h 20000"/>
                  <a:gd name="T20" fmla="*/ 15042 w 20000"/>
                  <a:gd name="T21" fmla="*/ 1839 h 20000"/>
                  <a:gd name="T22" fmla="*/ 15877 w 20000"/>
                  <a:gd name="T23" fmla="*/ 1839 h 20000"/>
                  <a:gd name="T24" fmla="*/ 17326 w 20000"/>
                  <a:gd name="T25" fmla="*/ 1839 h 20000"/>
                  <a:gd name="T26" fmla="*/ 18217 w 20000"/>
                  <a:gd name="T27" fmla="*/ 2287 h 20000"/>
                  <a:gd name="T28" fmla="*/ 19944 w 20000"/>
                  <a:gd name="T29" fmla="*/ 2287 h 20000"/>
                  <a:gd name="T30" fmla="*/ 17660 w 20000"/>
                  <a:gd name="T31" fmla="*/ 4395 h 20000"/>
                  <a:gd name="T32" fmla="*/ 17660 w 20000"/>
                  <a:gd name="T33" fmla="*/ 11614 h 20000"/>
                  <a:gd name="T34" fmla="*/ 19053 w 20000"/>
                  <a:gd name="T35" fmla="*/ 13004 h 20000"/>
                  <a:gd name="T36" fmla="*/ 18774 w 20000"/>
                  <a:gd name="T37" fmla="*/ 13901 h 20000"/>
                  <a:gd name="T38" fmla="*/ 17326 w 20000"/>
                  <a:gd name="T39" fmla="*/ 14619 h 20000"/>
                  <a:gd name="T40" fmla="*/ 17326 w 20000"/>
                  <a:gd name="T41" fmla="*/ 15112 h 20000"/>
                  <a:gd name="T42" fmla="*/ 16435 w 20000"/>
                  <a:gd name="T43" fmla="*/ 15291 h 20000"/>
                  <a:gd name="T44" fmla="*/ 15320 w 20000"/>
                  <a:gd name="T45" fmla="*/ 15785 h 20000"/>
                  <a:gd name="T46" fmla="*/ 15042 w 20000"/>
                  <a:gd name="T47" fmla="*/ 16951 h 20000"/>
                  <a:gd name="T48" fmla="*/ 13872 w 20000"/>
                  <a:gd name="T49" fmla="*/ 18789 h 20000"/>
                  <a:gd name="T50" fmla="*/ 12981 w 20000"/>
                  <a:gd name="T51" fmla="*/ 19955 h 20000"/>
                  <a:gd name="T52" fmla="*/ 9805 w 20000"/>
                  <a:gd name="T53" fmla="*/ 17668 h 20000"/>
                  <a:gd name="T54" fmla="*/ 9805 w 20000"/>
                  <a:gd name="T55" fmla="*/ 16457 h 20000"/>
                  <a:gd name="T56" fmla="*/ 891 w 20000"/>
                  <a:gd name="T57" fmla="*/ 12063 h 20000"/>
                  <a:gd name="T58" fmla="*/ 0 w 20000"/>
                  <a:gd name="T59" fmla="*/ 12063 h 20000"/>
                  <a:gd name="T60" fmla="*/ 0 w 20000"/>
                  <a:gd name="T61" fmla="*/ 9731 h 20000"/>
                  <a:gd name="T62" fmla="*/ 1727 w 20000"/>
                  <a:gd name="T63" fmla="*/ 7399 h 20000"/>
                  <a:gd name="T64" fmla="*/ 2897 w 20000"/>
                  <a:gd name="T65" fmla="*/ 6233 h 20000"/>
                  <a:gd name="T66" fmla="*/ 1727 w 20000"/>
                  <a:gd name="T67" fmla="*/ 4395 h 20000"/>
                  <a:gd name="T68" fmla="*/ 1504 w 20000"/>
                  <a:gd name="T69" fmla="*/ 3229 h 20000"/>
                  <a:gd name="T70" fmla="*/ 1504 w 20000"/>
                  <a:gd name="T71" fmla="*/ 2556 h 20000"/>
                  <a:gd name="T72" fmla="*/ 613 w 20000"/>
                  <a:gd name="T73" fmla="*/ 2287 h 20000"/>
                  <a:gd name="T74" fmla="*/ 613 w 20000"/>
                  <a:gd name="T75" fmla="*/ 1839 h 200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00"/>
                  <a:gd name="T115" fmla="*/ 0 h 20000"/>
                  <a:gd name="T116" fmla="*/ 20000 w 20000"/>
                  <a:gd name="T117" fmla="*/ 20000 h 200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00" h="20000">
                    <a:moveTo>
                      <a:pt x="613" y="1839"/>
                    </a:moveTo>
                    <a:lnTo>
                      <a:pt x="891" y="1166"/>
                    </a:lnTo>
                    <a:lnTo>
                      <a:pt x="2340" y="717"/>
                    </a:lnTo>
                    <a:lnTo>
                      <a:pt x="3788" y="0"/>
                    </a:lnTo>
                    <a:lnTo>
                      <a:pt x="4345" y="717"/>
                    </a:lnTo>
                    <a:lnTo>
                      <a:pt x="4680" y="717"/>
                    </a:lnTo>
                    <a:lnTo>
                      <a:pt x="6072" y="1166"/>
                    </a:lnTo>
                    <a:lnTo>
                      <a:pt x="8969" y="1839"/>
                    </a:lnTo>
                    <a:lnTo>
                      <a:pt x="11309" y="3004"/>
                    </a:lnTo>
                    <a:lnTo>
                      <a:pt x="13872" y="3229"/>
                    </a:lnTo>
                    <a:lnTo>
                      <a:pt x="15042" y="1839"/>
                    </a:lnTo>
                    <a:lnTo>
                      <a:pt x="15877" y="1839"/>
                    </a:lnTo>
                    <a:lnTo>
                      <a:pt x="17326" y="1839"/>
                    </a:lnTo>
                    <a:lnTo>
                      <a:pt x="18217" y="2287"/>
                    </a:lnTo>
                    <a:lnTo>
                      <a:pt x="19944" y="2287"/>
                    </a:lnTo>
                    <a:lnTo>
                      <a:pt x="17660" y="4395"/>
                    </a:lnTo>
                    <a:lnTo>
                      <a:pt x="17660" y="11614"/>
                    </a:lnTo>
                    <a:lnTo>
                      <a:pt x="19053" y="13004"/>
                    </a:lnTo>
                    <a:lnTo>
                      <a:pt x="18774" y="13901"/>
                    </a:lnTo>
                    <a:lnTo>
                      <a:pt x="17326" y="14619"/>
                    </a:lnTo>
                    <a:lnTo>
                      <a:pt x="17326" y="15112"/>
                    </a:lnTo>
                    <a:lnTo>
                      <a:pt x="16435" y="15291"/>
                    </a:lnTo>
                    <a:lnTo>
                      <a:pt x="15320" y="15785"/>
                    </a:lnTo>
                    <a:lnTo>
                      <a:pt x="15042" y="16951"/>
                    </a:lnTo>
                    <a:lnTo>
                      <a:pt x="13872" y="18789"/>
                    </a:lnTo>
                    <a:lnTo>
                      <a:pt x="12981" y="19955"/>
                    </a:lnTo>
                    <a:lnTo>
                      <a:pt x="9805" y="17668"/>
                    </a:lnTo>
                    <a:lnTo>
                      <a:pt x="9805" y="16457"/>
                    </a:lnTo>
                    <a:lnTo>
                      <a:pt x="891" y="12063"/>
                    </a:lnTo>
                    <a:lnTo>
                      <a:pt x="0" y="12063"/>
                    </a:lnTo>
                    <a:lnTo>
                      <a:pt x="0" y="9731"/>
                    </a:lnTo>
                    <a:lnTo>
                      <a:pt x="1727" y="7399"/>
                    </a:lnTo>
                    <a:lnTo>
                      <a:pt x="2897" y="6233"/>
                    </a:lnTo>
                    <a:lnTo>
                      <a:pt x="1727" y="4395"/>
                    </a:lnTo>
                    <a:lnTo>
                      <a:pt x="1504" y="3229"/>
                    </a:lnTo>
                    <a:lnTo>
                      <a:pt x="1504" y="2556"/>
                    </a:lnTo>
                    <a:lnTo>
                      <a:pt x="613" y="2287"/>
                    </a:lnTo>
                    <a:lnTo>
                      <a:pt x="613" y="183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19" name="Freeform 659"/>
              <p:cNvSpPr>
                <a:spLocks/>
              </p:cNvSpPr>
              <p:nvPr/>
            </p:nvSpPr>
            <p:spPr bwMode="auto">
              <a:xfrm>
                <a:off x="5243078" y="5108532"/>
                <a:ext cx="1997" cy="12980"/>
              </a:xfrm>
              <a:custGeom>
                <a:avLst/>
                <a:gdLst>
                  <a:gd name="T0" fmla="*/ 16667 w 20000"/>
                  <a:gd name="T1" fmla="*/ 19286 h 20000"/>
                  <a:gd name="T2" fmla="*/ 0 w 20000"/>
                  <a:gd name="T3" fmla="*/ 11429 h 20000"/>
                  <a:gd name="T4" fmla="*/ 0 w 20000"/>
                  <a:gd name="T5" fmla="*/ 4286 h 20000"/>
                  <a:gd name="T6" fmla="*/ 0 w 20000"/>
                  <a:gd name="T7" fmla="*/ 0 h 20000"/>
                  <a:gd name="T8" fmla="*/ 16667 w 20000"/>
                  <a:gd name="T9" fmla="*/ 0 h 20000"/>
                  <a:gd name="T10" fmla="*/ 16667 w 20000"/>
                  <a:gd name="T11" fmla="*/ 19286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6667" y="19286"/>
                    </a:moveTo>
                    <a:lnTo>
                      <a:pt x="0" y="11429"/>
                    </a:lnTo>
                    <a:lnTo>
                      <a:pt x="0" y="4286"/>
                    </a:lnTo>
                    <a:lnTo>
                      <a:pt x="0" y="0"/>
                    </a:lnTo>
                    <a:lnTo>
                      <a:pt x="16667" y="0"/>
                    </a:lnTo>
                    <a:lnTo>
                      <a:pt x="16667" y="1928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20" name="Freeform 660"/>
              <p:cNvSpPr>
                <a:spLocks/>
              </p:cNvSpPr>
              <p:nvPr/>
            </p:nvSpPr>
            <p:spPr bwMode="auto">
              <a:xfrm>
                <a:off x="4637017" y="4816984"/>
                <a:ext cx="139784" cy="168739"/>
              </a:xfrm>
              <a:custGeom>
                <a:avLst/>
                <a:gdLst>
                  <a:gd name="T0" fmla="*/ 14699 w 20000"/>
                  <a:gd name="T1" fmla="*/ 1823 h 20000"/>
                  <a:gd name="T2" fmla="*/ 17169 w 20000"/>
                  <a:gd name="T3" fmla="*/ 0 h 20000"/>
                  <a:gd name="T4" fmla="*/ 19940 w 20000"/>
                  <a:gd name="T5" fmla="*/ 0 h 20000"/>
                  <a:gd name="T6" fmla="*/ 19639 w 20000"/>
                  <a:gd name="T7" fmla="*/ 2076 h 20000"/>
                  <a:gd name="T8" fmla="*/ 18735 w 20000"/>
                  <a:gd name="T9" fmla="*/ 5266 h 20000"/>
                  <a:gd name="T10" fmla="*/ 18133 w 20000"/>
                  <a:gd name="T11" fmla="*/ 7646 h 20000"/>
                  <a:gd name="T12" fmla="*/ 18133 w 20000"/>
                  <a:gd name="T13" fmla="*/ 9418 h 20000"/>
                  <a:gd name="T14" fmla="*/ 15542 w 20000"/>
                  <a:gd name="T15" fmla="*/ 10734 h 20000"/>
                  <a:gd name="T16" fmla="*/ 14699 w 20000"/>
                  <a:gd name="T17" fmla="*/ 12304 h 20000"/>
                  <a:gd name="T18" fmla="*/ 13434 w 20000"/>
                  <a:gd name="T19" fmla="*/ 14430 h 20000"/>
                  <a:gd name="T20" fmla="*/ 13072 w 20000"/>
                  <a:gd name="T21" fmla="*/ 17063 h 20000"/>
                  <a:gd name="T22" fmla="*/ 10964 w 20000"/>
                  <a:gd name="T23" fmla="*/ 18380 h 20000"/>
                  <a:gd name="T24" fmla="*/ 9639 w 20000"/>
                  <a:gd name="T25" fmla="*/ 19646 h 20000"/>
                  <a:gd name="T26" fmla="*/ 8434 w 20000"/>
                  <a:gd name="T27" fmla="*/ 18380 h 20000"/>
                  <a:gd name="T28" fmla="*/ 6867 w 20000"/>
                  <a:gd name="T29" fmla="*/ 19139 h 20000"/>
                  <a:gd name="T30" fmla="*/ 5663 w 20000"/>
                  <a:gd name="T31" fmla="*/ 18633 h 20000"/>
                  <a:gd name="T32" fmla="*/ 4337 w 20000"/>
                  <a:gd name="T33" fmla="*/ 18380 h 20000"/>
                  <a:gd name="T34" fmla="*/ 3434 w 20000"/>
                  <a:gd name="T35" fmla="*/ 19139 h 20000"/>
                  <a:gd name="T36" fmla="*/ 1867 w 20000"/>
                  <a:gd name="T37" fmla="*/ 19139 h 20000"/>
                  <a:gd name="T38" fmla="*/ 964 w 20000"/>
                  <a:gd name="T39" fmla="*/ 16506 h 20000"/>
                  <a:gd name="T40" fmla="*/ 1867 w 20000"/>
                  <a:gd name="T41" fmla="*/ 16506 h 20000"/>
                  <a:gd name="T42" fmla="*/ 2470 w 20000"/>
                  <a:gd name="T43" fmla="*/ 14987 h 20000"/>
                  <a:gd name="T44" fmla="*/ 1867 w 20000"/>
                  <a:gd name="T45" fmla="*/ 13114 h 20000"/>
                  <a:gd name="T46" fmla="*/ 3434 w 20000"/>
                  <a:gd name="T47" fmla="*/ 13620 h 20000"/>
                  <a:gd name="T48" fmla="*/ 5904 w 20000"/>
                  <a:gd name="T49" fmla="*/ 13620 h 20000"/>
                  <a:gd name="T50" fmla="*/ 8133 w 20000"/>
                  <a:gd name="T51" fmla="*/ 14177 h 20000"/>
                  <a:gd name="T52" fmla="*/ 8434 w 20000"/>
                  <a:gd name="T53" fmla="*/ 13114 h 20000"/>
                  <a:gd name="T54" fmla="*/ 9639 w 20000"/>
                  <a:gd name="T55" fmla="*/ 11544 h 20000"/>
                  <a:gd name="T56" fmla="*/ 8133 w 20000"/>
                  <a:gd name="T57" fmla="*/ 8658 h 20000"/>
                  <a:gd name="T58" fmla="*/ 8434 w 20000"/>
                  <a:gd name="T59" fmla="*/ 6835 h 20000"/>
                  <a:gd name="T60" fmla="*/ 8434 w 20000"/>
                  <a:gd name="T61" fmla="*/ 5468 h 20000"/>
                  <a:gd name="T62" fmla="*/ 6867 w 20000"/>
                  <a:gd name="T63" fmla="*/ 5266 h 20000"/>
                  <a:gd name="T64" fmla="*/ 5904 w 20000"/>
                  <a:gd name="T65" fmla="*/ 3949 h 20000"/>
                  <a:gd name="T66" fmla="*/ 5904 w 20000"/>
                  <a:gd name="T67" fmla="*/ 3139 h 20000"/>
                  <a:gd name="T68" fmla="*/ 13434 w 20000"/>
                  <a:gd name="T69" fmla="*/ 3139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13434" y="3139"/>
                    </a:moveTo>
                    <a:lnTo>
                      <a:pt x="14699" y="1823"/>
                    </a:lnTo>
                    <a:lnTo>
                      <a:pt x="14940" y="0"/>
                    </a:lnTo>
                    <a:lnTo>
                      <a:pt x="17169" y="0"/>
                    </a:lnTo>
                    <a:lnTo>
                      <a:pt x="18735" y="0"/>
                    </a:lnTo>
                    <a:lnTo>
                      <a:pt x="19940" y="0"/>
                    </a:lnTo>
                    <a:lnTo>
                      <a:pt x="19940" y="1316"/>
                    </a:lnTo>
                    <a:lnTo>
                      <a:pt x="19639" y="2076"/>
                    </a:lnTo>
                    <a:lnTo>
                      <a:pt x="18735" y="3949"/>
                    </a:lnTo>
                    <a:lnTo>
                      <a:pt x="18735" y="5266"/>
                    </a:lnTo>
                    <a:lnTo>
                      <a:pt x="18133" y="6278"/>
                    </a:lnTo>
                    <a:lnTo>
                      <a:pt x="18133" y="7646"/>
                    </a:lnTo>
                    <a:lnTo>
                      <a:pt x="18133" y="8658"/>
                    </a:lnTo>
                    <a:lnTo>
                      <a:pt x="18133" y="9418"/>
                    </a:lnTo>
                    <a:lnTo>
                      <a:pt x="16506" y="10734"/>
                    </a:lnTo>
                    <a:lnTo>
                      <a:pt x="15542" y="10734"/>
                    </a:lnTo>
                    <a:lnTo>
                      <a:pt x="14940" y="11797"/>
                    </a:lnTo>
                    <a:lnTo>
                      <a:pt x="14699" y="12304"/>
                    </a:lnTo>
                    <a:lnTo>
                      <a:pt x="13434" y="13114"/>
                    </a:lnTo>
                    <a:lnTo>
                      <a:pt x="13434" y="14430"/>
                    </a:lnTo>
                    <a:lnTo>
                      <a:pt x="13434" y="15696"/>
                    </a:lnTo>
                    <a:lnTo>
                      <a:pt x="13072" y="17063"/>
                    </a:lnTo>
                    <a:lnTo>
                      <a:pt x="12169" y="17873"/>
                    </a:lnTo>
                    <a:lnTo>
                      <a:pt x="10964" y="18380"/>
                    </a:lnTo>
                    <a:lnTo>
                      <a:pt x="10602" y="18633"/>
                    </a:lnTo>
                    <a:lnTo>
                      <a:pt x="9639" y="19646"/>
                    </a:lnTo>
                    <a:lnTo>
                      <a:pt x="9036" y="18633"/>
                    </a:lnTo>
                    <a:lnTo>
                      <a:pt x="8434" y="18380"/>
                    </a:lnTo>
                    <a:lnTo>
                      <a:pt x="7530" y="18380"/>
                    </a:lnTo>
                    <a:lnTo>
                      <a:pt x="6867" y="19139"/>
                    </a:lnTo>
                    <a:lnTo>
                      <a:pt x="5904" y="19139"/>
                    </a:lnTo>
                    <a:lnTo>
                      <a:pt x="5663" y="18633"/>
                    </a:lnTo>
                    <a:lnTo>
                      <a:pt x="5060" y="18633"/>
                    </a:lnTo>
                    <a:lnTo>
                      <a:pt x="4337" y="18380"/>
                    </a:lnTo>
                    <a:lnTo>
                      <a:pt x="3434" y="18633"/>
                    </a:lnTo>
                    <a:lnTo>
                      <a:pt x="3434" y="19139"/>
                    </a:lnTo>
                    <a:lnTo>
                      <a:pt x="2470" y="19949"/>
                    </a:lnTo>
                    <a:lnTo>
                      <a:pt x="1867" y="19139"/>
                    </a:lnTo>
                    <a:lnTo>
                      <a:pt x="0" y="17063"/>
                    </a:lnTo>
                    <a:lnTo>
                      <a:pt x="964" y="16506"/>
                    </a:lnTo>
                    <a:lnTo>
                      <a:pt x="1566" y="16253"/>
                    </a:lnTo>
                    <a:lnTo>
                      <a:pt x="1867" y="16506"/>
                    </a:lnTo>
                    <a:lnTo>
                      <a:pt x="2470" y="16506"/>
                    </a:lnTo>
                    <a:lnTo>
                      <a:pt x="2470" y="14987"/>
                    </a:lnTo>
                    <a:lnTo>
                      <a:pt x="1566" y="14430"/>
                    </a:lnTo>
                    <a:lnTo>
                      <a:pt x="1867" y="13114"/>
                    </a:lnTo>
                    <a:lnTo>
                      <a:pt x="2470" y="13620"/>
                    </a:lnTo>
                    <a:lnTo>
                      <a:pt x="3434" y="13620"/>
                    </a:lnTo>
                    <a:lnTo>
                      <a:pt x="4096" y="12304"/>
                    </a:lnTo>
                    <a:lnTo>
                      <a:pt x="5904" y="13620"/>
                    </a:lnTo>
                    <a:lnTo>
                      <a:pt x="7530" y="13114"/>
                    </a:lnTo>
                    <a:lnTo>
                      <a:pt x="8133" y="14177"/>
                    </a:lnTo>
                    <a:lnTo>
                      <a:pt x="8434" y="14177"/>
                    </a:lnTo>
                    <a:lnTo>
                      <a:pt x="8434" y="13114"/>
                    </a:lnTo>
                    <a:lnTo>
                      <a:pt x="9036" y="12304"/>
                    </a:lnTo>
                    <a:lnTo>
                      <a:pt x="9639" y="11544"/>
                    </a:lnTo>
                    <a:lnTo>
                      <a:pt x="9639" y="9418"/>
                    </a:lnTo>
                    <a:lnTo>
                      <a:pt x="8133" y="8658"/>
                    </a:lnTo>
                    <a:lnTo>
                      <a:pt x="8133" y="7342"/>
                    </a:lnTo>
                    <a:lnTo>
                      <a:pt x="8434" y="6835"/>
                    </a:lnTo>
                    <a:lnTo>
                      <a:pt x="9036" y="6278"/>
                    </a:lnTo>
                    <a:lnTo>
                      <a:pt x="8434" y="5468"/>
                    </a:lnTo>
                    <a:lnTo>
                      <a:pt x="8133" y="5266"/>
                    </a:lnTo>
                    <a:lnTo>
                      <a:pt x="6867" y="5266"/>
                    </a:lnTo>
                    <a:lnTo>
                      <a:pt x="5904" y="5468"/>
                    </a:lnTo>
                    <a:lnTo>
                      <a:pt x="5904" y="3949"/>
                    </a:lnTo>
                    <a:lnTo>
                      <a:pt x="6566" y="3139"/>
                    </a:lnTo>
                    <a:lnTo>
                      <a:pt x="5904" y="3139"/>
                    </a:lnTo>
                    <a:lnTo>
                      <a:pt x="10000" y="2582"/>
                    </a:lnTo>
                    <a:lnTo>
                      <a:pt x="13434" y="313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21" name="Freeform 663"/>
              <p:cNvSpPr>
                <a:spLocks/>
              </p:cNvSpPr>
              <p:nvPr/>
            </p:nvSpPr>
            <p:spPr bwMode="auto">
              <a:xfrm>
                <a:off x="5231096" y="5120513"/>
                <a:ext cx="145774" cy="273576"/>
              </a:xfrm>
              <a:custGeom>
                <a:avLst/>
                <a:gdLst>
                  <a:gd name="T0" fmla="*/ 3918 w 20000"/>
                  <a:gd name="T1" fmla="*/ 19470 h 20000"/>
                  <a:gd name="T2" fmla="*/ 819 w 20000"/>
                  <a:gd name="T3" fmla="*/ 18193 h 20000"/>
                  <a:gd name="T4" fmla="*/ 234 w 20000"/>
                  <a:gd name="T5" fmla="*/ 16106 h 20000"/>
                  <a:gd name="T6" fmla="*/ 819 w 20000"/>
                  <a:gd name="T7" fmla="*/ 13676 h 20000"/>
                  <a:gd name="T8" fmla="*/ 3918 w 20000"/>
                  <a:gd name="T9" fmla="*/ 11589 h 20000"/>
                  <a:gd name="T10" fmla="*/ 3918 w 20000"/>
                  <a:gd name="T11" fmla="*/ 10810 h 20000"/>
                  <a:gd name="T12" fmla="*/ 2690 w 20000"/>
                  <a:gd name="T13" fmla="*/ 9813 h 20000"/>
                  <a:gd name="T14" fmla="*/ 3918 w 20000"/>
                  <a:gd name="T15" fmla="*/ 6760 h 20000"/>
                  <a:gd name="T16" fmla="*/ 5380 w 20000"/>
                  <a:gd name="T17" fmla="*/ 5950 h 20000"/>
                  <a:gd name="T18" fmla="*/ 7251 w 20000"/>
                  <a:gd name="T19" fmla="*/ 5950 h 20000"/>
                  <a:gd name="T20" fmla="*/ 8129 w 20000"/>
                  <a:gd name="T21" fmla="*/ 5452 h 20000"/>
                  <a:gd name="T22" fmla="*/ 8713 w 20000"/>
                  <a:gd name="T23" fmla="*/ 5140 h 20000"/>
                  <a:gd name="T24" fmla="*/ 10526 w 20000"/>
                  <a:gd name="T25" fmla="*/ 5140 h 20000"/>
                  <a:gd name="T26" fmla="*/ 11111 w 20000"/>
                  <a:gd name="T27" fmla="*/ 4642 h 20000"/>
                  <a:gd name="T28" fmla="*/ 12047 w 20000"/>
                  <a:gd name="T29" fmla="*/ 4330 h 20000"/>
                  <a:gd name="T30" fmla="*/ 13626 w 20000"/>
                  <a:gd name="T31" fmla="*/ 3863 h 20000"/>
                  <a:gd name="T32" fmla="*/ 12982 w 20000"/>
                  <a:gd name="T33" fmla="*/ 3053 h 20000"/>
                  <a:gd name="T34" fmla="*/ 13626 w 20000"/>
                  <a:gd name="T35" fmla="*/ 3053 h 20000"/>
                  <a:gd name="T36" fmla="*/ 14211 w 20000"/>
                  <a:gd name="T37" fmla="*/ 2243 h 20000"/>
                  <a:gd name="T38" fmla="*/ 15088 w 20000"/>
                  <a:gd name="T39" fmla="*/ 2087 h 20000"/>
                  <a:gd name="T40" fmla="*/ 16023 w 20000"/>
                  <a:gd name="T41" fmla="*/ 1433 h 20000"/>
                  <a:gd name="T42" fmla="*/ 16608 w 20000"/>
                  <a:gd name="T43" fmla="*/ 498 h 20000"/>
                  <a:gd name="T44" fmla="*/ 16959 w 20000"/>
                  <a:gd name="T45" fmla="*/ 498 h 20000"/>
                  <a:gd name="T46" fmla="*/ 17544 w 20000"/>
                  <a:gd name="T47" fmla="*/ 935 h 20000"/>
                  <a:gd name="T48" fmla="*/ 19357 w 20000"/>
                  <a:gd name="T49" fmla="*/ 3364 h 20000"/>
                  <a:gd name="T50" fmla="*/ 19006 w 20000"/>
                  <a:gd name="T51" fmla="*/ 5639 h 20000"/>
                  <a:gd name="T52" fmla="*/ 17544 w 20000"/>
                  <a:gd name="T53" fmla="*/ 5140 h 20000"/>
                  <a:gd name="T54" fmla="*/ 18129 w 20000"/>
                  <a:gd name="T55" fmla="*/ 6417 h 20000"/>
                  <a:gd name="T56" fmla="*/ 16959 w 20000"/>
                  <a:gd name="T57" fmla="*/ 8069 h 20000"/>
                  <a:gd name="T58" fmla="*/ 12047 w 20000"/>
                  <a:gd name="T59" fmla="*/ 14829 h 20000"/>
                  <a:gd name="T60" fmla="*/ 7836 w 20000"/>
                  <a:gd name="T61" fmla="*/ 19470 h 20000"/>
                  <a:gd name="T62" fmla="*/ 4795 w 20000"/>
                  <a:gd name="T63" fmla="*/ 19969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4795" y="19969"/>
                    </a:moveTo>
                    <a:lnTo>
                      <a:pt x="3918" y="19470"/>
                    </a:lnTo>
                    <a:lnTo>
                      <a:pt x="1754" y="19159"/>
                    </a:lnTo>
                    <a:lnTo>
                      <a:pt x="819" y="18193"/>
                    </a:lnTo>
                    <a:lnTo>
                      <a:pt x="819" y="16604"/>
                    </a:lnTo>
                    <a:lnTo>
                      <a:pt x="234" y="16106"/>
                    </a:lnTo>
                    <a:lnTo>
                      <a:pt x="0" y="14486"/>
                    </a:lnTo>
                    <a:lnTo>
                      <a:pt x="819" y="13676"/>
                    </a:lnTo>
                    <a:lnTo>
                      <a:pt x="1520" y="13551"/>
                    </a:lnTo>
                    <a:lnTo>
                      <a:pt x="3918" y="11589"/>
                    </a:lnTo>
                    <a:lnTo>
                      <a:pt x="3918" y="11433"/>
                    </a:lnTo>
                    <a:lnTo>
                      <a:pt x="3918" y="10810"/>
                    </a:lnTo>
                    <a:lnTo>
                      <a:pt x="3333" y="10312"/>
                    </a:lnTo>
                    <a:lnTo>
                      <a:pt x="2690" y="9813"/>
                    </a:lnTo>
                    <a:lnTo>
                      <a:pt x="2690" y="8536"/>
                    </a:lnTo>
                    <a:lnTo>
                      <a:pt x="3918" y="6760"/>
                    </a:lnTo>
                    <a:lnTo>
                      <a:pt x="4211" y="6106"/>
                    </a:lnTo>
                    <a:lnTo>
                      <a:pt x="5380" y="5950"/>
                    </a:lnTo>
                    <a:lnTo>
                      <a:pt x="6316" y="5639"/>
                    </a:lnTo>
                    <a:lnTo>
                      <a:pt x="7251" y="5950"/>
                    </a:lnTo>
                    <a:lnTo>
                      <a:pt x="7251" y="5639"/>
                    </a:lnTo>
                    <a:lnTo>
                      <a:pt x="8129" y="5452"/>
                    </a:lnTo>
                    <a:lnTo>
                      <a:pt x="9064" y="5639"/>
                    </a:lnTo>
                    <a:lnTo>
                      <a:pt x="8713" y="5140"/>
                    </a:lnTo>
                    <a:lnTo>
                      <a:pt x="10526" y="4642"/>
                    </a:lnTo>
                    <a:lnTo>
                      <a:pt x="10526" y="5140"/>
                    </a:lnTo>
                    <a:lnTo>
                      <a:pt x="11813" y="4829"/>
                    </a:lnTo>
                    <a:lnTo>
                      <a:pt x="11111" y="4642"/>
                    </a:lnTo>
                    <a:lnTo>
                      <a:pt x="12047" y="3863"/>
                    </a:lnTo>
                    <a:lnTo>
                      <a:pt x="12047" y="4330"/>
                    </a:lnTo>
                    <a:lnTo>
                      <a:pt x="12982" y="3863"/>
                    </a:lnTo>
                    <a:lnTo>
                      <a:pt x="13626" y="3863"/>
                    </a:lnTo>
                    <a:lnTo>
                      <a:pt x="12690" y="3551"/>
                    </a:lnTo>
                    <a:lnTo>
                      <a:pt x="12982" y="3053"/>
                    </a:lnTo>
                    <a:lnTo>
                      <a:pt x="13626" y="3364"/>
                    </a:lnTo>
                    <a:lnTo>
                      <a:pt x="13626" y="3053"/>
                    </a:lnTo>
                    <a:lnTo>
                      <a:pt x="12982" y="2243"/>
                    </a:lnTo>
                    <a:lnTo>
                      <a:pt x="14211" y="2243"/>
                    </a:lnTo>
                    <a:lnTo>
                      <a:pt x="14211" y="2555"/>
                    </a:lnTo>
                    <a:lnTo>
                      <a:pt x="15088" y="2087"/>
                    </a:lnTo>
                    <a:lnTo>
                      <a:pt x="15380" y="2243"/>
                    </a:lnTo>
                    <a:lnTo>
                      <a:pt x="16023" y="1433"/>
                    </a:lnTo>
                    <a:lnTo>
                      <a:pt x="15380" y="623"/>
                    </a:lnTo>
                    <a:lnTo>
                      <a:pt x="16608" y="498"/>
                    </a:lnTo>
                    <a:lnTo>
                      <a:pt x="16959" y="0"/>
                    </a:lnTo>
                    <a:lnTo>
                      <a:pt x="16959" y="498"/>
                    </a:lnTo>
                    <a:lnTo>
                      <a:pt x="17544" y="498"/>
                    </a:lnTo>
                    <a:lnTo>
                      <a:pt x="17544" y="935"/>
                    </a:lnTo>
                    <a:lnTo>
                      <a:pt x="18129" y="1277"/>
                    </a:lnTo>
                    <a:lnTo>
                      <a:pt x="19357" y="3364"/>
                    </a:lnTo>
                    <a:lnTo>
                      <a:pt x="19942" y="4642"/>
                    </a:lnTo>
                    <a:lnTo>
                      <a:pt x="19006" y="5639"/>
                    </a:lnTo>
                    <a:lnTo>
                      <a:pt x="18129" y="5140"/>
                    </a:lnTo>
                    <a:lnTo>
                      <a:pt x="17544" y="5140"/>
                    </a:lnTo>
                    <a:lnTo>
                      <a:pt x="17544" y="5639"/>
                    </a:lnTo>
                    <a:lnTo>
                      <a:pt x="18129" y="6417"/>
                    </a:lnTo>
                    <a:lnTo>
                      <a:pt x="16959" y="7383"/>
                    </a:lnTo>
                    <a:lnTo>
                      <a:pt x="16959" y="8069"/>
                    </a:lnTo>
                    <a:lnTo>
                      <a:pt x="15088" y="11121"/>
                    </a:lnTo>
                    <a:lnTo>
                      <a:pt x="12047" y="14829"/>
                    </a:lnTo>
                    <a:lnTo>
                      <a:pt x="9064" y="19003"/>
                    </a:lnTo>
                    <a:lnTo>
                      <a:pt x="7836" y="19470"/>
                    </a:lnTo>
                    <a:lnTo>
                      <a:pt x="6316" y="19657"/>
                    </a:lnTo>
                    <a:lnTo>
                      <a:pt x="4795" y="1996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22" name="Freeform 664"/>
              <p:cNvSpPr>
                <a:spLocks/>
              </p:cNvSpPr>
              <p:nvPr/>
            </p:nvSpPr>
            <p:spPr bwMode="auto">
              <a:xfrm>
                <a:off x="5046383" y="5066597"/>
                <a:ext cx="60906" cy="152764"/>
              </a:xfrm>
              <a:custGeom>
                <a:avLst/>
                <a:gdLst>
                  <a:gd name="T0" fmla="*/ 845 w 20000"/>
                  <a:gd name="T1" fmla="*/ 0 h 20000"/>
                  <a:gd name="T2" fmla="*/ 4366 w 20000"/>
                  <a:gd name="T3" fmla="*/ 552 h 20000"/>
                  <a:gd name="T4" fmla="*/ 6620 w 20000"/>
                  <a:gd name="T5" fmla="*/ 1105 h 20000"/>
                  <a:gd name="T6" fmla="*/ 10282 w 20000"/>
                  <a:gd name="T7" fmla="*/ 4254 h 20000"/>
                  <a:gd name="T8" fmla="*/ 10282 w 20000"/>
                  <a:gd name="T9" fmla="*/ 5635 h 20000"/>
                  <a:gd name="T10" fmla="*/ 11831 w 20000"/>
                  <a:gd name="T11" fmla="*/ 5967 h 20000"/>
                  <a:gd name="T12" fmla="*/ 10282 w 20000"/>
                  <a:gd name="T13" fmla="*/ 7403 h 20000"/>
                  <a:gd name="T14" fmla="*/ 10282 w 20000"/>
                  <a:gd name="T15" fmla="*/ 10829 h 20000"/>
                  <a:gd name="T16" fmla="*/ 12394 w 20000"/>
                  <a:gd name="T17" fmla="*/ 10829 h 20000"/>
                  <a:gd name="T18" fmla="*/ 15493 w 20000"/>
                  <a:gd name="T19" fmla="*/ 11713 h 20000"/>
                  <a:gd name="T20" fmla="*/ 17606 w 20000"/>
                  <a:gd name="T21" fmla="*/ 13425 h 20000"/>
                  <a:gd name="T22" fmla="*/ 19859 w 20000"/>
                  <a:gd name="T23" fmla="*/ 13978 h 20000"/>
                  <a:gd name="T24" fmla="*/ 19014 w 20000"/>
                  <a:gd name="T25" fmla="*/ 15359 h 20000"/>
                  <a:gd name="T26" fmla="*/ 17606 w 20000"/>
                  <a:gd name="T27" fmla="*/ 17127 h 20000"/>
                  <a:gd name="T28" fmla="*/ 16056 w 20000"/>
                  <a:gd name="T29" fmla="*/ 17680 h 20000"/>
                  <a:gd name="T30" fmla="*/ 15493 w 20000"/>
                  <a:gd name="T31" fmla="*/ 17680 h 20000"/>
                  <a:gd name="T32" fmla="*/ 15493 w 20000"/>
                  <a:gd name="T33" fmla="*/ 19116 h 20000"/>
                  <a:gd name="T34" fmla="*/ 14085 w 20000"/>
                  <a:gd name="T35" fmla="*/ 19945 h 20000"/>
                  <a:gd name="T36" fmla="*/ 12394 w 20000"/>
                  <a:gd name="T37" fmla="*/ 19116 h 20000"/>
                  <a:gd name="T38" fmla="*/ 10282 w 20000"/>
                  <a:gd name="T39" fmla="*/ 17680 h 20000"/>
                  <a:gd name="T40" fmla="*/ 9577 w 20000"/>
                  <a:gd name="T41" fmla="*/ 16796 h 20000"/>
                  <a:gd name="T42" fmla="*/ 10282 w 20000"/>
                  <a:gd name="T43" fmla="*/ 15359 h 20000"/>
                  <a:gd name="T44" fmla="*/ 10282 w 20000"/>
                  <a:gd name="T45" fmla="*/ 13425 h 20000"/>
                  <a:gd name="T46" fmla="*/ 8028 w 20000"/>
                  <a:gd name="T47" fmla="*/ 13094 h 20000"/>
                  <a:gd name="T48" fmla="*/ 4366 w 20000"/>
                  <a:gd name="T49" fmla="*/ 13425 h 20000"/>
                  <a:gd name="T50" fmla="*/ 2254 w 20000"/>
                  <a:gd name="T51" fmla="*/ 11713 h 20000"/>
                  <a:gd name="T52" fmla="*/ 845 w 20000"/>
                  <a:gd name="T53" fmla="*/ 11934 h 20000"/>
                  <a:gd name="T54" fmla="*/ 0 w 20000"/>
                  <a:gd name="T55" fmla="*/ 10829 h 20000"/>
                  <a:gd name="T56" fmla="*/ 845 w 20000"/>
                  <a:gd name="T57" fmla="*/ 9669 h 20000"/>
                  <a:gd name="T58" fmla="*/ 845 w 20000"/>
                  <a:gd name="T59" fmla="*/ 8232 h 20000"/>
                  <a:gd name="T60" fmla="*/ 3803 w 20000"/>
                  <a:gd name="T61" fmla="*/ 8232 h 20000"/>
                  <a:gd name="T62" fmla="*/ 4366 w 20000"/>
                  <a:gd name="T63" fmla="*/ 8011 h 20000"/>
                  <a:gd name="T64" fmla="*/ 2254 w 20000"/>
                  <a:gd name="T65" fmla="*/ 7127 h 20000"/>
                  <a:gd name="T66" fmla="*/ 3803 w 20000"/>
                  <a:gd name="T67" fmla="*/ 6519 h 20000"/>
                  <a:gd name="T68" fmla="*/ 3803 w 20000"/>
                  <a:gd name="T69" fmla="*/ 4807 h 20000"/>
                  <a:gd name="T70" fmla="*/ 3803 w 20000"/>
                  <a:gd name="T71" fmla="*/ 3702 h 20000"/>
                  <a:gd name="T72" fmla="*/ 5775 w 20000"/>
                  <a:gd name="T73" fmla="*/ 3370 h 20000"/>
                  <a:gd name="T74" fmla="*/ 5775 w 20000"/>
                  <a:gd name="T75" fmla="*/ 2818 h 20000"/>
                  <a:gd name="T76" fmla="*/ 4366 w 20000"/>
                  <a:gd name="T77" fmla="*/ 1989 h 20000"/>
                  <a:gd name="T78" fmla="*/ 2254 w 20000"/>
                  <a:gd name="T79" fmla="*/ 1105 h 20000"/>
                  <a:gd name="T80" fmla="*/ 845 w 20000"/>
                  <a:gd name="T81" fmla="*/ 0 h 2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00"/>
                  <a:gd name="T124" fmla="*/ 0 h 20000"/>
                  <a:gd name="T125" fmla="*/ 20000 w 20000"/>
                  <a:gd name="T126" fmla="*/ 20000 h 2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00" h="20000">
                    <a:moveTo>
                      <a:pt x="845" y="0"/>
                    </a:moveTo>
                    <a:lnTo>
                      <a:pt x="4366" y="552"/>
                    </a:lnTo>
                    <a:lnTo>
                      <a:pt x="6620" y="1105"/>
                    </a:lnTo>
                    <a:lnTo>
                      <a:pt x="10282" y="4254"/>
                    </a:lnTo>
                    <a:lnTo>
                      <a:pt x="10282" y="5635"/>
                    </a:lnTo>
                    <a:lnTo>
                      <a:pt x="11831" y="5967"/>
                    </a:lnTo>
                    <a:lnTo>
                      <a:pt x="10282" y="7403"/>
                    </a:lnTo>
                    <a:lnTo>
                      <a:pt x="10282" y="10829"/>
                    </a:lnTo>
                    <a:lnTo>
                      <a:pt x="12394" y="10829"/>
                    </a:lnTo>
                    <a:lnTo>
                      <a:pt x="15493" y="11713"/>
                    </a:lnTo>
                    <a:lnTo>
                      <a:pt x="17606" y="13425"/>
                    </a:lnTo>
                    <a:lnTo>
                      <a:pt x="19859" y="13978"/>
                    </a:lnTo>
                    <a:lnTo>
                      <a:pt x="19014" y="15359"/>
                    </a:lnTo>
                    <a:lnTo>
                      <a:pt x="17606" y="17127"/>
                    </a:lnTo>
                    <a:lnTo>
                      <a:pt x="16056" y="17680"/>
                    </a:lnTo>
                    <a:lnTo>
                      <a:pt x="15493" y="17680"/>
                    </a:lnTo>
                    <a:lnTo>
                      <a:pt x="15493" y="19116"/>
                    </a:lnTo>
                    <a:lnTo>
                      <a:pt x="14085" y="19945"/>
                    </a:lnTo>
                    <a:lnTo>
                      <a:pt x="12394" y="19116"/>
                    </a:lnTo>
                    <a:lnTo>
                      <a:pt x="10282" y="17680"/>
                    </a:lnTo>
                    <a:lnTo>
                      <a:pt x="9577" y="16796"/>
                    </a:lnTo>
                    <a:lnTo>
                      <a:pt x="10282" y="15359"/>
                    </a:lnTo>
                    <a:lnTo>
                      <a:pt x="10282" y="13425"/>
                    </a:lnTo>
                    <a:lnTo>
                      <a:pt x="8028" y="13094"/>
                    </a:lnTo>
                    <a:lnTo>
                      <a:pt x="4366" y="13425"/>
                    </a:lnTo>
                    <a:lnTo>
                      <a:pt x="2254" y="11713"/>
                    </a:lnTo>
                    <a:lnTo>
                      <a:pt x="845" y="11934"/>
                    </a:lnTo>
                    <a:lnTo>
                      <a:pt x="0" y="10829"/>
                    </a:lnTo>
                    <a:lnTo>
                      <a:pt x="845" y="9669"/>
                    </a:lnTo>
                    <a:lnTo>
                      <a:pt x="845" y="8232"/>
                    </a:lnTo>
                    <a:lnTo>
                      <a:pt x="3803" y="8232"/>
                    </a:lnTo>
                    <a:lnTo>
                      <a:pt x="4366" y="8011"/>
                    </a:lnTo>
                    <a:lnTo>
                      <a:pt x="2254" y="7127"/>
                    </a:lnTo>
                    <a:lnTo>
                      <a:pt x="3803" y="6519"/>
                    </a:lnTo>
                    <a:lnTo>
                      <a:pt x="3803" y="4807"/>
                    </a:lnTo>
                    <a:lnTo>
                      <a:pt x="3803" y="3702"/>
                    </a:lnTo>
                    <a:lnTo>
                      <a:pt x="5775" y="3370"/>
                    </a:lnTo>
                    <a:lnTo>
                      <a:pt x="5775" y="2818"/>
                    </a:lnTo>
                    <a:lnTo>
                      <a:pt x="4366" y="1989"/>
                    </a:lnTo>
                    <a:lnTo>
                      <a:pt x="2254" y="1105"/>
                    </a:lnTo>
                    <a:lnTo>
                      <a:pt x="845"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23" name="Freeform 668"/>
              <p:cNvSpPr>
                <a:spLocks/>
              </p:cNvSpPr>
              <p:nvPr/>
            </p:nvSpPr>
            <p:spPr bwMode="auto">
              <a:xfrm>
                <a:off x="5502675" y="5279267"/>
                <a:ext cx="6990" cy="15975"/>
              </a:xfrm>
              <a:custGeom>
                <a:avLst/>
                <a:gdLst>
                  <a:gd name="T0" fmla="*/ 7059 w 20000"/>
                  <a:gd name="T1" fmla="*/ 19459 h 20000"/>
                  <a:gd name="T2" fmla="*/ 0 w 20000"/>
                  <a:gd name="T3" fmla="*/ 14054 h 20000"/>
                  <a:gd name="T4" fmla="*/ 0 w 20000"/>
                  <a:gd name="T5" fmla="*/ 10811 h 20000"/>
                  <a:gd name="T6" fmla="*/ 7059 w 20000"/>
                  <a:gd name="T7" fmla="*/ 0 h 20000"/>
                  <a:gd name="T8" fmla="*/ 18824 w 20000"/>
                  <a:gd name="T9" fmla="*/ 10811 h 20000"/>
                  <a:gd name="T10" fmla="*/ 7059 w 20000"/>
                  <a:gd name="T11" fmla="*/ 19459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7059" y="19459"/>
                    </a:moveTo>
                    <a:lnTo>
                      <a:pt x="0" y="14054"/>
                    </a:lnTo>
                    <a:lnTo>
                      <a:pt x="0" y="10811"/>
                    </a:lnTo>
                    <a:lnTo>
                      <a:pt x="7059" y="0"/>
                    </a:lnTo>
                    <a:lnTo>
                      <a:pt x="18824" y="10811"/>
                    </a:lnTo>
                    <a:lnTo>
                      <a:pt x="7059" y="194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24" name="Freeform 670"/>
              <p:cNvSpPr>
                <a:spLocks/>
              </p:cNvSpPr>
              <p:nvPr/>
            </p:nvSpPr>
            <p:spPr bwMode="auto">
              <a:xfrm>
                <a:off x="4647002" y="5213369"/>
                <a:ext cx="252609" cy="240627"/>
              </a:xfrm>
              <a:custGeom>
                <a:avLst/>
                <a:gdLst>
                  <a:gd name="T0" fmla="*/ 17162 w 20000"/>
                  <a:gd name="T1" fmla="*/ 1062 h 20000"/>
                  <a:gd name="T2" fmla="*/ 18378 w 20000"/>
                  <a:gd name="T3" fmla="*/ 708 h 20000"/>
                  <a:gd name="T4" fmla="*/ 18581 w 20000"/>
                  <a:gd name="T5" fmla="*/ 708 h 20000"/>
                  <a:gd name="T6" fmla="*/ 19426 w 20000"/>
                  <a:gd name="T7" fmla="*/ 1062 h 20000"/>
                  <a:gd name="T8" fmla="*/ 19966 w 20000"/>
                  <a:gd name="T9" fmla="*/ 1451 h 20000"/>
                  <a:gd name="T10" fmla="*/ 19426 w 20000"/>
                  <a:gd name="T11" fmla="*/ 1451 h 20000"/>
                  <a:gd name="T12" fmla="*/ 18919 w 20000"/>
                  <a:gd name="T13" fmla="*/ 1628 h 20000"/>
                  <a:gd name="T14" fmla="*/ 18581 w 20000"/>
                  <a:gd name="T15" fmla="*/ 1628 h 20000"/>
                  <a:gd name="T16" fmla="*/ 17500 w 20000"/>
                  <a:gd name="T17" fmla="*/ 2372 h 20000"/>
                  <a:gd name="T18" fmla="*/ 16993 w 20000"/>
                  <a:gd name="T19" fmla="*/ 1628 h 20000"/>
                  <a:gd name="T20" fmla="*/ 15777 w 20000"/>
                  <a:gd name="T21" fmla="*/ 2018 h 20000"/>
                  <a:gd name="T22" fmla="*/ 13818 w 20000"/>
                  <a:gd name="T23" fmla="*/ 2372 h 20000"/>
                  <a:gd name="T24" fmla="*/ 13480 w 20000"/>
                  <a:gd name="T25" fmla="*/ 8212 h 20000"/>
                  <a:gd name="T26" fmla="*/ 12095 w 20000"/>
                  <a:gd name="T27" fmla="*/ 8212 h 20000"/>
                  <a:gd name="T28" fmla="*/ 11892 w 20000"/>
                  <a:gd name="T29" fmla="*/ 12991 h 20000"/>
                  <a:gd name="T30" fmla="*/ 11554 w 20000"/>
                  <a:gd name="T31" fmla="*/ 19221 h 20000"/>
                  <a:gd name="T32" fmla="*/ 11047 w 20000"/>
                  <a:gd name="T33" fmla="*/ 19221 h 20000"/>
                  <a:gd name="T34" fmla="*/ 10304 w 20000"/>
                  <a:gd name="T35" fmla="*/ 19752 h 20000"/>
                  <a:gd name="T36" fmla="*/ 10169 w 20000"/>
                  <a:gd name="T37" fmla="*/ 19965 h 20000"/>
                  <a:gd name="T38" fmla="*/ 9628 w 20000"/>
                  <a:gd name="T39" fmla="*/ 19752 h 20000"/>
                  <a:gd name="T40" fmla="*/ 8919 w 20000"/>
                  <a:gd name="T41" fmla="*/ 19752 h 20000"/>
                  <a:gd name="T42" fmla="*/ 8412 w 20000"/>
                  <a:gd name="T43" fmla="*/ 19752 h 20000"/>
                  <a:gd name="T44" fmla="*/ 7534 w 20000"/>
                  <a:gd name="T45" fmla="*/ 19398 h 20000"/>
                  <a:gd name="T46" fmla="*/ 7534 w 20000"/>
                  <a:gd name="T47" fmla="*/ 18478 h 20000"/>
                  <a:gd name="T48" fmla="*/ 7399 w 20000"/>
                  <a:gd name="T49" fmla="*/ 18478 h 20000"/>
                  <a:gd name="T50" fmla="*/ 6993 w 20000"/>
                  <a:gd name="T51" fmla="*/ 18478 h 20000"/>
                  <a:gd name="T52" fmla="*/ 6655 w 20000"/>
                  <a:gd name="T53" fmla="*/ 19221 h 20000"/>
                  <a:gd name="T54" fmla="*/ 6486 w 20000"/>
                  <a:gd name="T55" fmla="*/ 19398 h 20000"/>
                  <a:gd name="T56" fmla="*/ 5270 w 20000"/>
                  <a:gd name="T57" fmla="*/ 18301 h 20000"/>
                  <a:gd name="T58" fmla="*/ 4730 w 20000"/>
                  <a:gd name="T59" fmla="*/ 16850 h 20000"/>
                  <a:gd name="T60" fmla="*/ 4730 w 20000"/>
                  <a:gd name="T61" fmla="*/ 16106 h 20000"/>
                  <a:gd name="T62" fmla="*/ 4561 w 20000"/>
                  <a:gd name="T63" fmla="*/ 15540 h 20000"/>
                  <a:gd name="T64" fmla="*/ 4223 w 20000"/>
                  <a:gd name="T65" fmla="*/ 13522 h 20000"/>
                  <a:gd name="T66" fmla="*/ 3885 w 20000"/>
                  <a:gd name="T67" fmla="*/ 12637 h 20000"/>
                  <a:gd name="T68" fmla="*/ 3682 w 20000"/>
                  <a:gd name="T69" fmla="*/ 11150 h 20000"/>
                  <a:gd name="T70" fmla="*/ 3682 w 20000"/>
                  <a:gd name="T71" fmla="*/ 10053 h 20000"/>
                  <a:gd name="T72" fmla="*/ 3682 w 20000"/>
                  <a:gd name="T73" fmla="*/ 9168 h 20000"/>
                  <a:gd name="T74" fmla="*/ 2973 w 20000"/>
                  <a:gd name="T75" fmla="*/ 8212 h 20000"/>
                  <a:gd name="T76" fmla="*/ 1959 w 20000"/>
                  <a:gd name="T77" fmla="*/ 5487 h 20000"/>
                  <a:gd name="T78" fmla="*/ 912 w 20000"/>
                  <a:gd name="T79" fmla="*/ 3469 h 20000"/>
                  <a:gd name="T80" fmla="*/ 541 w 20000"/>
                  <a:gd name="T81" fmla="*/ 2549 h 20000"/>
                  <a:gd name="T82" fmla="*/ 0 w 20000"/>
                  <a:gd name="T83" fmla="*/ 1451 h 20000"/>
                  <a:gd name="T84" fmla="*/ 0 w 20000"/>
                  <a:gd name="T85" fmla="*/ 496 h 20000"/>
                  <a:gd name="T86" fmla="*/ 203 w 20000"/>
                  <a:gd name="T87" fmla="*/ 496 h 20000"/>
                  <a:gd name="T88" fmla="*/ 912 w 20000"/>
                  <a:gd name="T89" fmla="*/ 496 h 20000"/>
                  <a:gd name="T90" fmla="*/ 1047 w 20000"/>
                  <a:gd name="T91" fmla="*/ 496 h 20000"/>
                  <a:gd name="T92" fmla="*/ 1959 w 20000"/>
                  <a:gd name="T93" fmla="*/ 0 h 20000"/>
                  <a:gd name="T94" fmla="*/ 2432 w 20000"/>
                  <a:gd name="T95" fmla="*/ 142 h 20000"/>
                  <a:gd name="T96" fmla="*/ 3345 w 20000"/>
                  <a:gd name="T97" fmla="*/ 708 h 20000"/>
                  <a:gd name="T98" fmla="*/ 3682 w 20000"/>
                  <a:gd name="T99" fmla="*/ 708 h 20000"/>
                  <a:gd name="T100" fmla="*/ 9628 w 20000"/>
                  <a:gd name="T101" fmla="*/ 496 h 20000"/>
                  <a:gd name="T102" fmla="*/ 9831 w 20000"/>
                  <a:gd name="T103" fmla="*/ 1062 h 20000"/>
                  <a:gd name="T104" fmla="*/ 10304 w 20000"/>
                  <a:gd name="T105" fmla="*/ 1451 h 20000"/>
                  <a:gd name="T106" fmla="*/ 12432 w 20000"/>
                  <a:gd name="T107" fmla="*/ 1628 h 20000"/>
                  <a:gd name="T108" fmla="*/ 13311 w 20000"/>
                  <a:gd name="T109" fmla="*/ 1628 h 20000"/>
                  <a:gd name="T110" fmla="*/ 13818 w 20000"/>
                  <a:gd name="T111" fmla="*/ 1628 h 20000"/>
                  <a:gd name="T112" fmla="*/ 14358 w 20000"/>
                  <a:gd name="T113" fmla="*/ 1628 h 20000"/>
                  <a:gd name="T114" fmla="*/ 17162 w 20000"/>
                  <a:gd name="T115" fmla="*/ 1062 h 200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00"/>
                  <a:gd name="T175" fmla="*/ 0 h 20000"/>
                  <a:gd name="T176" fmla="*/ 20000 w 20000"/>
                  <a:gd name="T177" fmla="*/ 20000 h 200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00" h="20000">
                    <a:moveTo>
                      <a:pt x="17162" y="1062"/>
                    </a:moveTo>
                    <a:lnTo>
                      <a:pt x="18378" y="708"/>
                    </a:lnTo>
                    <a:lnTo>
                      <a:pt x="18581" y="708"/>
                    </a:lnTo>
                    <a:lnTo>
                      <a:pt x="19426" y="1062"/>
                    </a:lnTo>
                    <a:lnTo>
                      <a:pt x="19966" y="1451"/>
                    </a:lnTo>
                    <a:lnTo>
                      <a:pt x="19426" y="1451"/>
                    </a:lnTo>
                    <a:lnTo>
                      <a:pt x="18919" y="1628"/>
                    </a:lnTo>
                    <a:lnTo>
                      <a:pt x="18581" y="1628"/>
                    </a:lnTo>
                    <a:lnTo>
                      <a:pt x="17500" y="2372"/>
                    </a:lnTo>
                    <a:lnTo>
                      <a:pt x="16993" y="1628"/>
                    </a:lnTo>
                    <a:lnTo>
                      <a:pt x="15777" y="2018"/>
                    </a:lnTo>
                    <a:lnTo>
                      <a:pt x="13818" y="2372"/>
                    </a:lnTo>
                    <a:lnTo>
                      <a:pt x="13480" y="8212"/>
                    </a:lnTo>
                    <a:lnTo>
                      <a:pt x="12095" y="8212"/>
                    </a:lnTo>
                    <a:lnTo>
                      <a:pt x="11892" y="12991"/>
                    </a:lnTo>
                    <a:lnTo>
                      <a:pt x="11554" y="19221"/>
                    </a:lnTo>
                    <a:lnTo>
                      <a:pt x="11047" y="19221"/>
                    </a:lnTo>
                    <a:lnTo>
                      <a:pt x="10304" y="19752"/>
                    </a:lnTo>
                    <a:lnTo>
                      <a:pt x="10169" y="19965"/>
                    </a:lnTo>
                    <a:lnTo>
                      <a:pt x="9628" y="19752"/>
                    </a:lnTo>
                    <a:lnTo>
                      <a:pt x="8919" y="19752"/>
                    </a:lnTo>
                    <a:lnTo>
                      <a:pt x="8412" y="19752"/>
                    </a:lnTo>
                    <a:lnTo>
                      <a:pt x="7534" y="19398"/>
                    </a:lnTo>
                    <a:lnTo>
                      <a:pt x="7534" y="18478"/>
                    </a:lnTo>
                    <a:lnTo>
                      <a:pt x="7399" y="18478"/>
                    </a:lnTo>
                    <a:lnTo>
                      <a:pt x="6993" y="18478"/>
                    </a:lnTo>
                    <a:lnTo>
                      <a:pt x="6655" y="19221"/>
                    </a:lnTo>
                    <a:lnTo>
                      <a:pt x="6486" y="19398"/>
                    </a:lnTo>
                    <a:lnTo>
                      <a:pt x="5270" y="18301"/>
                    </a:lnTo>
                    <a:lnTo>
                      <a:pt x="4730" y="16850"/>
                    </a:lnTo>
                    <a:lnTo>
                      <a:pt x="4730" y="16106"/>
                    </a:lnTo>
                    <a:lnTo>
                      <a:pt x="4561" y="15540"/>
                    </a:lnTo>
                    <a:lnTo>
                      <a:pt x="4223" y="13522"/>
                    </a:lnTo>
                    <a:lnTo>
                      <a:pt x="3885" y="12637"/>
                    </a:lnTo>
                    <a:lnTo>
                      <a:pt x="3682" y="11150"/>
                    </a:lnTo>
                    <a:lnTo>
                      <a:pt x="3682" y="10053"/>
                    </a:lnTo>
                    <a:lnTo>
                      <a:pt x="3682" y="9168"/>
                    </a:lnTo>
                    <a:lnTo>
                      <a:pt x="2973" y="8212"/>
                    </a:lnTo>
                    <a:lnTo>
                      <a:pt x="1959" y="5487"/>
                    </a:lnTo>
                    <a:lnTo>
                      <a:pt x="912" y="3469"/>
                    </a:lnTo>
                    <a:lnTo>
                      <a:pt x="541" y="2549"/>
                    </a:lnTo>
                    <a:lnTo>
                      <a:pt x="0" y="1451"/>
                    </a:lnTo>
                    <a:lnTo>
                      <a:pt x="0" y="496"/>
                    </a:lnTo>
                    <a:lnTo>
                      <a:pt x="203" y="496"/>
                    </a:lnTo>
                    <a:lnTo>
                      <a:pt x="912" y="496"/>
                    </a:lnTo>
                    <a:lnTo>
                      <a:pt x="1047" y="496"/>
                    </a:lnTo>
                    <a:lnTo>
                      <a:pt x="1959" y="0"/>
                    </a:lnTo>
                    <a:lnTo>
                      <a:pt x="2432" y="142"/>
                    </a:lnTo>
                    <a:lnTo>
                      <a:pt x="3345" y="708"/>
                    </a:lnTo>
                    <a:lnTo>
                      <a:pt x="3682" y="708"/>
                    </a:lnTo>
                    <a:lnTo>
                      <a:pt x="9628" y="496"/>
                    </a:lnTo>
                    <a:lnTo>
                      <a:pt x="9831" y="1062"/>
                    </a:lnTo>
                    <a:lnTo>
                      <a:pt x="10304" y="1451"/>
                    </a:lnTo>
                    <a:lnTo>
                      <a:pt x="12432" y="1628"/>
                    </a:lnTo>
                    <a:lnTo>
                      <a:pt x="13311" y="1628"/>
                    </a:lnTo>
                    <a:lnTo>
                      <a:pt x="13818" y="1628"/>
                    </a:lnTo>
                    <a:lnTo>
                      <a:pt x="14358" y="1628"/>
                    </a:lnTo>
                    <a:lnTo>
                      <a:pt x="17162" y="106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25" name="Freeform 673"/>
              <p:cNvSpPr>
                <a:spLocks/>
              </p:cNvSpPr>
              <p:nvPr/>
            </p:nvSpPr>
            <p:spPr bwMode="auto">
              <a:xfrm>
                <a:off x="4973495" y="4908841"/>
                <a:ext cx="37942" cy="33948"/>
              </a:xfrm>
              <a:custGeom>
                <a:avLst/>
                <a:gdLst>
                  <a:gd name="T0" fmla="*/ 8090 w 20000"/>
                  <a:gd name="T1" fmla="*/ 2532 h 20000"/>
                  <a:gd name="T2" fmla="*/ 11461 w 20000"/>
                  <a:gd name="T3" fmla="*/ 2532 h 20000"/>
                  <a:gd name="T4" fmla="*/ 11461 w 20000"/>
                  <a:gd name="T5" fmla="*/ 4051 h 20000"/>
                  <a:gd name="T6" fmla="*/ 17528 w 20000"/>
                  <a:gd name="T7" fmla="*/ 0 h 20000"/>
                  <a:gd name="T8" fmla="*/ 19775 w 20000"/>
                  <a:gd name="T9" fmla="*/ 6582 h 20000"/>
                  <a:gd name="T10" fmla="*/ 19775 w 20000"/>
                  <a:gd name="T11" fmla="*/ 12911 h 20000"/>
                  <a:gd name="T12" fmla="*/ 19775 w 20000"/>
                  <a:gd name="T13" fmla="*/ 15696 h 20000"/>
                  <a:gd name="T14" fmla="*/ 17528 w 20000"/>
                  <a:gd name="T15" fmla="*/ 16962 h 20000"/>
                  <a:gd name="T16" fmla="*/ 15056 w 20000"/>
                  <a:gd name="T17" fmla="*/ 12911 h 20000"/>
                  <a:gd name="T18" fmla="*/ 11461 w 20000"/>
                  <a:gd name="T19" fmla="*/ 15696 h 20000"/>
                  <a:gd name="T20" fmla="*/ 9213 w 20000"/>
                  <a:gd name="T21" fmla="*/ 16962 h 20000"/>
                  <a:gd name="T22" fmla="*/ 5843 w 20000"/>
                  <a:gd name="T23" fmla="*/ 19747 h 20000"/>
                  <a:gd name="T24" fmla="*/ 5843 w 20000"/>
                  <a:gd name="T25" fmla="*/ 15696 h 20000"/>
                  <a:gd name="T26" fmla="*/ 0 w 20000"/>
                  <a:gd name="T27" fmla="*/ 16962 h 20000"/>
                  <a:gd name="T28" fmla="*/ 0 w 20000"/>
                  <a:gd name="T29" fmla="*/ 15696 h 20000"/>
                  <a:gd name="T30" fmla="*/ 2247 w 20000"/>
                  <a:gd name="T31" fmla="*/ 12911 h 20000"/>
                  <a:gd name="T32" fmla="*/ 4719 w 20000"/>
                  <a:gd name="T33" fmla="*/ 6582 h 20000"/>
                  <a:gd name="T34" fmla="*/ 8090 w 20000"/>
                  <a:gd name="T35" fmla="*/ 4051 h 20000"/>
                  <a:gd name="T36" fmla="*/ 8090 w 20000"/>
                  <a:gd name="T37" fmla="*/ 2532 h 2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00"/>
                  <a:gd name="T58" fmla="*/ 0 h 20000"/>
                  <a:gd name="T59" fmla="*/ 20000 w 20000"/>
                  <a:gd name="T60" fmla="*/ 20000 h 2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00" h="20000">
                    <a:moveTo>
                      <a:pt x="8090" y="2532"/>
                    </a:moveTo>
                    <a:lnTo>
                      <a:pt x="11461" y="2532"/>
                    </a:lnTo>
                    <a:lnTo>
                      <a:pt x="11461" y="4051"/>
                    </a:lnTo>
                    <a:lnTo>
                      <a:pt x="17528" y="0"/>
                    </a:lnTo>
                    <a:lnTo>
                      <a:pt x="19775" y="6582"/>
                    </a:lnTo>
                    <a:lnTo>
                      <a:pt x="19775" y="12911"/>
                    </a:lnTo>
                    <a:lnTo>
                      <a:pt x="19775" y="15696"/>
                    </a:lnTo>
                    <a:lnTo>
                      <a:pt x="17528" y="16962"/>
                    </a:lnTo>
                    <a:lnTo>
                      <a:pt x="15056" y="12911"/>
                    </a:lnTo>
                    <a:lnTo>
                      <a:pt x="11461" y="15696"/>
                    </a:lnTo>
                    <a:lnTo>
                      <a:pt x="9213" y="16962"/>
                    </a:lnTo>
                    <a:lnTo>
                      <a:pt x="5843" y="19747"/>
                    </a:lnTo>
                    <a:lnTo>
                      <a:pt x="5843" y="15696"/>
                    </a:lnTo>
                    <a:lnTo>
                      <a:pt x="0" y="16962"/>
                    </a:lnTo>
                    <a:lnTo>
                      <a:pt x="0" y="15696"/>
                    </a:lnTo>
                    <a:lnTo>
                      <a:pt x="2247" y="12911"/>
                    </a:lnTo>
                    <a:lnTo>
                      <a:pt x="4719" y="6582"/>
                    </a:lnTo>
                    <a:lnTo>
                      <a:pt x="8090" y="4051"/>
                    </a:lnTo>
                    <a:lnTo>
                      <a:pt x="8090" y="253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26" name="Freeform 674"/>
              <p:cNvSpPr>
                <a:spLocks/>
              </p:cNvSpPr>
              <p:nvPr/>
            </p:nvSpPr>
            <p:spPr bwMode="auto">
              <a:xfrm>
                <a:off x="4838704" y="5045629"/>
                <a:ext cx="225650" cy="191703"/>
              </a:xfrm>
              <a:custGeom>
                <a:avLst/>
                <a:gdLst>
                  <a:gd name="T0" fmla="*/ 15871 w 20000"/>
                  <a:gd name="T1" fmla="*/ 1153 h 20000"/>
                  <a:gd name="T2" fmla="*/ 16818 w 20000"/>
                  <a:gd name="T3" fmla="*/ 1375 h 20000"/>
                  <a:gd name="T4" fmla="*/ 18030 w 20000"/>
                  <a:gd name="T5" fmla="*/ 1818 h 20000"/>
                  <a:gd name="T6" fmla="*/ 18598 w 20000"/>
                  <a:gd name="T7" fmla="*/ 2084 h 20000"/>
                  <a:gd name="T8" fmla="*/ 19583 w 20000"/>
                  <a:gd name="T9" fmla="*/ 3636 h 20000"/>
                  <a:gd name="T10" fmla="*/ 19962 w 20000"/>
                  <a:gd name="T11" fmla="*/ 4789 h 20000"/>
                  <a:gd name="T12" fmla="*/ 19394 w 20000"/>
                  <a:gd name="T13" fmla="*/ 5942 h 20000"/>
                  <a:gd name="T14" fmla="*/ 18977 w 20000"/>
                  <a:gd name="T15" fmla="*/ 7805 h 20000"/>
                  <a:gd name="T16" fmla="*/ 19394 w 20000"/>
                  <a:gd name="T17" fmla="*/ 8692 h 20000"/>
                  <a:gd name="T18" fmla="*/ 18598 w 20000"/>
                  <a:gd name="T19" fmla="*/ 9845 h 20000"/>
                  <a:gd name="T20" fmla="*/ 18598 w 20000"/>
                  <a:gd name="T21" fmla="*/ 11663 h 20000"/>
                  <a:gd name="T22" fmla="*/ 13864 w 20000"/>
                  <a:gd name="T23" fmla="*/ 14412 h 20000"/>
                  <a:gd name="T24" fmla="*/ 13485 w 20000"/>
                  <a:gd name="T25" fmla="*/ 15122 h 20000"/>
                  <a:gd name="T26" fmla="*/ 11364 w 20000"/>
                  <a:gd name="T27" fmla="*/ 15565 h 20000"/>
                  <a:gd name="T28" fmla="*/ 10379 w 20000"/>
                  <a:gd name="T29" fmla="*/ 16940 h 20000"/>
                  <a:gd name="T30" fmla="*/ 8598 w 20000"/>
                  <a:gd name="T31" fmla="*/ 19468 h 20000"/>
                  <a:gd name="T32" fmla="*/ 7652 w 20000"/>
                  <a:gd name="T33" fmla="*/ 19468 h 20000"/>
                  <a:gd name="T34" fmla="*/ 5265 w 20000"/>
                  <a:gd name="T35" fmla="*/ 19246 h 20000"/>
                  <a:gd name="T36" fmla="*/ 3712 w 20000"/>
                  <a:gd name="T37" fmla="*/ 18315 h 20000"/>
                  <a:gd name="T38" fmla="*/ 2159 w 20000"/>
                  <a:gd name="T39" fmla="*/ 18758 h 20000"/>
                  <a:gd name="T40" fmla="*/ 0 w 20000"/>
                  <a:gd name="T41" fmla="*/ 15787 h 20000"/>
                  <a:gd name="T42" fmla="*/ 3485 w 20000"/>
                  <a:gd name="T43" fmla="*/ 9623 h 20000"/>
                  <a:gd name="T44" fmla="*/ 3485 w 20000"/>
                  <a:gd name="T45" fmla="*/ 8692 h 20000"/>
                  <a:gd name="T46" fmla="*/ 3485 w 20000"/>
                  <a:gd name="T47" fmla="*/ 5055 h 20000"/>
                  <a:gd name="T48" fmla="*/ 4470 w 20000"/>
                  <a:gd name="T49" fmla="*/ 6608 h 20000"/>
                  <a:gd name="T50" fmla="*/ 6061 w 20000"/>
                  <a:gd name="T51" fmla="*/ 6608 h 20000"/>
                  <a:gd name="T52" fmla="*/ 7803 w 20000"/>
                  <a:gd name="T53" fmla="*/ 7317 h 20000"/>
                  <a:gd name="T54" fmla="*/ 8598 w 20000"/>
                  <a:gd name="T55" fmla="*/ 6608 h 20000"/>
                  <a:gd name="T56" fmla="*/ 9773 w 20000"/>
                  <a:gd name="T57" fmla="*/ 7982 h 20000"/>
                  <a:gd name="T58" fmla="*/ 11742 w 20000"/>
                  <a:gd name="T59" fmla="*/ 9623 h 20000"/>
                  <a:gd name="T60" fmla="*/ 12917 w 20000"/>
                  <a:gd name="T61" fmla="*/ 9845 h 20000"/>
                  <a:gd name="T62" fmla="*/ 13295 w 20000"/>
                  <a:gd name="T63" fmla="*/ 7982 h 20000"/>
                  <a:gd name="T64" fmla="*/ 12727 w 20000"/>
                  <a:gd name="T65" fmla="*/ 8514 h 20000"/>
                  <a:gd name="T66" fmla="*/ 11136 w 20000"/>
                  <a:gd name="T67" fmla="*/ 7317 h 20000"/>
                  <a:gd name="T68" fmla="*/ 11136 w 20000"/>
                  <a:gd name="T69" fmla="*/ 5942 h 20000"/>
                  <a:gd name="T70" fmla="*/ 11364 w 20000"/>
                  <a:gd name="T71" fmla="*/ 4346 h 20000"/>
                  <a:gd name="T72" fmla="*/ 11136 w 20000"/>
                  <a:gd name="T73" fmla="*/ 2528 h 20000"/>
                  <a:gd name="T74" fmla="*/ 11932 w 20000"/>
                  <a:gd name="T75" fmla="*/ 710 h 20000"/>
                  <a:gd name="T76" fmla="*/ 15265 w 20000"/>
                  <a:gd name="T77" fmla="*/ 0 h 200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00"/>
                  <a:gd name="T118" fmla="*/ 0 h 20000"/>
                  <a:gd name="T119" fmla="*/ 20000 w 20000"/>
                  <a:gd name="T120" fmla="*/ 20000 h 200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00" h="20000">
                    <a:moveTo>
                      <a:pt x="15265" y="0"/>
                    </a:moveTo>
                    <a:lnTo>
                      <a:pt x="15871" y="1153"/>
                    </a:lnTo>
                    <a:lnTo>
                      <a:pt x="16439" y="1153"/>
                    </a:lnTo>
                    <a:lnTo>
                      <a:pt x="16818" y="1375"/>
                    </a:lnTo>
                    <a:lnTo>
                      <a:pt x="17424" y="1818"/>
                    </a:lnTo>
                    <a:lnTo>
                      <a:pt x="18030" y="1818"/>
                    </a:lnTo>
                    <a:lnTo>
                      <a:pt x="18409" y="2084"/>
                    </a:lnTo>
                    <a:lnTo>
                      <a:pt x="18598" y="2084"/>
                    </a:lnTo>
                    <a:lnTo>
                      <a:pt x="18977" y="2971"/>
                    </a:lnTo>
                    <a:lnTo>
                      <a:pt x="19583" y="3636"/>
                    </a:lnTo>
                    <a:lnTo>
                      <a:pt x="19962" y="4346"/>
                    </a:lnTo>
                    <a:lnTo>
                      <a:pt x="19962" y="4789"/>
                    </a:lnTo>
                    <a:lnTo>
                      <a:pt x="19394" y="5055"/>
                    </a:lnTo>
                    <a:lnTo>
                      <a:pt x="19394" y="5942"/>
                    </a:lnTo>
                    <a:lnTo>
                      <a:pt x="19394" y="7317"/>
                    </a:lnTo>
                    <a:lnTo>
                      <a:pt x="18977" y="7805"/>
                    </a:lnTo>
                    <a:lnTo>
                      <a:pt x="19583" y="8514"/>
                    </a:lnTo>
                    <a:lnTo>
                      <a:pt x="19394" y="8692"/>
                    </a:lnTo>
                    <a:lnTo>
                      <a:pt x="18598" y="8692"/>
                    </a:lnTo>
                    <a:lnTo>
                      <a:pt x="18598" y="9845"/>
                    </a:lnTo>
                    <a:lnTo>
                      <a:pt x="18409" y="10776"/>
                    </a:lnTo>
                    <a:lnTo>
                      <a:pt x="18598" y="11663"/>
                    </a:lnTo>
                    <a:lnTo>
                      <a:pt x="13485" y="13525"/>
                    </a:lnTo>
                    <a:lnTo>
                      <a:pt x="13864" y="14412"/>
                    </a:lnTo>
                    <a:lnTo>
                      <a:pt x="13864" y="15122"/>
                    </a:lnTo>
                    <a:lnTo>
                      <a:pt x="13485" y="15122"/>
                    </a:lnTo>
                    <a:lnTo>
                      <a:pt x="12727" y="15122"/>
                    </a:lnTo>
                    <a:lnTo>
                      <a:pt x="11364" y="15565"/>
                    </a:lnTo>
                    <a:lnTo>
                      <a:pt x="11364" y="16497"/>
                    </a:lnTo>
                    <a:lnTo>
                      <a:pt x="10379" y="16940"/>
                    </a:lnTo>
                    <a:lnTo>
                      <a:pt x="9394" y="17650"/>
                    </a:lnTo>
                    <a:lnTo>
                      <a:pt x="8598" y="19468"/>
                    </a:lnTo>
                    <a:lnTo>
                      <a:pt x="7803" y="19956"/>
                    </a:lnTo>
                    <a:lnTo>
                      <a:pt x="7652" y="19468"/>
                    </a:lnTo>
                    <a:lnTo>
                      <a:pt x="6061" y="19468"/>
                    </a:lnTo>
                    <a:lnTo>
                      <a:pt x="5265" y="19246"/>
                    </a:lnTo>
                    <a:lnTo>
                      <a:pt x="4697" y="18758"/>
                    </a:lnTo>
                    <a:lnTo>
                      <a:pt x="3712" y="18315"/>
                    </a:lnTo>
                    <a:lnTo>
                      <a:pt x="3485" y="18315"/>
                    </a:lnTo>
                    <a:lnTo>
                      <a:pt x="2159" y="18758"/>
                    </a:lnTo>
                    <a:lnTo>
                      <a:pt x="1553" y="17428"/>
                    </a:lnTo>
                    <a:lnTo>
                      <a:pt x="0" y="15787"/>
                    </a:lnTo>
                    <a:lnTo>
                      <a:pt x="379" y="9623"/>
                    </a:lnTo>
                    <a:lnTo>
                      <a:pt x="3485" y="9623"/>
                    </a:lnTo>
                    <a:lnTo>
                      <a:pt x="3485" y="9135"/>
                    </a:lnTo>
                    <a:lnTo>
                      <a:pt x="3485" y="8692"/>
                    </a:lnTo>
                    <a:lnTo>
                      <a:pt x="3485" y="7317"/>
                    </a:lnTo>
                    <a:lnTo>
                      <a:pt x="3485" y="5055"/>
                    </a:lnTo>
                    <a:lnTo>
                      <a:pt x="4091" y="5499"/>
                    </a:lnTo>
                    <a:lnTo>
                      <a:pt x="4470" y="6608"/>
                    </a:lnTo>
                    <a:lnTo>
                      <a:pt x="5644" y="5499"/>
                    </a:lnTo>
                    <a:lnTo>
                      <a:pt x="6061" y="6608"/>
                    </a:lnTo>
                    <a:lnTo>
                      <a:pt x="7197" y="7317"/>
                    </a:lnTo>
                    <a:lnTo>
                      <a:pt x="7803" y="7317"/>
                    </a:lnTo>
                    <a:lnTo>
                      <a:pt x="8598" y="7317"/>
                    </a:lnTo>
                    <a:lnTo>
                      <a:pt x="8598" y="6608"/>
                    </a:lnTo>
                    <a:lnTo>
                      <a:pt x="8826" y="6608"/>
                    </a:lnTo>
                    <a:lnTo>
                      <a:pt x="9773" y="7982"/>
                    </a:lnTo>
                    <a:lnTo>
                      <a:pt x="10758" y="7982"/>
                    </a:lnTo>
                    <a:lnTo>
                      <a:pt x="11742" y="9623"/>
                    </a:lnTo>
                    <a:lnTo>
                      <a:pt x="11932" y="10333"/>
                    </a:lnTo>
                    <a:lnTo>
                      <a:pt x="12917" y="9845"/>
                    </a:lnTo>
                    <a:lnTo>
                      <a:pt x="12917" y="10333"/>
                    </a:lnTo>
                    <a:lnTo>
                      <a:pt x="13295" y="7982"/>
                    </a:lnTo>
                    <a:lnTo>
                      <a:pt x="12727" y="7982"/>
                    </a:lnTo>
                    <a:lnTo>
                      <a:pt x="12727" y="8514"/>
                    </a:lnTo>
                    <a:lnTo>
                      <a:pt x="11932" y="7982"/>
                    </a:lnTo>
                    <a:lnTo>
                      <a:pt x="11136" y="7317"/>
                    </a:lnTo>
                    <a:lnTo>
                      <a:pt x="10758" y="6874"/>
                    </a:lnTo>
                    <a:lnTo>
                      <a:pt x="11136" y="5942"/>
                    </a:lnTo>
                    <a:lnTo>
                      <a:pt x="11136" y="5055"/>
                    </a:lnTo>
                    <a:lnTo>
                      <a:pt x="11364" y="4346"/>
                    </a:lnTo>
                    <a:lnTo>
                      <a:pt x="11364" y="2971"/>
                    </a:lnTo>
                    <a:lnTo>
                      <a:pt x="11136" y="2528"/>
                    </a:lnTo>
                    <a:lnTo>
                      <a:pt x="11742" y="1818"/>
                    </a:lnTo>
                    <a:lnTo>
                      <a:pt x="11932" y="710"/>
                    </a:lnTo>
                    <a:lnTo>
                      <a:pt x="11932" y="177"/>
                    </a:lnTo>
                    <a:lnTo>
                      <a:pt x="15265"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27" name="Freeform 677"/>
              <p:cNvSpPr>
                <a:spLocks/>
              </p:cNvSpPr>
              <p:nvPr/>
            </p:nvSpPr>
            <p:spPr bwMode="auto">
              <a:xfrm>
                <a:off x="4898611" y="5190405"/>
                <a:ext cx="148770" cy="132794"/>
              </a:xfrm>
              <a:custGeom>
                <a:avLst/>
                <a:gdLst>
                  <a:gd name="T0" fmla="*/ 0 w 20000"/>
                  <a:gd name="T1" fmla="*/ 6026 h 20000"/>
                  <a:gd name="T2" fmla="*/ 1207 w 20000"/>
                  <a:gd name="T3" fmla="*/ 6282 h 20000"/>
                  <a:gd name="T4" fmla="*/ 3563 w 20000"/>
                  <a:gd name="T5" fmla="*/ 6282 h 20000"/>
                  <a:gd name="T6" fmla="*/ 3851 w 20000"/>
                  <a:gd name="T7" fmla="*/ 6987 h 20000"/>
                  <a:gd name="T8" fmla="*/ 5057 w 20000"/>
                  <a:gd name="T9" fmla="*/ 6282 h 20000"/>
                  <a:gd name="T10" fmla="*/ 6264 w 20000"/>
                  <a:gd name="T11" fmla="*/ 3654 h 20000"/>
                  <a:gd name="T12" fmla="*/ 7759 w 20000"/>
                  <a:gd name="T13" fmla="*/ 2628 h 20000"/>
                  <a:gd name="T14" fmla="*/ 9253 w 20000"/>
                  <a:gd name="T15" fmla="*/ 1987 h 20000"/>
                  <a:gd name="T16" fmla="*/ 9253 w 20000"/>
                  <a:gd name="T17" fmla="*/ 641 h 20000"/>
                  <a:gd name="T18" fmla="*/ 11322 w 20000"/>
                  <a:gd name="T19" fmla="*/ 0 h 20000"/>
                  <a:gd name="T20" fmla="*/ 12529 w 20000"/>
                  <a:gd name="T21" fmla="*/ 0 h 20000"/>
                  <a:gd name="T22" fmla="*/ 13103 w 20000"/>
                  <a:gd name="T23" fmla="*/ 0 h 20000"/>
                  <a:gd name="T24" fmla="*/ 13736 w 20000"/>
                  <a:gd name="T25" fmla="*/ 1026 h 20000"/>
                  <a:gd name="T26" fmla="*/ 15517 w 20000"/>
                  <a:gd name="T27" fmla="*/ 641 h 20000"/>
                  <a:gd name="T28" fmla="*/ 16092 w 20000"/>
                  <a:gd name="T29" fmla="*/ 1026 h 20000"/>
                  <a:gd name="T30" fmla="*/ 17011 w 20000"/>
                  <a:gd name="T31" fmla="*/ 1667 h 20000"/>
                  <a:gd name="T32" fmla="*/ 17586 w 20000"/>
                  <a:gd name="T33" fmla="*/ 1987 h 20000"/>
                  <a:gd name="T34" fmla="*/ 19368 w 20000"/>
                  <a:gd name="T35" fmla="*/ 1987 h 20000"/>
                  <a:gd name="T36" fmla="*/ 19368 w 20000"/>
                  <a:gd name="T37" fmla="*/ 2628 h 20000"/>
                  <a:gd name="T38" fmla="*/ 19943 w 20000"/>
                  <a:gd name="T39" fmla="*/ 4295 h 20000"/>
                  <a:gd name="T40" fmla="*/ 19943 w 20000"/>
                  <a:gd name="T41" fmla="*/ 6026 h 20000"/>
                  <a:gd name="T42" fmla="*/ 19943 w 20000"/>
                  <a:gd name="T43" fmla="*/ 7628 h 20000"/>
                  <a:gd name="T44" fmla="*/ 19943 w 20000"/>
                  <a:gd name="T45" fmla="*/ 8013 h 20000"/>
                  <a:gd name="T46" fmla="*/ 19368 w 20000"/>
                  <a:gd name="T47" fmla="*/ 8654 h 20000"/>
                  <a:gd name="T48" fmla="*/ 19943 w 20000"/>
                  <a:gd name="T49" fmla="*/ 8910 h 20000"/>
                  <a:gd name="T50" fmla="*/ 19368 w 20000"/>
                  <a:gd name="T51" fmla="*/ 8910 h 20000"/>
                  <a:gd name="T52" fmla="*/ 19368 w 20000"/>
                  <a:gd name="T53" fmla="*/ 10256 h 20000"/>
                  <a:gd name="T54" fmla="*/ 19368 w 20000"/>
                  <a:gd name="T55" fmla="*/ 11282 h 20000"/>
                  <a:gd name="T56" fmla="*/ 19943 w 20000"/>
                  <a:gd name="T57" fmla="*/ 12308 h 20000"/>
                  <a:gd name="T58" fmla="*/ 18793 w 20000"/>
                  <a:gd name="T59" fmla="*/ 13910 h 20000"/>
                  <a:gd name="T60" fmla="*/ 18448 w 20000"/>
                  <a:gd name="T61" fmla="*/ 14936 h 20000"/>
                  <a:gd name="T62" fmla="*/ 18448 w 20000"/>
                  <a:gd name="T63" fmla="*/ 15897 h 20000"/>
                  <a:gd name="T64" fmla="*/ 17874 w 20000"/>
                  <a:gd name="T65" fmla="*/ 17308 h 20000"/>
                  <a:gd name="T66" fmla="*/ 15172 w 20000"/>
                  <a:gd name="T67" fmla="*/ 19936 h 20000"/>
                  <a:gd name="T68" fmla="*/ 14598 w 20000"/>
                  <a:gd name="T69" fmla="*/ 19231 h 20000"/>
                  <a:gd name="T70" fmla="*/ 13103 w 20000"/>
                  <a:gd name="T71" fmla="*/ 19936 h 20000"/>
                  <a:gd name="T72" fmla="*/ 11609 w 20000"/>
                  <a:gd name="T73" fmla="*/ 19231 h 20000"/>
                  <a:gd name="T74" fmla="*/ 10115 w 20000"/>
                  <a:gd name="T75" fmla="*/ 19231 h 20000"/>
                  <a:gd name="T76" fmla="*/ 9253 w 20000"/>
                  <a:gd name="T77" fmla="*/ 19231 h 20000"/>
                  <a:gd name="T78" fmla="*/ 9253 w 20000"/>
                  <a:gd name="T79" fmla="*/ 17564 h 20000"/>
                  <a:gd name="T80" fmla="*/ 7759 w 20000"/>
                  <a:gd name="T81" fmla="*/ 17308 h 20000"/>
                  <a:gd name="T82" fmla="*/ 6839 w 20000"/>
                  <a:gd name="T83" fmla="*/ 17308 h 20000"/>
                  <a:gd name="T84" fmla="*/ 6264 w 20000"/>
                  <a:gd name="T85" fmla="*/ 15897 h 20000"/>
                  <a:gd name="T86" fmla="*/ 5977 w 20000"/>
                  <a:gd name="T87" fmla="*/ 13910 h 20000"/>
                  <a:gd name="T88" fmla="*/ 5402 w 20000"/>
                  <a:gd name="T89" fmla="*/ 13910 h 20000"/>
                  <a:gd name="T90" fmla="*/ 5057 w 20000"/>
                  <a:gd name="T91" fmla="*/ 12308 h 20000"/>
                  <a:gd name="T92" fmla="*/ 3563 w 20000"/>
                  <a:gd name="T93" fmla="*/ 11667 h 20000"/>
                  <a:gd name="T94" fmla="*/ 2126 w 20000"/>
                  <a:gd name="T95" fmla="*/ 10641 h 20000"/>
                  <a:gd name="T96" fmla="*/ 2126 w 20000"/>
                  <a:gd name="T97" fmla="*/ 9615 h 20000"/>
                  <a:gd name="T98" fmla="*/ 575 w 20000"/>
                  <a:gd name="T99" fmla="*/ 7628 h 20000"/>
                  <a:gd name="T100" fmla="*/ 0 w 20000"/>
                  <a:gd name="T101" fmla="*/ 6026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0" y="6026"/>
                    </a:moveTo>
                    <a:lnTo>
                      <a:pt x="1207" y="6282"/>
                    </a:lnTo>
                    <a:lnTo>
                      <a:pt x="3563" y="6282"/>
                    </a:lnTo>
                    <a:lnTo>
                      <a:pt x="3851" y="6987"/>
                    </a:lnTo>
                    <a:lnTo>
                      <a:pt x="5057" y="6282"/>
                    </a:lnTo>
                    <a:lnTo>
                      <a:pt x="6264" y="3654"/>
                    </a:lnTo>
                    <a:lnTo>
                      <a:pt x="7759" y="2628"/>
                    </a:lnTo>
                    <a:lnTo>
                      <a:pt x="9253" y="1987"/>
                    </a:lnTo>
                    <a:lnTo>
                      <a:pt x="9253" y="641"/>
                    </a:lnTo>
                    <a:lnTo>
                      <a:pt x="11322" y="0"/>
                    </a:lnTo>
                    <a:lnTo>
                      <a:pt x="12529" y="0"/>
                    </a:lnTo>
                    <a:lnTo>
                      <a:pt x="13103" y="0"/>
                    </a:lnTo>
                    <a:lnTo>
                      <a:pt x="13736" y="1026"/>
                    </a:lnTo>
                    <a:lnTo>
                      <a:pt x="15517" y="641"/>
                    </a:lnTo>
                    <a:lnTo>
                      <a:pt x="16092" y="1026"/>
                    </a:lnTo>
                    <a:lnTo>
                      <a:pt x="17011" y="1667"/>
                    </a:lnTo>
                    <a:lnTo>
                      <a:pt x="17586" y="1987"/>
                    </a:lnTo>
                    <a:lnTo>
                      <a:pt x="19368" y="1987"/>
                    </a:lnTo>
                    <a:lnTo>
                      <a:pt x="19368" y="2628"/>
                    </a:lnTo>
                    <a:lnTo>
                      <a:pt x="19943" y="4295"/>
                    </a:lnTo>
                    <a:lnTo>
                      <a:pt x="19943" y="6026"/>
                    </a:lnTo>
                    <a:lnTo>
                      <a:pt x="19943" y="7628"/>
                    </a:lnTo>
                    <a:lnTo>
                      <a:pt x="19943" y="8013"/>
                    </a:lnTo>
                    <a:lnTo>
                      <a:pt x="19368" y="8654"/>
                    </a:lnTo>
                    <a:lnTo>
                      <a:pt x="19943" y="8910"/>
                    </a:lnTo>
                    <a:lnTo>
                      <a:pt x="19368" y="8910"/>
                    </a:lnTo>
                    <a:lnTo>
                      <a:pt x="19368" y="10256"/>
                    </a:lnTo>
                    <a:lnTo>
                      <a:pt x="19368" y="11282"/>
                    </a:lnTo>
                    <a:lnTo>
                      <a:pt x="19943" y="12308"/>
                    </a:lnTo>
                    <a:lnTo>
                      <a:pt x="18793" y="13910"/>
                    </a:lnTo>
                    <a:lnTo>
                      <a:pt x="18448" y="14936"/>
                    </a:lnTo>
                    <a:lnTo>
                      <a:pt x="18448" y="15897"/>
                    </a:lnTo>
                    <a:lnTo>
                      <a:pt x="17874" y="17308"/>
                    </a:lnTo>
                    <a:lnTo>
                      <a:pt x="15172" y="19936"/>
                    </a:lnTo>
                    <a:lnTo>
                      <a:pt x="14598" y="19231"/>
                    </a:lnTo>
                    <a:lnTo>
                      <a:pt x="13103" y="19936"/>
                    </a:lnTo>
                    <a:lnTo>
                      <a:pt x="11609" y="19231"/>
                    </a:lnTo>
                    <a:lnTo>
                      <a:pt x="10115" y="19231"/>
                    </a:lnTo>
                    <a:lnTo>
                      <a:pt x="9253" y="19231"/>
                    </a:lnTo>
                    <a:lnTo>
                      <a:pt x="9253" y="17564"/>
                    </a:lnTo>
                    <a:lnTo>
                      <a:pt x="7759" y="17308"/>
                    </a:lnTo>
                    <a:lnTo>
                      <a:pt x="6839" y="17308"/>
                    </a:lnTo>
                    <a:lnTo>
                      <a:pt x="6264" y="15897"/>
                    </a:lnTo>
                    <a:lnTo>
                      <a:pt x="5977" y="13910"/>
                    </a:lnTo>
                    <a:lnTo>
                      <a:pt x="5402" y="13910"/>
                    </a:lnTo>
                    <a:lnTo>
                      <a:pt x="5057" y="12308"/>
                    </a:lnTo>
                    <a:lnTo>
                      <a:pt x="3563" y="11667"/>
                    </a:lnTo>
                    <a:lnTo>
                      <a:pt x="2126" y="10641"/>
                    </a:lnTo>
                    <a:lnTo>
                      <a:pt x="2126" y="9615"/>
                    </a:lnTo>
                    <a:lnTo>
                      <a:pt x="575" y="7628"/>
                    </a:lnTo>
                    <a:lnTo>
                      <a:pt x="0" y="602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28" name="Freeform 678"/>
              <p:cNvSpPr>
                <a:spLocks/>
              </p:cNvSpPr>
              <p:nvPr/>
            </p:nvSpPr>
            <p:spPr bwMode="auto">
              <a:xfrm>
                <a:off x="5205136" y="4659228"/>
                <a:ext cx="189706" cy="256603"/>
              </a:xfrm>
              <a:custGeom>
                <a:avLst/>
                <a:gdLst>
                  <a:gd name="T0" fmla="*/ 3453 w 20000"/>
                  <a:gd name="T1" fmla="*/ 1728 h 20000"/>
                  <a:gd name="T2" fmla="*/ 3946 w 20000"/>
                  <a:gd name="T3" fmla="*/ 1229 h 20000"/>
                  <a:gd name="T4" fmla="*/ 4170 w 20000"/>
                  <a:gd name="T5" fmla="*/ 897 h 20000"/>
                  <a:gd name="T6" fmla="*/ 5785 w 20000"/>
                  <a:gd name="T7" fmla="*/ 2259 h 20000"/>
                  <a:gd name="T8" fmla="*/ 6951 w 20000"/>
                  <a:gd name="T9" fmla="*/ 2591 h 20000"/>
                  <a:gd name="T10" fmla="*/ 9058 w 20000"/>
                  <a:gd name="T11" fmla="*/ 1728 h 20000"/>
                  <a:gd name="T12" fmla="*/ 10628 w 20000"/>
                  <a:gd name="T13" fmla="*/ 1894 h 20000"/>
                  <a:gd name="T14" fmla="*/ 12556 w 20000"/>
                  <a:gd name="T15" fmla="*/ 1395 h 20000"/>
                  <a:gd name="T16" fmla="*/ 13229 w 20000"/>
                  <a:gd name="T17" fmla="*/ 1395 h 20000"/>
                  <a:gd name="T18" fmla="*/ 15112 w 20000"/>
                  <a:gd name="T19" fmla="*/ 1229 h 20000"/>
                  <a:gd name="T20" fmla="*/ 16233 w 20000"/>
                  <a:gd name="T21" fmla="*/ 1229 h 20000"/>
                  <a:gd name="T22" fmla="*/ 17668 w 20000"/>
                  <a:gd name="T23" fmla="*/ 897 h 20000"/>
                  <a:gd name="T24" fmla="*/ 18565 w 20000"/>
                  <a:gd name="T25" fmla="*/ 532 h 20000"/>
                  <a:gd name="T26" fmla="*/ 18789 w 20000"/>
                  <a:gd name="T27" fmla="*/ 0 h 20000"/>
                  <a:gd name="T28" fmla="*/ 19955 w 20000"/>
                  <a:gd name="T29" fmla="*/ 365 h 20000"/>
                  <a:gd name="T30" fmla="*/ 19507 w 20000"/>
                  <a:gd name="T31" fmla="*/ 1229 h 20000"/>
                  <a:gd name="T32" fmla="*/ 19507 w 20000"/>
                  <a:gd name="T33" fmla="*/ 1395 h 20000"/>
                  <a:gd name="T34" fmla="*/ 19507 w 20000"/>
                  <a:gd name="T35" fmla="*/ 2591 h 20000"/>
                  <a:gd name="T36" fmla="*/ 19238 w 20000"/>
                  <a:gd name="T37" fmla="*/ 3953 h 20000"/>
                  <a:gd name="T38" fmla="*/ 17668 w 20000"/>
                  <a:gd name="T39" fmla="*/ 5515 h 20000"/>
                  <a:gd name="T40" fmla="*/ 17399 w 20000"/>
                  <a:gd name="T41" fmla="*/ 6179 h 20000"/>
                  <a:gd name="T42" fmla="*/ 17399 w 20000"/>
                  <a:gd name="T43" fmla="*/ 6711 h 20000"/>
                  <a:gd name="T44" fmla="*/ 15785 w 20000"/>
                  <a:gd name="T45" fmla="*/ 8439 h 20000"/>
                  <a:gd name="T46" fmla="*/ 15785 w 20000"/>
                  <a:gd name="T47" fmla="*/ 8970 h 20000"/>
                  <a:gd name="T48" fmla="*/ 13722 w 20000"/>
                  <a:gd name="T49" fmla="*/ 11362 h 20000"/>
                  <a:gd name="T50" fmla="*/ 10179 w 20000"/>
                  <a:gd name="T51" fmla="*/ 13920 h 20000"/>
                  <a:gd name="T52" fmla="*/ 7892 w 20000"/>
                  <a:gd name="T53" fmla="*/ 15349 h 20000"/>
                  <a:gd name="T54" fmla="*/ 4170 w 20000"/>
                  <a:gd name="T55" fmla="*/ 17542 h 20000"/>
                  <a:gd name="T56" fmla="*/ 1166 w 20000"/>
                  <a:gd name="T57" fmla="*/ 19967 h 20000"/>
                  <a:gd name="T58" fmla="*/ 0 w 20000"/>
                  <a:gd name="T59" fmla="*/ 18937 h 20000"/>
                  <a:gd name="T60" fmla="*/ 0 w 20000"/>
                  <a:gd name="T61" fmla="*/ 13588 h 20000"/>
                  <a:gd name="T62" fmla="*/ 1839 w 20000"/>
                  <a:gd name="T63" fmla="*/ 12027 h 20000"/>
                  <a:gd name="T64" fmla="*/ 2780 w 20000"/>
                  <a:gd name="T65" fmla="*/ 11694 h 20000"/>
                  <a:gd name="T66" fmla="*/ 3946 w 20000"/>
                  <a:gd name="T67" fmla="*/ 11694 h 20000"/>
                  <a:gd name="T68" fmla="*/ 4664 w 20000"/>
                  <a:gd name="T69" fmla="*/ 10864 h 20000"/>
                  <a:gd name="T70" fmla="*/ 7220 w 20000"/>
                  <a:gd name="T71" fmla="*/ 10332 h 20000"/>
                  <a:gd name="T72" fmla="*/ 7892 w 20000"/>
                  <a:gd name="T73" fmla="*/ 10332 h 20000"/>
                  <a:gd name="T74" fmla="*/ 13722 w 20000"/>
                  <a:gd name="T75" fmla="*/ 5847 h 20000"/>
                  <a:gd name="T76" fmla="*/ 11839 w 20000"/>
                  <a:gd name="T77" fmla="*/ 5847 h 20000"/>
                  <a:gd name="T78" fmla="*/ 5785 w 20000"/>
                  <a:gd name="T79" fmla="*/ 4153 h 20000"/>
                  <a:gd name="T80" fmla="*/ 4664 w 20000"/>
                  <a:gd name="T81" fmla="*/ 3621 h 20000"/>
                  <a:gd name="T82" fmla="*/ 3004 w 20000"/>
                  <a:gd name="T83" fmla="*/ 2259 h 20000"/>
                  <a:gd name="T84" fmla="*/ 3453 w 20000"/>
                  <a:gd name="T85" fmla="*/ 1728 h 2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00"/>
                  <a:gd name="T130" fmla="*/ 0 h 20000"/>
                  <a:gd name="T131" fmla="*/ 20000 w 20000"/>
                  <a:gd name="T132" fmla="*/ 20000 h 2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00" h="20000">
                    <a:moveTo>
                      <a:pt x="3453" y="1728"/>
                    </a:moveTo>
                    <a:lnTo>
                      <a:pt x="3946" y="1229"/>
                    </a:lnTo>
                    <a:lnTo>
                      <a:pt x="4170" y="897"/>
                    </a:lnTo>
                    <a:lnTo>
                      <a:pt x="5785" y="2259"/>
                    </a:lnTo>
                    <a:lnTo>
                      <a:pt x="6951" y="2591"/>
                    </a:lnTo>
                    <a:lnTo>
                      <a:pt x="9058" y="1728"/>
                    </a:lnTo>
                    <a:lnTo>
                      <a:pt x="10628" y="1894"/>
                    </a:lnTo>
                    <a:lnTo>
                      <a:pt x="12556" y="1395"/>
                    </a:lnTo>
                    <a:lnTo>
                      <a:pt x="13229" y="1395"/>
                    </a:lnTo>
                    <a:lnTo>
                      <a:pt x="15112" y="1229"/>
                    </a:lnTo>
                    <a:lnTo>
                      <a:pt x="16233" y="1229"/>
                    </a:lnTo>
                    <a:lnTo>
                      <a:pt x="17668" y="897"/>
                    </a:lnTo>
                    <a:lnTo>
                      <a:pt x="18565" y="532"/>
                    </a:lnTo>
                    <a:lnTo>
                      <a:pt x="18789" y="0"/>
                    </a:lnTo>
                    <a:lnTo>
                      <a:pt x="19955" y="365"/>
                    </a:lnTo>
                    <a:lnTo>
                      <a:pt x="19507" y="1229"/>
                    </a:lnTo>
                    <a:lnTo>
                      <a:pt x="19507" y="1395"/>
                    </a:lnTo>
                    <a:lnTo>
                      <a:pt x="19507" y="2591"/>
                    </a:lnTo>
                    <a:lnTo>
                      <a:pt x="19238" y="3953"/>
                    </a:lnTo>
                    <a:lnTo>
                      <a:pt x="17668" y="5515"/>
                    </a:lnTo>
                    <a:lnTo>
                      <a:pt x="17399" y="6179"/>
                    </a:lnTo>
                    <a:lnTo>
                      <a:pt x="17399" y="6711"/>
                    </a:lnTo>
                    <a:lnTo>
                      <a:pt x="15785" y="8439"/>
                    </a:lnTo>
                    <a:lnTo>
                      <a:pt x="15785" y="8970"/>
                    </a:lnTo>
                    <a:lnTo>
                      <a:pt x="13722" y="11362"/>
                    </a:lnTo>
                    <a:lnTo>
                      <a:pt x="10179" y="13920"/>
                    </a:lnTo>
                    <a:lnTo>
                      <a:pt x="7892" y="15349"/>
                    </a:lnTo>
                    <a:lnTo>
                      <a:pt x="4170" y="17542"/>
                    </a:lnTo>
                    <a:lnTo>
                      <a:pt x="1166" y="19967"/>
                    </a:lnTo>
                    <a:lnTo>
                      <a:pt x="0" y="18937"/>
                    </a:lnTo>
                    <a:lnTo>
                      <a:pt x="0" y="13588"/>
                    </a:lnTo>
                    <a:lnTo>
                      <a:pt x="1839" y="12027"/>
                    </a:lnTo>
                    <a:lnTo>
                      <a:pt x="2780" y="11694"/>
                    </a:lnTo>
                    <a:lnTo>
                      <a:pt x="3946" y="11694"/>
                    </a:lnTo>
                    <a:lnTo>
                      <a:pt x="4664" y="10864"/>
                    </a:lnTo>
                    <a:lnTo>
                      <a:pt x="7220" y="10332"/>
                    </a:lnTo>
                    <a:lnTo>
                      <a:pt x="7892" y="10332"/>
                    </a:lnTo>
                    <a:lnTo>
                      <a:pt x="13722" y="5847"/>
                    </a:lnTo>
                    <a:lnTo>
                      <a:pt x="11839" y="5847"/>
                    </a:lnTo>
                    <a:lnTo>
                      <a:pt x="5785" y="4153"/>
                    </a:lnTo>
                    <a:lnTo>
                      <a:pt x="4664" y="3621"/>
                    </a:lnTo>
                    <a:lnTo>
                      <a:pt x="3004" y="2259"/>
                    </a:lnTo>
                    <a:lnTo>
                      <a:pt x="3453" y="172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29" name="Freeform 679"/>
              <p:cNvSpPr>
                <a:spLocks/>
              </p:cNvSpPr>
              <p:nvPr/>
            </p:nvSpPr>
            <p:spPr bwMode="auto">
              <a:xfrm>
                <a:off x="4728874" y="5318207"/>
                <a:ext cx="306525" cy="260597"/>
              </a:xfrm>
              <a:custGeom>
                <a:avLst/>
                <a:gdLst>
                  <a:gd name="T0" fmla="*/ 15090 w 20000"/>
                  <a:gd name="T1" fmla="*/ 523 h 20000"/>
                  <a:gd name="T2" fmla="*/ 13953 w 20000"/>
                  <a:gd name="T3" fmla="*/ 1373 h 20000"/>
                  <a:gd name="T4" fmla="*/ 13509 w 20000"/>
                  <a:gd name="T5" fmla="*/ 1699 h 20000"/>
                  <a:gd name="T6" fmla="*/ 12788 w 20000"/>
                  <a:gd name="T7" fmla="*/ 2549 h 20000"/>
                  <a:gd name="T8" fmla="*/ 12372 w 20000"/>
                  <a:gd name="T9" fmla="*/ 3562 h 20000"/>
                  <a:gd name="T10" fmla="*/ 11068 w 20000"/>
                  <a:gd name="T11" fmla="*/ 5261 h 20000"/>
                  <a:gd name="T12" fmla="*/ 9764 w 20000"/>
                  <a:gd name="T13" fmla="*/ 5261 h 20000"/>
                  <a:gd name="T14" fmla="*/ 8350 w 20000"/>
                  <a:gd name="T15" fmla="*/ 4739 h 20000"/>
                  <a:gd name="T16" fmla="*/ 7628 w 20000"/>
                  <a:gd name="T17" fmla="*/ 5752 h 20000"/>
                  <a:gd name="T18" fmla="*/ 6463 w 20000"/>
                  <a:gd name="T19" fmla="*/ 6601 h 20000"/>
                  <a:gd name="T20" fmla="*/ 5742 w 20000"/>
                  <a:gd name="T21" fmla="*/ 6765 h 20000"/>
                  <a:gd name="T22" fmla="*/ 5049 w 20000"/>
                  <a:gd name="T23" fmla="*/ 6275 h 20000"/>
                  <a:gd name="T24" fmla="*/ 5049 w 20000"/>
                  <a:gd name="T25" fmla="*/ 5261 h 20000"/>
                  <a:gd name="T26" fmla="*/ 4438 w 20000"/>
                  <a:gd name="T27" fmla="*/ 3889 h 20000"/>
                  <a:gd name="T28" fmla="*/ 3745 w 20000"/>
                  <a:gd name="T29" fmla="*/ 9641 h 20000"/>
                  <a:gd name="T30" fmla="*/ 3024 w 20000"/>
                  <a:gd name="T31" fmla="*/ 10359 h 20000"/>
                  <a:gd name="T32" fmla="*/ 1997 w 20000"/>
                  <a:gd name="T33" fmla="*/ 10163 h 20000"/>
                  <a:gd name="T34" fmla="*/ 860 w 20000"/>
                  <a:gd name="T35" fmla="*/ 9837 h 20000"/>
                  <a:gd name="T36" fmla="*/ 749 w 20000"/>
                  <a:gd name="T37" fmla="*/ 8954 h 20000"/>
                  <a:gd name="T38" fmla="*/ 166 w 20000"/>
                  <a:gd name="T39" fmla="*/ 9641 h 20000"/>
                  <a:gd name="T40" fmla="*/ 166 w 20000"/>
                  <a:gd name="T41" fmla="*/ 10686 h 20000"/>
                  <a:gd name="T42" fmla="*/ 1886 w 20000"/>
                  <a:gd name="T43" fmla="*/ 14706 h 20000"/>
                  <a:gd name="T44" fmla="*/ 1886 w 20000"/>
                  <a:gd name="T45" fmla="*/ 16438 h 20000"/>
                  <a:gd name="T46" fmla="*/ 1442 w 20000"/>
                  <a:gd name="T47" fmla="*/ 16765 h 20000"/>
                  <a:gd name="T48" fmla="*/ 1886 w 20000"/>
                  <a:gd name="T49" fmla="*/ 18954 h 20000"/>
                  <a:gd name="T50" fmla="*/ 1997 w 20000"/>
                  <a:gd name="T51" fmla="*/ 18627 h 20000"/>
                  <a:gd name="T52" fmla="*/ 2607 w 20000"/>
                  <a:gd name="T53" fmla="*/ 19118 h 20000"/>
                  <a:gd name="T54" fmla="*/ 3162 w 20000"/>
                  <a:gd name="T55" fmla="*/ 19641 h 20000"/>
                  <a:gd name="T56" fmla="*/ 4161 w 20000"/>
                  <a:gd name="T57" fmla="*/ 19444 h 20000"/>
                  <a:gd name="T58" fmla="*/ 5603 w 20000"/>
                  <a:gd name="T59" fmla="*/ 19118 h 20000"/>
                  <a:gd name="T60" fmla="*/ 6463 w 20000"/>
                  <a:gd name="T61" fmla="*/ 18627 h 20000"/>
                  <a:gd name="T62" fmla="*/ 8350 w 20000"/>
                  <a:gd name="T63" fmla="*/ 18627 h 20000"/>
                  <a:gd name="T64" fmla="*/ 9931 w 20000"/>
                  <a:gd name="T65" fmla="*/ 18627 h 20000"/>
                  <a:gd name="T66" fmla="*/ 10902 w 20000"/>
                  <a:gd name="T67" fmla="*/ 18301 h 20000"/>
                  <a:gd name="T68" fmla="*/ 14092 w 20000"/>
                  <a:gd name="T69" fmla="*/ 16438 h 20000"/>
                  <a:gd name="T70" fmla="*/ 16533 w 20000"/>
                  <a:gd name="T71" fmla="*/ 13889 h 20000"/>
                  <a:gd name="T72" fmla="*/ 17365 w 20000"/>
                  <a:gd name="T73" fmla="*/ 12353 h 20000"/>
                  <a:gd name="T74" fmla="*/ 18974 w 20000"/>
                  <a:gd name="T75" fmla="*/ 10163 h 20000"/>
                  <a:gd name="T76" fmla="*/ 19972 w 20000"/>
                  <a:gd name="T77" fmla="*/ 7484 h 20000"/>
                  <a:gd name="T78" fmla="*/ 18974 w 20000"/>
                  <a:gd name="T79" fmla="*/ 7092 h 20000"/>
                  <a:gd name="T80" fmla="*/ 18114 w 20000"/>
                  <a:gd name="T81" fmla="*/ 7614 h 20000"/>
                  <a:gd name="T82" fmla="*/ 18114 w 20000"/>
                  <a:gd name="T83" fmla="*/ 5752 h 20000"/>
                  <a:gd name="T84" fmla="*/ 18974 w 20000"/>
                  <a:gd name="T85" fmla="*/ 5425 h 20000"/>
                  <a:gd name="T86" fmla="*/ 18974 w 20000"/>
                  <a:gd name="T87" fmla="*/ 3235 h 20000"/>
                  <a:gd name="T88" fmla="*/ 18835 w 20000"/>
                  <a:gd name="T89" fmla="*/ 1373 h 20000"/>
                  <a:gd name="T90" fmla="*/ 18391 w 20000"/>
                  <a:gd name="T91" fmla="*/ 359 h 20000"/>
                  <a:gd name="T92" fmla="*/ 17365 w 20000"/>
                  <a:gd name="T93" fmla="*/ 359 h 20000"/>
                  <a:gd name="T94" fmla="*/ 15950 w 20000"/>
                  <a:gd name="T95" fmla="*/ 0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15506" y="0"/>
                    </a:moveTo>
                    <a:lnTo>
                      <a:pt x="15090" y="523"/>
                    </a:lnTo>
                    <a:lnTo>
                      <a:pt x="14646" y="523"/>
                    </a:lnTo>
                    <a:lnTo>
                      <a:pt x="13953" y="1373"/>
                    </a:lnTo>
                    <a:lnTo>
                      <a:pt x="13675" y="1373"/>
                    </a:lnTo>
                    <a:lnTo>
                      <a:pt x="13509" y="1699"/>
                    </a:lnTo>
                    <a:lnTo>
                      <a:pt x="13232" y="1863"/>
                    </a:lnTo>
                    <a:lnTo>
                      <a:pt x="12788" y="2549"/>
                    </a:lnTo>
                    <a:lnTo>
                      <a:pt x="12788" y="3235"/>
                    </a:lnTo>
                    <a:lnTo>
                      <a:pt x="12372" y="3562"/>
                    </a:lnTo>
                    <a:lnTo>
                      <a:pt x="11650" y="3889"/>
                    </a:lnTo>
                    <a:lnTo>
                      <a:pt x="11068" y="5261"/>
                    </a:lnTo>
                    <a:lnTo>
                      <a:pt x="10485" y="5261"/>
                    </a:lnTo>
                    <a:lnTo>
                      <a:pt x="9764" y="5261"/>
                    </a:lnTo>
                    <a:lnTo>
                      <a:pt x="9071" y="5261"/>
                    </a:lnTo>
                    <a:lnTo>
                      <a:pt x="8350" y="4739"/>
                    </a:lnTo>
                    <a:lnTo>
                      <a:pt x="7628" y="4739"/>
                    </a:lnTo>
                    <a:lnTo>
                      <a:pt x="7628" y="5752"/>
                    </a:lnTo>
                    <a:lnTo>
                      <a:pt x="6907" y="6601"/>
                    </a:lnTo>
                    <a:lnTo>
                      <a:pt x="6463" y="6601"/>
                    </a:lnTo>
                    <a:lnTo>
                      <a:pt x="6463" y="6765"/>
                    </a:lnTo>
                    <a:lnTo>
                      <a:pt x="5742" y="6765"/>
                    </a:lnTo>
                    <a:lnTo>
                      <a:pt x="5049" y="7092"/>
                    </a:lnTo>
                    <a:lnTo>
                      <a:pt x="5049" y="6275"/>
                    </a:lnTo>
                    <a:lnTo>
                      <a:pt x="5326" y="5752"/>
                    </a:lnTo>
                    <a:lnTo>
                      <a:pt x="5049" y="5261"/>
                    </a:lnTo>
                    <a:lnTo>
                      <a:pt x="4882" y="4412"/>
                    </a:lnTo>
                    <a:lnTo>
                      <a:pt x="4438" y="3889"/>
                    </a:lnTo>
                    <a:lnTo>
                      <a:pt x="4161" y="9641"/>
                    </a:lnTo>
                    <a:lnTo>
                      <a:pt x="3745" y="9641"/>
                    </a:lnTo>
                    <a:lnTo>
                      <a:pt x="3162" y="10163"/>
                    </a:lnTo>
                    <a:lnTo>
                      <a:pt x="3024" y="10359"/>
                    </a:lnTo>
                    <a:lnTo>
                      <a:pt x="2607" y="10163"/>
                    </a:lnTo>
                    <a:lnTo>
                      <a:pt x="1997" y="10163"/>
                    </a:lnTo>
                    <a:lnTo>
                      <a:pt x="1581" y="10163"/>
                    </a:lnTo>
                    <a:lnTo>
                      <a:pt x="860" y="9837"/>
                    </a:lnTo>
                    <a:lnTo>
                      <a:pt x="860" y="8954"/>
                    </a:lnTo>
                    <a:lnTo>
                      <a:pt x="749" y="8954"/>
                    </a:lnTo>
                    <a:lnTo>
                      <a:pt x="444" y="8954"/>
                    </a:lnTo>
                    <a:lnTo>
                      <a:pt x="166" y="9641"/>
                    </a:lnTo>
                    <a:lnTo>
                      <a:pt x="0" y="9837"/>
                    </a:lnTo>
                    <a:lnTo>
                      <a:pt x="166" y="10686"/>
                    </a:lnTo>
                    <a:lnTo>
                      <a:pt x="860" y="12516"/>
                    </a:lnTo>
                    <a:lnTo>
                      <a:pt x="1886" y="14706"/>
                    </a:lnTo>
                    <a:lnTo>
                      <a:pt x="1997" y="15556"/>
                    </a:lnTo>
                    <a:lnTo>
                      <a:pt x="1886" y="16438"/>
                    </a:lnTo>
                    <a:lnTo>
                      <a:pt x="1442" y="16438"/>
                    </a:lnTo>
                    <a:lnTo>
                      <a:pt x="1442" y="16765"/>
                    </a:lnTo>
                    <a:lnTo>
                      <a:pt x="1997" y="18105"/>
                    </a:lnTo>
                    <a:lnTo>
                      <a:pt x="1886" y="18954"/>
                    </a:lnTo>
                    <a:lnTo>
                      <a:pt x="1997" y="18954"/>
                    </a:lnTo>
                    <a:lnTo>
                      <a:pt x="1997" y="18627"/>
                    </a:lnTo>
                    <a:lnTo>
                      <a:pt x="2607" y="18627"/>
                    </a:lnTo>
                    <a:lnTo>
                      <a:pt x="2607" y="19118"/>
                    </a:lnTo>
                    <a:lnTo>
                      <a:pt x="2746" y="19118"/>
                    </a:lnTo>
                    <a:lnTo>
                      <a:pt x="3162" y="19641"/>
                    </a:lnTo>
                    <a:lnTo>
                      <a:pt x="3883" y="19967"/>
                    </a:lnTo>
                    <a:lnTo>
                      <a:pt x="4161" y="19444"/>
                    </a:lnTo>
                    <a:lnTo>
                      <a:pt x="4438" y="19118"/>
                    </a:lnTo>
                    <a:lnTo>
                      <a:pt x="5603" y="19118"/>
                    </a:lnTo>
                    <a:lnTo>
                      <a:pt x="6463" y="18954"/>
                    </a:lnTo>
                    <a:lnTo>
                      <a:pt x="6463" y="18627"/>
                    </a:lnTo>
                    <a:lnTo>
                      <a:pt x="7628" y="18627"/>
                    </a:lnTo>
                    <a:lnTo>
                      <a:pt x="8350" y="18627"/>
                    </a:lnTo>
                    <a:lnTo>
                      <a:pt x="9764" y="18954"/>
                    </a:lnTo>
                    <a:lnTo>
                      <a:pt x="9931" y="18627"/>
                    </a:lnTo>
                    <a:lnTo>
                      <a:pt x="10624" y="18627"/>
                    </a:lnTo>
                    <a:lnTo>
                      <a:pt x="10902" y="18301"/>
                    </a:lnTo>
                    <a:lnTo>
                      <a:pt x="11789" y="18301"/>
                    </a:lnTo>
                    <a:lnTo>
                      <a:pt x="14092" y="16438"/>
                    </a:lnTo>
                    <a:lnTo>
                      <a:pt x="15368" y="15098"/>
                    </a:lnTo>
                    <a:lnTo>
                      <a:pt x="16533" y="13889"/>
                    </a:lnTo>
                    <a:lnTo>
                      <a:pt x="16533" y="13366"/>
                    </a:lnTo>
                    <a:lnTo>
                      <a:pt x="17365" y="12353"/>
                    </a:lnTo>
                    <a:lnTo>
                      <a:pt x="17365" y="11830"/>
                    </a:lnTo>
                    <a:lnTo>
                      <a:pt x="18974" y="10163"/>
                    </a:lnTo>
                    <a:lnTo>
                      <a:pt x="19528" y="8824"/>
                    </a:lnTo>
                    <a:lnTo>
                      <a:pt x="19972" y="7484"/>
                    </a:lnTo>
                    <a:lnTo>
                      <a:pt x="19528" y="7484"/>
                    </a:lnTo>
                    <a:lnTo>
                      <a:pt x="18974" y="7092"/>
                    </a:lnTo>
                    <a:lnTo>
                      <a:pt x="18974" y="7614"/>
                    </a:lnTo>
                    <a:lnTo>
                      <a:pt x="18114" y="7614"/>
                    </a:lnTo>
                    <a:lnTo>
                      <a:pt x="17365" y="6601"/>
                    </a:lnTo>
                    <a:lnTo>
                      <a:pt x="18114" y="5752"/>
                    </a:lnTo>
                    <a:lnTo>
                      <a:pt x="18974" y="5752"/>
                    </a:lnTo>
                    <a:lnTo>
                      <a:pt x="18974" y="5425"/>
                    </a:lnTo>
                    <a:lnTo>
                      <a:pt x="18974" y="4412"/>
                    </a:lnTo>
                    <a:lnTo>
                      <a:pt x="18974" y="3235"/>
                    </a:lnTo>
                    <a:lnTo>
                      <a:pt x="18558" y="1863"/>
                    </a:lnTo>
                    <a:lnTo>
                      <a:pt x="18835" y="1373"/>
                    </a:lnTo>
                    <a:lnTo>
                      <a:pt x="18558" y="1209"/>
                    </a:lnTo>
                    <a:lnTo>
                      <a:pt x="18391" y="359"/>
                    </a:lnTo>
                    <a:lnTo>
                      <a:pt x="18114" y="0"/>
                    </a:lnTo>
                    <a:lnTo>
                      <a:pt x="17365" y="359"/>
                    </a:lnTo>
                    <a:lnTo>
                      <a:pt x="16671" y="0"/>
                    </a:lnTo>
                    <a:lnTo>
                      <a:pt x="15950" y="0"/>
                    </a:lnTo>
                    <a:lnTo>
                      <a:pt x="15506"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30" name="Freeform 682"/>
              <p:cNvSpPr>
                <a:spLocks/>
              </p:cNvSpPr>
              <p:nvPr/>
            </p:nvSpPr>
            <p:spPr bwMode="auto">
              <a:xfrm>
                <a:off x="4995461" y="5394089"/>
                <a:ext cx="28955" cy="23963"/>
              </a:xfrm>
              <a:custGeom>
                <a:avLst/>
                <a:gdLst>
                  <a:gd name="T0" fmla="*/ 16812 w 20000"/>
                  <a:gd name="T1" fmla="*/ 0 h 20000"/>
                  <a:gd name="T2" fmla="*/ 19710 w 20000"/>
                  <a:gd name="T3" fmla="*/ 5517 h 20000"/>
                  <a:gd name="T4" fmla="*/ 16812 w 20000"/>
                  <a:gd name="T5" fmla="*/ 14138 h 20000"/>
                  <a:gd name="T6" fmla="*/ 16812 w 20000"/>
                  <a:gd name="T7" fmla="*/ 19655 h 20000"/>
                  <a:gd name="T8" fmla="*/ 7826 w 20000"/>
                  <a:gd name="T9" fmla="*/ 19655 h 20000"/>
                  <a:gd name="T10" fmla="*/ 0 w 20000"/>
                  <a:gd name="T11" fmla="*/ 8966 h 20000"/>
                  <a:gd name="T12" fmla="*/ 7826 w 20000"/>
                  <a:gd name="T13" fmla="*/ 0 h 20000"/>
                  <a:gd name="T14" fmla="*/ 16812 w 20000"/>
                  <a:gd name="T15" fmla="*/ 0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6812" y="0"/>
                    </a:moveTo>
                    <a:lnTo>
                      <a:pt x="19710" y="5517"/>
                    </a:lnTo>
                    <a:lnTo>
                      <a:pt x="16812" y="14138"/>
                    </a:lnTo>
                    <a:lnTo>
                      <a:pt x="16812" y="19655"/>
                    </a:lnTo>
                    <a:lnTo>
                      <a:pt x="7826" y="19655"/>
                    </a:lnTo>
                    <a:lnTo>
                      <a:pt x="0" y="8966"/>
                    </a:lnTo>
                    <a:lnTo>
                      <a:pt x="7826" y="0"/>
                    </a:lnTo>
                    <a:lnTo>
                      <a:pt x="16812"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31" name="Freeform 683"/>
              <p:cNvSpPr>
                <a:spLocks/>
              </p:cNvSpPr>
              <p:nvPr/>
            </p:nvSpPr>
            <p:spPr bwMode="auto">
              <a:xfrm>
                <a:off x="4984479" y="4906844"/>
                <a:ext cx="203685" cy="204683"/>
              </a:xfrm>
              <a:custGeom>
                <a:avLst/>
                <a:gdLst>
                  <a:gd name="T0" fmla="*/ 2845 w 20000"/>
                  <a:gd name="T1" fmla="*/ 0 h 20000"/>
                  <a:gd name="T2" fmla="*/ 8452 w 20000"/>
                  <a:gd name="T3" fmla="*/ 0 h 20000"/>
                  <a:gd name="T4" fmla="*/ 15816 w 20000"/>
                  <a:gd name="T5" fmla="*/ 4058 h 20000"/>
                  <a:gd name="T6" fmla="*/ 18201 w 20000"/>
                  <a:gd name="T7" fmla="*/ 7288 h 20000"/>
                  <a:gd name="T8" fmla="*/ 17573 w 20000"/>
                  <a:gd name="T9" fmla="*/ 9896 h 20000"/>
                  <a:gd name="T10" fmla="*/ 18201 w 20000"/>
                  <a:gd name="T11" fmla="*/ 10932 h 20000"/>
                  <a:gd name="T12" fmla="*/ 18661 w 20000"/>
                  <a:gd name="T13" fmla="*/ 11843 h 20000"/>
                  <a:gd name="T14" fmla="*/ 18661 w 20000"/>
                  <a:gd name="T15" fmla="*/ 13085 h 20000"/>
                  <a:gd name="T16" fmla="*/ 18661 w 20000"/>
                  <a:gd name="T17" fmla="*/ 15487 h 20000"/>
                  <a:gd name="T18" fmla="*/ 19707 w 20000"/>
                  <a:gd name="T19" fmla="*/ 17184 h 20000"/>
                  <a:gd name="T20" fmla="*/ 19958 w 20000"/>
                  <a:gd name="T21" fmla="*/ 18012 h 20000"/>
                  <a:gd name="T22" fmla="*/ 17992 w 20000"/>
                  <a:gd name="T23" fmla="*/ 19089 h 20000"/>
                  <a:gd name="T24" fmla="*/ 16444 w 20000"/>
                  <a:gd name="T25" fmla="*/ 19710 h 20000"/>
                  <a:gd name="T26" fmla="*/ 15816 w 20000"/>
                  <a:gd name="T27" fmla="*/ 19296 h 20000"/>
                  <a:gd name="T28" fmla="*/ 14728 w 20000"/>
                  <a:gd name="T29" fmla="*/ 19959 h 20000"/>
                  <a:gd name="T30" fmla="*/ 13431 w 20000"/>
                  <a:gd name="T31" fmla="*/ 19959 h 20000"/>
                  <a:gd name="T32" fmla="*/ 11925 w 20000"/>
                  <a:gd name="T33" fmla="*/ 19710 h 20000"/>
                  <a:gd name="T34" fmla="*/ 10795 w 20000"/>
                  <a:gd name="T35" fmla="*/ 19710 h 20000"/>
                  <a:gd name="T36" fmla="*/ 9079 w 20000"/>
                  <a:gd name="T37" fmla="*/ 19710 h 20000"/>
                  <a:gd name="T38" fmla="*/ 8033 w 20000"/>
                  <a:gd name="T39" fmla="*/ 16315 h 20000"/>
                  <a:gd name="T40" fmla="*/ 6276 w 20000"/>
                  <a:gd name="T41" fmla="*/ 15487 h 20000"/>
                  <a:gd name="T42" fmla="*/ 5649 w 20000"/>
                  <a:gd name="T43" fmla="*/ 15238 h 20000"/>
                  <a:gd name="T44" fmla="*/ 4351 w 20000"/>
                  <a:gd name="T45" fmla="*/ 14824 h 20000"/>
                  <a:gd name="T46" fmla="*/ 3264 w 20000"/>
                  <a:gd name="T47" fmla="*/ 14576 h 20000"/>
                  <a:gd name="T48" fmla="*/ 1715 w 20000"/>
                  <a:gd name="T49" fmla="*/ 11843 h 20000"/>
                  <a:gd name="T50" fmla="*/ 0 w 20000"/>
                  <a:gd name="T51" fmla="*/ 9648 h 20000"/>
                  <a:gd name="T52" fmla="*/ 0 w 20000"/>
                  <a:gd name="T53" fmla="*/ 7288 h 20000"/>
                  <a:gd name="T54" fmla="*/ 1088 w 20000"/>
                  <a:gd name="T55" fmla="*/ 6253 h 20000"/>
                  <a:gd name="T56" fmla="*/ 2845 w 20000"/>
                  <a:gd name="T57" fmla="*/ 4513 h 20000"/>
                  <a:gd name="T58" fmla="*/ 2176 w 20000"/>
                  <a:gd name="T59" fmla="*/ 3478 h 20000"/>
                  <a:gd name="T60" fmla="*/ 2594 w 20000"/>
                  <a:gd name="T61" fmla="*/ 2816 h 20000"/>
                  <a:gd name="T62" fmla="*/ 2594 w 20000"/>
                  <a:gd name="T63" fmla="*/ 1284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2176" y="248"/>
                    </a:moveTo>
                    <a:lnTo>
                      <a:pt x="2845" y="0"/>
                    </a:lnTo>
                    <a:lnTo>
                      <a:pt x="5649" y="0"/>
                    </a:lnTo>
                    <a:lnTo>
                      <a:pt x="8452" y="0"/>
                    </a:lnTo>
                    <a:lnTo>
                      <a:pt x="9079" y="0"/>
                    </a:lnTo>
                    <a:lnTo>
                      <a:pt x="15816" y="4058"/>
                    </a:lnTo>
                    <a:lnTo>
                      <a:pt x="15816" y="5176"/>
                    </a:lnTo>
                    <a:lnTo>
                      <a:pt x="18201" y="7288"/>
                    </a:lnTo>
                    <a:lnTo>
                      <a:pt x="17573" y="8571"/>
                    </a:lnTo>
                    <a:lnTo>
                      <a:pt x="17573" y="9896"/>
                    </a:lnTo>
                    <a:lnTo>
                      <a:pt x="17992" y="10725"/>
                    </a:lnTo>
                    <a:lnTo>
                      <a:pt x="18201" y="10932"/>
                    </a:lnTo>
                    <a:lnTo>
                      <a:pt x="18661" y="11346"/>
                    </a:lnTo>
                    <a:lnTo>
                      <a:pt x="18661" y="11843"/>
                    </a:lnTo>
                    <a:lnTo>
                      <a:pt x="18201" y="12008"/>
                    </a:lnTo>
                    <a:lnTo>
                      <a:pt x="18661" y="13085"/>
                    </a:lnTo>
                    <a:lnTo>
                      <a:pt x="18201" y="14161"/>
                    </a:lnTo>
                    <a:lnTo>
                      <a:pt x="18661" y="15487"/>
                    </a:lnTo>
                    <a:lnTo>
                      <a:pt x="18828" y="16936"/>
                    </a:lnTo>
                    <a:lnTo>
                      <a:pt x="19707" y="17184"/>
                    </a:lnTo>
                    <a:lnTo>
                      <a:pt x="19958" y="17598"/>
                    </a:lnTo>
                    <a:lnTo>
                      <a:pt x="19958" y="18012"/>
                    </a:lnTo>
                    <a:lnTo>
                      <a:pt x="19289" y="18675"/>
                    </a:lnTo>
                    <a:lnTo>
                      <a:pt x="17992" y="19089"/>
                    </a:lnTo>
                    <a:lnTo>
                      <a:pt x="17113" y="19296"/>
                    </a:lnTo>
                    <a:lnTo>
                      <a:pt x="16444" y="19710"/>
                    </a:lnTo>
                    <a:lnTo>
                      <a:pt x="16444" y="19296"/>
                    </a:lnTo>
                    <a:lnTo>
                      <a:pt x="15816" y="19296"/>
                    </a:lnTo>
                    <a:lnTo>
                      <a:pt x="15397" y="19710"/>
                    </a:lnTo>
                    <a:lnTo>
                      <a:pt x="14728" y="19959"/>
                    </a:lnTo>
                    <a:lnTo>
                      <a:pt x="13640" y="19959"/>
                    </a:lnTo>
                    <a:lnTo>
                      <a:pt x="13431" y="19959"/>
                    </a:lnTo>
                    <a:lnTo>
                      <a:pt x="12594" y="19959"/>
                    </a:lnTo>
                    <a:lnTo>
                      <a:pt x="11925" y="19710"/>
                    </a:lnTo>
                    <a:lnTo>
                      <a:pt x="11297" y="19959"/>
                    </a:lnTo>
                    <a:lnTo>
                      <a:pt x="10795" y="19710"/>
                    </a:lnTo>
                    <a:lnTo>
                      <a:pt x="9540" y="19959"/>
                    </a:lnTo>
                    <a:lnTo>
                      <a:pt x="9079" y="19710"/>
                    </a:lnTo>
                    <a:lnTo>
                      <a:pt x="9079" y="18675"/>
                    </a:lnTo>
                    <a:lnTo>
                      <a:pt x="8033" y="16315"/>
                    </a:lnTo>
                    <a:lnTo>
                      <a:pt x="7364" y="15901"/>
                    </a:lnTo>
                    <a:lnTo>
                      <a:pt x="6276" y="15487"/>
                    </a:lnTo>
                    <a:lnTo>
                      <a:pt x="6067" y="15487"/>
                    </a:lnTo>
                    <a:lnTo>
                      <a:pt x="5649" y="15238"/>
                    </a:lnTo>
                    <a:lnTo>
                      <a:pt x="4979" y="15238"/>
                    </a:lnTo>
                    <a:lnTo>
                      <a:pt x="4351" y="14824"/>
                    </a:lnTo>
                    <a:lnTo>
                      <a:pt x="3933" y="14576"/>
                    </a:lnTo>
                    <a:lnTo>
                      <a:pt x="3264" y="14576"/>
                    </a:lnTo>
                    <a:lnTo>
                      <a:pt x="2594" y="13540"/>
                    </a:lnTo>
                    <a:lnTo>
                      <a:pt x="1715" y="11843"/>
                    </a:lnTo>
                    <a:lnTo>
                      <a:pt x="669" y="10725"/>
                    </a:lnTo>
                    <a:lnTo>
                      <a:pt x="0" y="9648"/>
                    </a:lnTo>
                    <a:lnTo>
                      <a:pt x="0" y="8157"/>
                    </a:lnTo>
                    <a:lnTo>
                      <a:pt x="0" y="7288"/>
                    </a:lnTo>
                    <a:lnTo>
                      <a:pt x="0" y="6460"/>
                    </a:lnTo>
                    <a:lnTo>
                      <a:pt x="1088" y="6253"/>
                    </a:lnTo>
                    <a:lnTo>
                      <a:pt x="2176" y="5176"/>
                    </a:lnTo>
                    <a:lnTo>
                      <a:pt x="2845" y="4513"/>
                    </a:lnTo>
                    <a:lnTo>
                      <a:pt x="2845" y="3644"/>
                    </a:lnTo>
                    <a:lnTo>
                      <a:pt x="2176" y="3478"/>
                    </a:lnTo>
                    <a:lnTo>
                      <a:pt x="2176" y="3023"/>
                    </a:lnTo>
                    <a:lnTo>
                      <a:pt x="2594" y="2816"/>
                    </a:lnTo>
                    <a:lnTo>
                      <a:pt x="2594" y="2360"/>
                    </a:lnTo>
                    <a:lnTo>
                      <a:pt x="2594" y="1284"/>
                    </a:lnTo>
                    <a:lnTo>
                      <a:pt x="2176" y="24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32" name="Freeform 688"/>
              <p:cNvSpPr>
                <a:spLocks/>
              </p:cNvSpPr>
              <p:nvPr/>
            </p:nvSpPr>
            <p:spPr bwMode="auto">
              <a:xfrm>
                <a:off x="4658983" y="4785033"/>
                <a:ext cx="361440" cy="359443"/>
              </a:xfrm>
              <a:custGeom>
                <a:avLst/>
                <a:gdLst>
                  <a:gd name="T0" fmla="*/ 6565 w 20000"/>
                  <a:gd name="T1" fmla="*/ 970 h 20000"/>
                  <a:gd name="T2" fmla="*/ 8376 w 20000"/>
                  <a:gd name="T3" fmla="*/ 734 h 20000"/>
                  <a:gd name="T4" fmla="*/ 10212 w 20000"/>
                  <a:gd name="T5" fmla="*/ 1112 h 20000"/>
                  <a:gd name="T6" fmla="*/ 11200 w 20000"/>
                  <a:gd name="T7" fmla="*/ 734 h 20000"/>
                  <a:gd name="T8" fmla="*/ 12776 w 20000"/>
                  <a:gd name="T9" fmla="*/ 379 h 20000"/>
                  <a:gd name="T10" fmla="*/ 13765 w 20000"/>
                  <a:gd name="T11" fmla="*/ 142 h 20000"/>
                  <a:gd name="T12" fmla="*/ 14729 w 20000"/>
                  <a:gd name="T13" fmla="*/ 142 h 20000"/>
                  <a:gd name="T14" fmla="*/ 15459 w 20000"/>
                  <a:gd name="T15" fmla="*/ 142 h 20000"/>
                  <a:gd name="T16" fmla="*/ 16306 w 20000"/>
                  <a:gd name="T17" fmla="*/ 734 h 20000"/>
                  <a:gd name="T18" fmla="*/ 17271 w 20000"/>
                  <a:gd name="T19" fmla="*/ 970 h 20000"/>
                  <a:gd name="T20" fmla="*/ 18000 w 20000"/>
                  <a:gd name="T21" fmla="*/ 970 h 20000"/>
                  <a:gd name="T22" fmla="*/ 18612 w 20000"/>
                  <a:gd name="T23" fmla="*/ 1112 h 20000"/>
                  <a:gd name="T24" fmla="*/ 19600 w 20000"/>
                  <a:gd name="T25" fmla="*/ 2556 h 20000"/>
                  <a:gd name="T26" fmla="*/ 19600 w 20000"/>
                  <a:gd name="T27" fmla="*/ 3929 h 20000"/>
                  <a:gd name="T28" fmla="*/ 18376 w 20000"/>
                  <a:gd name="T29" fmla="*/ 5751 h 20000"/>
                  <a:gd name="T30" fmla="*/ 17906 w 20000"/>
                  <a:gd name="T31" fmla="*/ 7456 h 20000"/>
                  <a:gd name="T32" fmla="*/ 17412 w 20000"/>
                  <a:gd name="T33" fmla="*/ 8450 h 20000"/>
                  <a:gd name="T34" fmla="*/ 17906 w 20000"/>
                  <a:gd name="T35" fmla="*/ 9325 h 20000"/>
                  <a:gd name="T36" fmla="*/ 18000 w 20000"/>
                  <a:gd name="T37" fmla="*/ 10414 h 20000"/>
                  <a:gd name="T38" fmla="*/ 18000 w 20000"/>
                  <a:gd name="T39" fmla="*/ 12237 h 20000"/>
                  <a:gd name="T40" fmla="*/ 19482 w 20000"/>
                  <a:gd name="T41" fmla="*/ 14462 h 20000"/>
                  <a:gd name="T42" fmla="*/ 17271 w 20000"/>
                  <a:gd name="T43" fmla="*/ 15432 h 20000"/>
                  <a:gd name="T44" fmla="*/ 17035 w 20000"/>
                  <a:gd name="T45" fmla="*/ 16781 h 20000"/>
                  <a:gd name="T46" fmla="*/ 16682 w 20000"/>
                  <a:gd name="T47" fmla="*/ 18130 h 20000"/>
                  <a:gd name="T48" fmla="*/ 17906 w 20000"/>
                  <a:gd name="T49" fmla="*/ 19006 h 20000"/>
                  <a:gd name="T50" fmla="*/ 18000 w 20000"/>
                  <a:gd name="T51" fmla="*/ 19976 h 20000"/>
                  <a:gd name="T52" fmla="*/ 17271 w 20000"/>
                  <a:gd name="T53" fmla="*/ 19598 h 20000"/>
                  <a:gd name="T54" fmla="*/ 15459 w 20000"/>
                  <a:gd name="T55" fmla="*/ 17988 h 20000"/>
                  <a:gd name="T56" fmla="*/ 14847 w 20000"/>
                  <a:gd name="T57" fmla="*/ 18367 h 20000"/>
                  <a:gd name="T58" fmla="*/ 13506 w 20000"/>
                  <a:gd name="T59" fmla="*/ 17396 h 20000"/>
                  <a:gd name="T60" fmla="*/ 12165 w 20000"/>
                  <a:gd name="T61" fmla="*/ 17160 h 20000"/>
                  <a:gd name="T62" fmla="*/ 11200 w 20000"/>
                  <a:gd name="T63" fmla="*/ 17396 h 20000"/>
                  <a:gd name="T64" fmla="*/ 10353 w 20000"/>
                  <a:gd name="T65" fmla="*/ 17396 h 20000"/>
                  <a:gd name="T66" fmla="*/ 10212 w 20000"/>
                  <a:gd name="T67" fmla="*/ 16047 h 20000"/>
                  <a:gd name="T68" fmla="*/ 9976 w 20000"/>
                  <a:gd name="T69" fmla="*/ 14201 h 20000"/>
                  <a:gd name="T70" fmla="*/ 8753 w 20000"/>
                  <a:gd name="T71" fmla="*/ 12852 h 20000"/>
                  <a:gd name="T72" fmla="*/ 7647 w 20000"/>
                  <a:gd name="T73" fmla="*/ 13586 h 20000"/>
                  <a:gd name="T74" fmla="*/ 6565 w 20000"/>
                  <a:gd name="T75" fmla="*/ 13964 h 20000"/>
                  <a:gd name="T76" fmla="*/ 4847 w 20000"/>
                  <a:gd name="T77" fmla="*/ 13231 h 20000"/>
                  <a:gd name="T78" fmla="*/ 4612 w 20000"/>
                  <a:gd name="T79" fmla="*/ 12379 h 20000"/>
                  <a:gd name="T80" fmla="*/ 1929 w 20000"/>
                  <a:gd name="T81" fmla="*/ 11882 h 20000"/>
                  <a:gd name="T82" fmla="*/ 729 w 20000"/>
                  <a:gd name="T83" fmla="*/ 11882 h 20000"/>
                  <a:gd name="T84" fmla="*/ 376 w 20000"/>
                  <a:gd name="T85" fmla="*/ 11645 h 20000"/>
                  <a:gd name="T86" fmla="*/ 729 w 20000"/>
                  <a:gd name="T87" fmla="*/ 10414 h 20000"/>
                  <a:gd name="T88" fmla="*/ 1435 w 20000"/>
                  <a:gd name="T89" fmla="*/ 10651 h 20000"/>
                  <a:gd name="T90" fmla="*/ 2306 w 20000"/>
                  <a:gd name="T91" fmla="*/ 10414 h 20000"/>
                  <a:gd name="T92" fmla="*/ 3035 w 20000"/>
                  <a:gd name="T93" fmla="*/ 10296 h 20000"/>
                  <a:gd name="T94" fmla="*/ 4000 w 20000"/>
                  <a:gd name="T95" fmla="*/ 9041 h 20000"/>
                  <a:gd name="T96" fmla="*/ 4518 w 20000"/>
                  <a:gd name="T97" fmla="*/ 7456 h 20000"/>
                  <a:gd name="T98" fmla="*/ 5224 w 20000"/>
                  <a:gd name="T99" fmla="*/ 6722 h 20000"/>
                  <a:gd name="T100" fmla="*/ 5835 w 20000"/>
                  <a:gd name="T101" fmla="*/ 5278 h 20000"/>
                  <a:gd name="T102" fmla="*/ 6071 w 20000"/>
                  <a:gd name="T103" fmla="*/ 3550 h 20000"/>
                  <a:gd name="T104" fmla="*/ 6565 w 20000"/>
                  <a:gd name="T105" fmla="*/ 1704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6565" y="1704"/>
                    </a:moveTo>
                    <a:lnTo>
                      <a:pt x="6565" y="1112"/>
                    </a:lnTo>
                    <a:lnTo>
                      <a:pt x="6565" y="970"/>
                    </a:lnTo>
                    <a:lnTo>
                      <a:pt x="7059" y="615"/>
                    </a:lnTo>
                    <a:lnTo>
                      <a:pt x="7647" y="142"/>
                    </a:lnTo>
                    <a:lnTo>
                      <a:pt x="8376" y="734"/>
                    </a:lnTo>
                    <a:lnTo>
                      <a:pt x="8988" y="970"/>
                    </a:lnTo>
                    <a:lnTo>
                      <a:pt x="9624" y="1112"/>
                    </a:lnTo>
                    <a:lnTo>
                      <a:pt x="10212" y="1112"/>
                    </a:lnTo>
                    <a:lnTo>
                      <a:pt x="10588" y="1349"/>
                    </a:lnTo>
                    <a:lnTo>
                      <a:pt x="10965" y="734"/>
                    </a:lnTo>
                    <a:lnTo>
                      <a:pt x="11200" y="734"/>
                    </a:lnTo>
                    <a:lnTo>
                      <a:pt x="11788" y="734"/>
                    </a:lnTo>
                    <a:lnTo>
                      <a:pt x="12165" y="615"/>
                    </a:lnTo>
                    <a:lnTo>
                      <a:pt x="12776" y="379"/>
                    </a:lnTo>
                    <a:lnTo>
                      <a:pt x="13129" y="379"/>
                    </a:lnTo>
                    <a:lnTo>
                      <a:pt x="13506" y="379"/>
                    </a:lnTo>
                    <a:lnTo>
                      <a:pt x="13765" y="142"/>
                    </a:lnTo>
                    <a:lnTo>
                      <a:pt x="13859" y="0"/>
                    </a:lnTo>
                    <a:lnTo>
                      <a:pt x="14353" y="142"/>
                    </a:lnTo>
                    <a:lnTo>
                      <a:pt x="14729" y="142"/>
                    </a:lnTo>
                    <a:lnTo>
                      <a:pt x="14847" y="379"/>
                    </a:lnTo>
                    <a:lnTo>
                      <a:pt x="15341" y="379"/>
                    </a:lnTo>
                    <a:lnTo>
                      <a:pt x="15459" y="142"/>
                    </a:lnTo>
                    <a:lnTo>
                      <a:pt x="15835" y="142"/>
                    </a:lnTo>
                    <a:lnTo>
                      <a:pt x="16306" y="379"/>
                    </a:lnTo>
                    <a:lnTo>
                      <a:pt x="16306" y="734"/>
                    </a:lnTo>
                    <a:lnTo>
                      <a:pt x="16682" y="970"/>
                    </a:lnTo>
                    <a:lnTo>
                      <a:pt x="17035" y="1112"/>
                    </a:lnTo>
                    <a:lnTo>
                      <a:pt x="17271" y="970"/>
                    </a:lnTo>
                    <a:lnTo>
                      <a:pt x="17412" y="734"/>
                    </a:lnTo>
                    <a:lnTo>
                      <a:pt x="17412" y="970"/>
                    </a:lnTo>
                    <a:lnTo>
                      <a:pt x="18000" y="970"/>
                    </a:lnTo>
                    <a:lnTo>
                      <a:pt x="18000" y="734"/>
                    </a:lnTo>
                    <a:lnTo>
                      <a:pt x="18235" y="734"/>
                    </a:lnTo>
                    <a:lnTo>
                      <a:pt x="18612" y="1112"/>
                    </a:lnTo>
                    <a:lnTo>
                      <a:pt x="19482" y="1704"/>
                    </a:lnTo>
                    <a:lnTo>
                      <a:pt x="19600" y="2083"/>
                    </a:lnTo>
                    <a:lnTo>
                      <a:pt x="19600" y="2556"/>
                    </a:lnTo>
                    <a:lnTo>
                      <a:pt x="19600" y="2935"/>
                    </a:lnTo>
                    <a:lnTo>
                      <a:pt x="19976" y="3550"/>
                    </a:lnTo>
                    <a:lnTo>
                      <a:pt x="19600" y="3929"/>
                    </a:lnTo>
                    <a:lnTo>
                      <a:pt x="18988" y="4544"/>
                    </a:lnTo>
                    <a:lnTo>
                      <a:pt x="18612" y="5136"/>
                    </a:lnTo>
                    <a:lnTo>
                      <a:pt x="18376" y="5751"/>
                    </a:lnTo>
                    <a:lnTo>
                      <a:pt x="18235" y="7101"/>
                    </a:lnTo>
                    <a:lnTo>
                      <a:pt x="18235" y="7219"/>
                    </a:lnTo>
                    <a:lnTo>
                      <a:pt x="17906" y="7456"/>
                    </a:lnTo>
                    <a:lnTo>
                      <a:pt x="17647" y="8071"/>
                    </a:lnTo>
                    <a:lnTo>
                      <a:pt x="17412" y="8331"/>
                    </a:lnTo>
                    <a:lnTo>
                      <a:pt x="17412" y="8450"/>
                    </a:lnTo>
                    <a:lnTo>
                      <a:pt x="17647" y="8805"/>
                    </a:lnTo>
                    <a:lnTo>
                      <a:pt x="17906" y="9041"/>
                    </a:lnTo>
                    <a:lnTo>
                      <a:pt x="17906" y="9325"/>
                    </a:lnTo>
                    <a:lnTo>
                      <a:pt x="17906" y="9680"/>
                    </a:lnTo>
                    <a:lnTo>
                      <a:pt x="18000" y="10296"/>
                    </a:lnTo>
                    <a:lnTo>
                      <a:pt x="18000" y="10414"/>
                    </a:lnTo>
                    <a:lnTo>
                      <a:pt x="18000" y="10888"/>
                    </a:lnTo>
                    <a:lnTo>
                      <a:pt x="18000" y="11408"/>
                    </a:lnTo>
                    <a:lnTo>
                      <a:pt x="18000" y="12237"/>
                    </a:lnTo>
                    <a:lnTo>
                      <a:pt x="18376" y="12852"/>
                    </a:lnTo>
                    <a:lnTo>
                      <a:pt x="18988" y="13491"/>
                    </a:lnTo>
                    <a:lnTo>
                      <a:pt x="19482" y="14462"/>
                    </a:lnTo>
                    <a:lnTo>
                      <a:pt x="17412" y="14556"/>
                    </a:lnTo>
                    <a:lnTo>
                      <a:pt x="17412" y="14840"/>
                    </a:lnTo>
                    <a:lnTo>
                      <a:pt x="17271" y="15432"/>
                    </a:lnTo>
                    <a:lnTo>
                      <a:pt x="16918" y="15811"/>
                    </a:lnTo>
                    <a:lnTo>
                      <a:pt x="17035" y="16047"/>
                    </a:lnTo>
                    <a:lnTo>
                      <a:pt x="17035" y="16781"/>
                    </a:lnTo>
                    <a:lnTo>
                      <a:pt x="16918" y="17160"/>
                    </a:lnTo>
                    <a:lnTo>
                      <a:pt x="16918" y="17633"/>
                    </a:lnTo>
                    <a:lnTo>
                      <a:pt x="16682" y="18130"/>
                    </a:lnTo>
                    <a:lnTo>
                      <a:pt x="16918" y="18367"/>
                    </a:lnTo>
                    <a:lnTo>
                      <a:pt x="17412" y="18722"/>
                    </a:lnTo>
                    <a:lnTo>
                      <a:pt x="17906" y="19006"/>
                    </a:lnTo>
                    <a:lnTo>
                      <a:pt x="17906" y="18722"/>
                    </a:lnTo>
                    <a:lnTo>
                      <a:pt x="18235" y="18722"/>
                    </a:lnTo>
                    <a:lnTo>
                      <a:pt x="18000" y="19976"/>
                    </a:lnTo>
                    <a:lnTo>
                      <a:pt x="18000" y="19716"/>
                    </a:lnTo>
                    <a:lnTo>
                      <a:pt x="17412" y="19976"/>
                    </a:lnTo>
                    <a:lnTo>
                      <a:pt x="17271" y="19598"/>
                    </a:lnTo>
                    <a:lnTo>
                      <a:pt x="16682" y="18722"/>
                    </a:lnTo>
                    <a:lnTo>
                      <a:pt x="16071" y="18722"/>
                    </a:lnTo>
                    <a:lnTo>
                      <a:pt x="15459" y="17988"/>
                    </a:lnTo>
                    <a:lnTo>
                      <a:pt x="15341" y="17988"/>
                    </a:lnTo>
                    <a:lnTo>
                      <a:pt x="15341" y="18367"/>
                    </a:lnTo>
                    <a:lnTo>
                      <a:pt x="14847" y="18367"/>
                    </a:lnTo>
                    <a:lnTo>
                      <a:pt x="14471" y="18367"/>
                    </a:lnTo>
                    <a:lnTo>
                      <a:pt x="13765" y="17988"/>
                    </a:lnTo>
                    <a:lnTo>
                      <a:pt x="13506" y="17396"/>
                    </a:lnTo>
                    <a:lnTo>
                      <a:pt x="12776" y="17988"/>
                    </a:lnTo>
                    <a:lnTo>
                      <a:pt x="12541" y="17396"/>
                    </a:lnTo>
                    <a:lnTo>
                      <a:pt x="12165" y="17160"/>
                    </a:lnTo>
                    <a:lnTo>
                      <a:pt x="12165" y="17396"/>
                    </a:lnTo>
                    <a:lnTo>
                      <a:pt x="11788" y="17160"/>
                    </a:lnTo>
                    <a:lnTo>
                      <a:pt x="11200" y="17396"/>
                    </a:lnTo>
                    <a:lnTo>
                      <a:pt x="10706" y="17396"/>
                    </a:lnTo>
                    <a:lnTo>
                      <a:pt x="10588" y="17633"/>
                    </a:lnTo>
                    <a:lnTo>
                      <a:pt x="10353" y="17396"/>
                    </a:lnTo>
                    <a:lnTo>
                      <a:pt x="10353" y="17018"/>
                    </a:lnTo>
                    <a:lnTo>
                      <a:pt x="10353" y="16166"/>
                    </a:lnTo>
                    <a:lnTo>
                      <a:pt x="10212" y="16047"/>
                    </a:lnTo>
                    <a:lnTo>
                      <a:pt x="9718" y="15574"/>
                    </a:lnTo>
                    <a:lnTo>
                      <a:pt x="10212" y="14840"/>
                    </a:lnTo>
                    <a:lnTo>
                      <a:pt x="9976" y="14201"/>
                    </a:lnTo>
                    <a:lnTo>
                      <a:pt x="9718" y="13491"/>
                    </a:lnTo>
                    <a:lnTo>
                      <a:pt x="8753" y="13491"/>
                    </a:lnTo>
                    <a:lnTo>
                      <a:pt x="8753" y="12852"/>
                    </a:lnTo>
                    <a:lnTo>
                      <a:pt x="8141" y="12970"/>
                    </a:lnTo>
                    <a:lnTo>
                      <a:pt x="7647" y="13231"/>
                    </a:lnTo>
                    <a:lnTo>
                      <a:pt x="7647" y="13586"/>
                    </a:lnTo>
                    <a:lnTo>
                      <a:pt x="7412" y="13586"/>
                    </a:lnTo>
                    <a:lnTo>
                      <a:pt x="7412" y="13964"/>
                    </a:lnTo>
                    <a:lnTo>
                      <a:pt x="6565" y="13964"/>
                    </a:lnTo>
                    <a:lnTo>
                      <a:pt x="6447" y="14201"/>
                    </a:lnTo>
                    <a:lnTo>
                      <a:pt x="5482" y="14201"/>
                    </a:lnTo>
                    <a:lnTo>
                      <a:pt x="4847" y="13231"/>
                    </a:lnTo>
                    <a:lnTo>
                      <a:pt x="4847" y="12970"/>
                    </a:lnTo>
                    <a:lnTo>
                      <a:pt x="4612" y="12615"/>
                    </a:lnTo>
                    <a:lnTo>
                      <a:pt x="4612" y="12379"/>
                    </a:lnTo>
                    <a:lnTo>
                      <a:pt x="4518" y="11882"/>
                    </a:lnTo>
                    <a:lnTo>
                      <a:pt x="3882" y="11882"/>
                    </a:lnTo>
                    <a:lnTo>
                      <a:pt x="1929" y="11882"/>
                    </a:lnTo>
                    <a:lnTo>
                      <a:pt x="1435" y="12000"/>
                    </a:lnTo>
                    <a:lnTo>
                      <a:pt x="1082" y="11882"/>
                    </a:lnTo>
                    <a:lnTo>
                      <a:pt x="729" y="11882"/>
                    </a:lnTo>
                    <a:lnTo>
                      <a:pt x="94" y="11882"/>
                    </a:lnTo>
                    <a:lnTo>
                      <a:pt x="0" y="11645"/>
                    </a:lnTo>
                    <a:lnTo>
                      <a:pt x="376" y="11645"/>
                    </a:lnTo>
                    <a:lnTo>
                      <a:pt x="376" y="11030"/>
                    </a:lnTo>
                    <a:lnTo>
                      <a:pt x="729" y="10651"/>
                    </a:lnTo>
                    <a:lnTo>
                      <a:pt x="729" y="10414"/>
                    </a:lnTo>
                    <a:lnTo>
                      <a:pt x="965" y="10414"/>
                    </a:lnTo>
                    <a:lnTo>
                      <a:pt x="1082" y="10651"/>
                    </a:lnTo>
                    <a:lnTo>
                      <a:pt x="1435" y="10651"/>
                    </a:lnTo>
                    <a:lnTo>
                      <a:pt x="1694" y="10296"/>
                    </a:lnTo>
                    <a:lnTo>
                      <a:pt x="2071" y="10296"/>
                    </a:lnTo>
                    <a:lnTo>
                      <a:pt x="2306" y="10414"/>
                    </a:lnTo>
                    <a:lnTo>
                      <a:pt x="2541" y="10888"/>
                    </a:lnTo>
                    <a:lnTo>
                      <a:pt x="2918" y="10414"/>
                    </a:lnTo>
                    <a:lnTo>
                      <a:pt x="3035" y="10296"/>
                    </a:lnTo>
                    <a:lnTo>
                      <a:pt x="3506" y="10059"/>
                    </a:lnTo>
                    <a:lnTo>
                      <a:pt x="3882" y="9680"/>
                    </a:lnTo>
                    <a:lnTo>
                      <a:pt x="4000" y="9041"/>
                    </a:lnTo>
                    <a:lnTo>
                      <a:pt x="4000" y="8450"/>
                    </a:lnTo>
                    <a:lnTo>
                      <a:pt x="4000" y="7834"/>
                    </a:lnTo>
                    <a:lnTo>
                      <a:pt x="4518" y="7456"/>
                    </a:lnTo>
                    <a:lnTo>
                      <a:pt x="4612" y="7219"/>
                    </a:lnTo>
                    <a:lnTo>
                      <a:pt x="4847" y="6722"/>
                    </a:lnTo>
                    <a:lnTo>
                      <a:pt x="5224" y="6722"/>
                    </a:lnTo>
                    <a:lnTo>
                      <a:pt x="5835" y="6130"/>
                    </a:lnTo>
                    <a:lnTo>
                      <a:pt x="5835" y="5751"/>
                    </a:lnTo>
                    <a:lnTo>
                      <a:pt x="5835" y="5278"/>
                    </a:lnTo>
                    <a:lnTo>
                      <a:pt x="5835" y="4639"/>
                    </a:lnTo>
                    <a:lnTo>
                      <a:pt x="6071" y="4166"/>
                    </a:lnTo>
                    <a:lnTo>
                      <a:pt x="6071" y="3550"/>
                    </a:lnTo>
                    <a:lnTo>
                      <a:pt x="6447" y="2698"/>
                    </a:lnTo>
                    <a:lnTo>
                      <a:pt x="6565" y="2320"/>
                    </a:lnTo>
                    <a:lnTo>
                      <a:pt x="6565" y="170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33" name="Freeform 689"/>
              <p:cNvSpPr>
                <a:spLocks/>
              </p:cNvSpPr>
              <p:nvPr/>
            </p:nvSpPr>
            <p:spPr bwMode="auto">
              <a:xfrm>
                <a:off x="4704912" y="4678198"/>
                <a:ext cx="240627" cy="165743"/>
              </a:xfrm>
              <a:custGeom>
                <a:avLst/>
                <a:gdLst>
                  <a:gd name="T0" fmla="*/ 2014 w 20000"/>
                  <a:gd name="T1" fmla="*/ 7661 h 20000"/>
                  <a:gd name="T2" fmla="*/ 3110 w 20000"/>
                  <a:gd name="T3" fmla="*/ 7404 h 20000"/>
                  <a:gd name="T4" fmla="*/ 4558 w 20000"/>
                  <a:gd name="T5" fmla="*/ 6375 h 20000"/>
                  <a:gd name="T6" fmla="*/ 5512 w 20000"/>
                  <a:gd name="T7" fmla="*/ 6375 h 20000"/>
                  <a:gd name="T8" fmla="*/ 6784 w 20000"/>
                  <a:gd name="T9" fmla="*/ 6067 h 20000"/>
                  <a:gd name="T10" fmla="*/ 6784 w 20000"/>
                  <a:gd name="T11" fmla="*/ 4781 h 20000"/>
                  <a:gd name="T12" fmla="*/ 8763 w 20000"/>
                  <a:gd name="T13" fmla="*/ 3959 h 20000"/>
                  <a:gd name="T14" fmla="*/ 9682 w 20000"/>
                  <a:gd name="T15" fmla="*/ 3136 h 20000"/>
                  <a:gd name="T16" fmla="*/ 10777 w 20000"/>
                  <a:gd name="T17" fmla="*/ 1851 h 20000"/>
                  <a:gd name="T18" fmla="*/ 12085 w 20000"/>
                  <a:gd name="T19" fmla="*/ 0 h 20000"/>
                  <a:gd name="T20" fmla="*/ 13004 w 20000"/>
                  <a:gd name="T21" fmla="*/ 514 h 20000"/>
                  <a:gd name="T22" fmla="*/ 14099 w 20000"/>
                  <a:gd name="T23" fmla="*/ 3445 h 20000"/>
                  <a:gd name="T24" fmla="*/ 13887 w 20000"/>
                  <a:gd name="T25" fmla="*/ 4216 h 20000"/>
                  <a:gd name="T26" fmla="*/ 14099 w 20000"/>
                  <a:gd name="T27" fmla="*/ 5296 h 20000"/>
                  <a:gd name="T28" fmla="*/ 15018 w 20000"/>
                  <a:gd name="T29" fmla="*/ 6067 h 20000"/>
                  <a:gd name="T30" fmla="*/ 16466 w 20000"/>
                  <a:gd name="T31" fmla="*/ 6889 h 20000"/>
                  <a:gd name="T32" fmla="*/ 17739 w 20000"/>
                  <a:gd name="T33" fmla="*/ 8792 h 20000"/>
                  <a:gd name="T34" fmla="*/ 18304 w 20000"/>
                  <a:gd name="T35" fmla="*/ 9563 h 20000"/>
                  <a:gd name="T36" fmla="*/ 18869 w 20000"/>
                  <a:gd name="T37" fmla="*/ 11105 h 20000"/>
                  <a:gd name="T38" fmla="*/ 19965 w 20000"/>
                  <a:gd name="T39" fmla="*/ 13316 h 20000"/>
                  <a:gd name="T40" fmla="*/ 19223 w 20000"/>
                  <a:gd name="T41" fmla="*/ 13830 h 20000"/>
                  <a:gd name="T42" fmla="*/ 18304 w 20000"/>
                  <a:gd name="T43" fmla="*/ 13316 h 20000"/>
                  <a:gd name="T44" fmla="*/ 16996 w 20000"/>
                  <a:gd name="T45" fmla="*/ 13008 h 20000"/>
                  <a:gd name="T46" fmla="*/ 16466 w 20000"/>
                  <a:gd name="T47" fmla="*/ 13830 h 20000"/>
                  <a:gd name="T48" fmla="*/ 15371 w 20000"/>
                  <a:gd name="T49" fmla="*/ 13830 h 20000"/>
                  <a:gd name="T50" fmla="*/ 13887 w 20000"/>
                  <a:gd name="T51" fmla="*/ 14602 h 20000"/>
                  <a:gd name="T52" fmla="*/ 12650 w 20000"/>
                  <a:gd name="T53" fmla="*/ 14602 h 20000"/>
                  <a:gd name="T54" fmla="*/ 11519 w 20000"/>
                  <a:gd name="T55" fmla="*/ 15424 h 20000"/>
                  <a:gd name="T56" fmla="*/ 9682 w 20000"/>
                  <a:gd name="T57" fmla="*/ 15116 h 20000"/>
                  <a:gd name="T58" fmla="*/ 7668 w 20000"/>
                  <a:gd name="T59" fmla="*/ 13316 h 20000"/>
                  <a:gd name="T60" fmla="*/ 6007 w 20000"/>
                  <a:gd name="T61" fmla="*/ 15116 h 20000"/>
                  <a:gd name="T62" fmla="*/ 6007 w 20000"/>
                  <a:gd name="T63" fmla="*/ 16710 h 20000"/>
                  <a:gd name="T64" fmla="*/ 4417 w 20000"/>
                  <a:gd name="T65" fmla="*/ 16710 h 20000"/>
                  <a:gd name="T66" fmla="*/ 2968 w 20000"/>
                  <a:gd name="T67" fmla="*/ 18560 h 20000"/>
                  <a:gd name="T68" fmla="*/ 2014 w 20000"/>
                  <a:gd name="T69" fmla="*/ 19383 h 20000"/>
                  <a:gd name="T70" fmla="*/ 2014 w 20000"/>
                  <a:gd name="T71" fmla="*/ 18046 h 20000"/>
                  <a:gd name="T72" fmla="*/ 742 w 20000"/>
                  <a:gd name="T73" fmla="*/ 15116 h 20000"/>
                  <a:gd name="T74" fmla="*/ 212 w 20000"/>
                  <a:gd name="T75" fmla="*/ 13316 h 20000"/>
                  <a:gd name="T76" fmla="*/ 0 w 20000"/>
                  <a:gd name="T77" fmla="*/ 11105 h 20000"/>
                  <a:gd name="T78" fmla="*/ 742 w 20000"/>
                  <a:gd name="T79" fmla="*/ 8792 h 200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00"/>
                  <a:gd name="T121" fmla="*/ 0 h 20000"/>
                  <a:gd name="T122" fmla="*/ 20000 w 20000"/>
                  <a:gd name="T123" fmla="*/ 20000 h 200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00" h="20000">
                    <a:moveTo>
                      <a:pt x="1449" y="8175"/>
                    </a:moveTo>
                    <a:lnTo>
                      <a:pt x="2014" y="7661"/>
                    </a:lnTo>
                    <a:lnTo>
                      <a:pt x="2968" y="6889"/>
                    </a:lnTo>
                    <a:lnTo>
                      <a:pt x="3110" y="7404"/>
                    </a:lnTo>
                    <a:lnTo>
                      <a:pt x="3852" y="6889"/>
                    </a:lnTo>
                    <a:lnTo>
                      <a:pt x="4558" y="6375"/>
                    </a:lnTo>
                    <a:lnTo>
                      <a:pt x="4947" y="6889"/>
                    </a:lnTo>
                    <a:lnTo>
                      <a:pt x="5512" y="6375"/>
                    </a:lnTo>
                    <a:lnTo>
                      <a:pt x="5866" y="6375"/>
                    </a:lnTo>
                    <a:lnTo>
                      <a:pt x="6784" y="6067"/>
                    </a:lnTo>
                    <a:lnTo>
                      <a:pt x="6961" y="5296"/>
                    </a:lnTo>
                    <a:lnTo>
                      <a:pt x="6784" y="4781"/>
                    </a:lnTo>
                    <a:lnTo>
                      <a:pt x="7314" y="4216"/>
                    </a:lnTo>
                    <a:lnTo>
                      <a:pt x="8763" y="3959"/>
                    </a:lnTo>
                    <a:lnTo>
                      <a:pt x="9329" y="3445"/>
                    </a:lnTo>
                    <a:lnTo>
                      <a:pt x="9682" y="3136"/>
                    </a:lnTo>
                    <a:lnTo>
                      <a:pt x="10247" y="2108"/>
                    </a:lnTo>
                    <a:lnTo>
                      <a:pt x="10777" y="1851"/>
                    </a:lnTo>
                    <a:lnTo>
                      <a:pt x="11166" y="514"/>
                    </a:lnTo>
                    <a:lnTo>
                      <a:pt x="12085" y="0"/>
                    </a:lnTo>
                    <a:lnTo>
                      <a:pt x="12650" y="0"/>
                    </a:lnTo>
                    <a:lnTo>
                      <a:pt x="13004" y="514"/>
                    </a:lnTo>
                    <a:lnTo>
                      <a:pt x="13887" y="2108"/>
                    </a:lnTo>
                    <a:lnTo>
                      <a:pt x="14099" y="3445"/>
                    </a:lnTo>
                    <a:lnTo>
                      <a:pt x="13534" y="3959"/>
                    </a:lnTo>
                    <a:lnTo>
                      <a:pt x="13887" y="4216"/>
                    </a:lnTo>
                    <a:lnTo>
                      <a:pt x="13887" y="4781"/>
                    </a:lnTo>
                    <a:lnTo>
                      <a:pt x="14099" y="5296"/>
                    </a:lnTo>
                    <a:lnTo>
                      <a:pt x="15018" y="5296"/>
                    </a:lnTo>
                    <a:lnTo>
                      <a:pt x="15018" y="6067"/>
                    </a:lnTo>
                    <a:lnTo>
                      <a:pt x="15901" y="6067"/>
                    </a:lnTo>
                    <a:lnTo>
                      <a:pt x="16466" y="6889"/>
                    </a:lnTo>
                    <a:lnTo>
                      <a:pt x="16855" y="8792"/>
                    </a:lnTo>
                    <a:lnTo>
                      <a:pt x="17739" y="8792"/>
                    </a:lnTo>
                    <a:lnTo>
                      <a:pt x="17915" y="9563"/>
                    </a:lnTo>
                    <a:lnTo>
                      <a:pt x="18304" y="9563"/>
                    </a:lnTo>
                    <a:lnTo>
                      <a:pt x="18481" y="9820"/>
                    </a:lnTo>
                    <a:lnTo>
                      <a:pt x="18869" y="11105"/>
                    </a:lnTo>
                    <a:lnTo>
                      <a:pt x="19753" y="11928"/>
                    </a:lnTo>
                    <a:lnTo>
                      <a:pt x="19965" y="13316"/>
                    </a:lnTo>
                    <a:lnTo>
                      <a:pt x="19399" y="13316"/>
                    </a:lnTo>
                    <a:lnTo>
                      <a:pt x="19223" y="13830"/>
                    </a:lnTo>
                    <a:lnTo>
                      <a:pt x="18481" y="13830"/>
                    </a:lnTo>
                    <a:lnTo>
                      <a:pt x="18304" y="13316"/>
                    </a:lnTo>
                    <a:lnTo>
                      <a:pt x="17739" y="13316"/>
                    </a:lnTo>
                    <a:lnTo>
                      <a:pt x="16996" y="13008"/>
                    </a:lnTo>
                    <a:lnTo>
                      <a:pt x="16855" y="13316"/>
                    </a:lnTo>
                    <a:lnTo>
                      <a:pt x="16466" y="13830"/>
                    </a:lnTo>
                    <a:lnTo>
                      <a:pt x="15901" y="13830"/>
                    </a:lnTo>
                    <a:lnTo>
                      <a:pt x="15371" y="13830"/>
                    </a:lnTo>
                    <a:lnTo>
                      <a:pt x="14452" y="14344"/>
                    </a:lnTo>
                    <a:lnTo>
                      <a:pt x="13887" y="14602"/>
                    </a:lnTo>
                    <a:lnTo>
                      <a:pt x="13004" y="14602"/>
                    </a:lnTo>
                    <a:lnTo>
                      <a:pt x="12650" y="14602"/>
                    </a:lnTo>
                    <a:lnTo>
                      <a:pt x="12085" y="15938"/>
                    </a:lnTo>
                    <a:lnTo>
                      <a:pt x="11519" y="15424"/>
                    </a:lnTo>
                    <a:lnTo>
                      <a:pt x="10636" y="15424"/>
                    </a:lnTo>
                    <a:lnTo>
                      <a:pt x="9682" y="15116"/>
                    </a:lnTo>
                    <a:lnTo>
                      <a:pt x="8763" y="14602"/>
                    </a:lnTo>
                    <a:lnTo>
                      <a:pt x="7668" y="13316"/>
                    </a:lnTo>
                    <a:lnTo>
                      <a:pt x="6784" y="14344"/>
                    </a:lnTo>
                    <a:lnTo>
                      <a:pt x="6007" y="15116"/>
                    </a:lnTo>
                    <a:lnTo>
                      <a:pt x="6007" y="15424"/>
                    </a:lnTo>
                    <a:lnTo>
                      <a:pt x="6007" y="16710"/>
                    </a:lnTo>
                    <a:lnTo>
                      <a:pt x="5300" y="16710"/>
                    </a:lnTo>
                    <a:lnTo>
                      <a:pt x="4417" y="16710"/>
                    </a:lnTo>
                    <a:lnTo>
                      <a:pt x="3110" y="16710"/>
                    </a:lnTo>
                    <a:lnTo>
                      <a:pt x="2968" y="18560"/>
                    </a:lnTo>
                    <a:lnTo>
                      <a:pt x="2191" y="19949"/>
                    </a:lnTo>
                    <a:lnTo>
                      <a:pt x="2014" y="19383"/>
                    </a:lnTo>
                    <a:lnTo>
                      <a:pt x="2191" y="18046"/>
                    </a:lnTo>
                    <a:lnTo>
                      <a:pt x="2014" y="18046"/>
                    </a:lnTo>
                    <a:lnTo>
                      <a:pt x="742" y="16452"/>
                    </a:lnTo>
                    <a:lnTo>
                      <a:pt x="742" y="15116"/>
                    </a:lnTo>
                    <a:lnTo>
                      <a:pt x="212" y="14602"/>
                    </a:lnTo>
                    <a:lnTo>
                      <a:pt x="212" y="13316"/>
                    </a:lnTo>
                    <a:lnTo>
                      <a:pt x="0" y="13008"/>
                    </a:lnTo>
                    <a:lnTo>
                      <a:pt x="0" y="11105"/>
                    </a:lnTo>
                    <a:lnTo>
                      <a:pt x="212" y="10900"/>
                    </a:lnTo>
                    <a:lnTo>
                      <a:pt x="742" y="8792"/>
                    </a:lnTo>
                    <a:lnTo>
                      <a:pt x="1449" y="81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34" name="Freeform 691"/>
              <p:cNvSpPr>
                <a:spLocks/>
              </p:cNvSpPr>
              <p:nvPr/>
            </p:nvSpPr>
            <p:spPr bwMode="auto">
              <a:xfrm>
                <a:off x="3128354" y="5305227"/>
                <a:ext cx="300534" cy="711898"/>
              </a:xfrm>
              <a:custGeom>
                <a:avLst/>
                <a:gdLst>
                  <a:gd name="T0" fmla="*/ 3824 w 20000"/>
                  <a:gd name="T1" fmla="*/ 48 h 20000"/>
                  <a:gd name="T2" fmla="*/ 5751 w 20000"/>
                  <a:gd name="T3" fmla="*/ 167 h 20000"/>
                  <a:gd name="T4" fmla="*/ 8102 w 20000"/>
                  <a:gd name="T5" fmla="*/ 48 h 20000"/>
                  <a:gd name="T6" fmla="*/ 12210 w 20000"/>
                  <a:gd name="T7" fmla="*/ 1292 h 20000"/>
                  <a:gd name="T8" fmla="*/ 15297 w 20000"/>
                  <a:gd name="T9" fmla="*/ 1854 h 20000"/>
                  <a:gd name="T10" fmla="*/ 14079 w 20000"/>
                  <a:gd name="T11" fmla="*/ 3098 h 20000"/>
                  <a:gd name="T12" fmla="*/ 17790 w 20000"/>
                  <a:gd name="T13" fmla="*/ 3146 h 20000"/>
                  <a:gd name="T14" fmla="*/ 18810 w 20000"/>
                  <a:gd name="T15" fmla="*/ 1782 h 20000"/>
                  <a:gd name="T16" fmla="*/ 19972 w 20000"/>
                  <a:gd name="T17" fmla="*/ 2584 h 20000"/>
                  <a:gd name="T18" fmla="*/ 17790 w 20000"/>
                  <a:gd name="T19" fmla="*/ 3768 h 20000"/>
                  <a:gd name="T20" fmla="*/ 16006 w 20000"/>
                  <a:gd name="T21" fmla="*/ 4880 h 20000"/>
                  <a:gd name="T22" fmla="*/ 15297 w 20000"/>
                  <a:gd name="T23" fmla="*/ 5885 h 20000"/>
                  <a:gd name="T24" fmla="*/ 15297 w 20000"/>
                  <a:gd name="T25" fmla="*/ 6746 h 20000"/>
                  <a:gd name="T26" fmla="*/ 15411 w 20000"/>
                  <a:gd name="T27" fmla="*/ 7787 h 20000"/>
                  <a:gd name="T28" fmla="*/ 16912 w 20000"/>
                  <a:gd name="T29" fmla="*/ 8289 h 20000"/>
                  <a:gd name="T30" fmla="*/ 17790 w 20000"/>
                  <a:gd name="T31" fmla="*/ 8971 h 20000"/>
                  <a:gd name="T32" fmla="*/ 14986 w 20000"/>
                  <a:gd name="T33" fmla="*/ 10263 h 20000"/>
                  <a:gd name="T34" fmla="*/ 11898 w 20000"/>
                  <a:gd name="T35" fmla="*/ 10646 h 20000"/>
                  <a:gd name="T36" fmla="*/ 11898 w 20000"/>
                  <a:gd name="T37" fmla="*/ 11579 h 20000"/>
                  <a:gd name="T38" fmla="*/ 8527 w 20000"/>
                  <a:gd name="T39" fmla="*/ 11699 h 20000"/>
                  <a:gd name="T40" fmla="*/ 9263 w 20000"/>
                  <a:gd name="T41" fmla="*/ 12560 h 20000"/>
                  <a:gd name="T42" fmla="*/ 10737 w 20000"/>
                  <a:gd name="T43" fmla="*/ 12990 h 20000"/>
                  <a:gd name="T44" fmla="*/ 9263 w 20000"/>
                  <a:gd name="T45" fmla="*/ 12871 h 20000"/>
                  <a:gd name="T46" fmla="*/ 9122 w 20000"/>
                  <a:gd name="T47" fmla="*/ 13493 h 20000"/>
                  <a:gd name="T48" fmla="*/ 8385 w 20000"/>
                  <a:gd name="T49" fmla="*/ 14605 h 20000"/>
                  <a:gd name="T50" fmla="*/ 8527 w 20000"/>
                  <a:gd name="T51" fmla="*/ 16077 h 20000"/>
                  <a:gd name="T52" fmla="*/ 8102 w 20000"/>
                  <a:gd name="T53" fmla="*/ 17392 h 20000"/>
                  <a:gd name="T54" fmla="*/ 6912 w 20000"/>
                  <a:gd name="T55" fmla="*/ 18864 h 20000"/>
                  <a:gd name="T56" fmla="*/ 6912 w 20000"/>
                  <a:gd name="T57" fmla="*/ 19797 h 20000"/>
                  <a:gd name="T58" fmla="*/ 3088 w 20000"/>
                  <a:gd name="T59" fmla="*/ 19378 h 20000"/>
                  <a:gd name="T60" fmla="*/ 1473 w 20000"/>
                  <a:gd name="T61" fmla="*/ 18373 h 20000"/>
                  <a:gd name="T62" fmla="*/ 2210 w 20000"/>
                  <a:gd name="T63" fmla="*/ 16950 h 20000"/>
                  <a:gd name="T64" fmla="*/ 2210 w 20000"/>
                  <a:gd name="T65" fmla="*/ 15778 h 20000"/>
                  <a:gd name="T66" fmla="*/ 1926 w 20000"/>
                  <a:gd name="T67" fmla="*/ 14605 h 20000"/>
                  <a:gd name="T68" fmla="*/ 2210 w 20000"/>
                  <a:gd name="T69" fmla="*/ 14175 h 20000"/>
                  <a:gd name="T70" fmla="*/ 1190 w 20000"/>
                  <a:gd name="T71" fmla="*/ 13493 h 20000"/>
                  <a:gd name="T72" fmla="*/ 1048 w 20000"/>
                  <a:gd name="T73" fmla="*/ 12679 h 20000"/>
                  <a:gd name="T74" fmla="*/ 453 w 20000"/>
                  <a:gd name="T75" fmla="*/ 10455 h 20000"/>
                  <a:gd name="T76" fmla="*/ 312 w 20000"/>
                  <a:gd name="T77" fmla="*/ 8840 h 20000"/>
                  <a:gd name="T78" fmla="*/ 1190 w 20000"/>
                  <a:gd name="T79" fmla="*/ 7356 h 20000"/>
                  <a:gd name="T80" fmla="*/ 0 w 20000"/>
                  <a:gd name="T81" fmla="*/ 5562 h 20000"/>
                  <a:gd name="T82" fmla="*/ 1048 w 20000"/>
                  <a:gd name="T83" fmla="*/ 3589 h 20000"/>
                  <a:gd name="T84" fmla="*/ 1473 w 20000"/>
                  <a:gd name="T85" fmla="*/ 2656 h 20000"/>
                  <a:gd name="T86" fmla="*/ 1473 w 20000"/>
                  <a:gd name="T87" fmla="*/ 1663 h 20000"/>
                  <a:gd name="T88" fmla="*/ 3088 w 20000"/>
                  <a:gd name="T89" fmla="*/ 550 h 20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00"/>
                  <a:gd name="T136" fmla="*/ 0 h 20000"/>
                  <a:gd name="T137" fmla="*/ 20000 w 20000"/>
                  <a:gd name="T138" fmla="*/ 20000 h 200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00" h="20000">
                    <a:moveTo>
                      <a:pt x="3088" y="550"/>
                    </a:moveTo>
                    <a:lnTo>
                      <a:pt x="3371" y="167"/>
                    </a:lnTo>
                    <a:lnTo>
                      <a:pt x="3824" y="48"/>
                    </a:lnTo>
                    <a:lnTo>
                      <a:pt x="3824" y="0"/>
                    </a:lnTo>
                    <a:lnTo>
                      <a:pt x="4561" y="167"/>
                    </a:lnTo>
                    <a:lnTo>
                      <a:pt x="5751" y="167"/>
                    </a:lnTo>
                    <a:lnTo>
                      <a:pt x="6487" y="490"/>
                    </a:lnTo>
                    <a:lnTo>
                      <a:pt x="6912" y="48"/>
                    </a:lnTo>
                    <a:lnTo>
                      <a:pt x="8102" y="48"/>
                    </a:lnTo>
                    <a:lnTo>
                      <a:pt x="9547" y="682"/>
                    </a:lnTo>
                    <a:lnTo>
                      <a:pt x="10737" y="1172"/>
                    </a:lnTo>
                    <a:lnTo>
                      <a:pt x="12210" y="1292"/>
                    </a:lnTo>
                    <a:lnTo>
                      <a:pt x="13371" y="1543"/>
                    </a:lnTo>
                    <a:lnTo>
                      <a:pt x="14703" y="1663"/>
                    </a:lnTo>
                    <a:lnTo>
                      <a:pt x="15297" y="1854"/>
                    </a:lnTo>
                    <a:lnTo>
                      <a:pt x="14986" y="2285"/>
                    </a:lnTo>
                    <a:lnTo>
                      <a:pt x="14533" y="2584"/>
                    </a:lnTo>
                    <a:lnTo>
                      <a:pt x="14079" y="3098"/>
                    </a:lnTo>
                    <a:lnTo>
                      <a:pt x="15411" y="3146"/>
                    </a:lnTo>
                    <a:lnTo>
                      <a:pt x="16601" y="3397"/>
                    </a:lnTo>
                    <a:lnTo>
                      <a:pt x="17790" y="3146"/>
                    </a:lnTo>
                    <a:lnTo>
                      <a:pt x="18810" y="2775"/>
                    </a:lnTo>
                    <a:lnTo>
                      <a:pt x="19093" y="2285"/>
                    </a:lnTo>
                    <a:lnTo>
                      <a:pt x="18810" y="1782"/>
                    </a:lnTo>
                    <a:lnTo>
                      <a:pt x="19093" y="1292"/>
                    </a:lnTo>
                    <a:lnTo>
                      <a:pt x="19235" y="2093"/>
                    </a:lnTo>
                    <a:lnTo>
                      <a:pt x="19972" y="2584"/>
                    </a:lnTo>
                    <a:lnTo>
                      <a:pt x="19688" y="3098"/>
                    </a:lnTo>
                    <a:lnTo>
                      <a:pt x="18810" y="3397"/>
                    </a:lnTo>
                    <a:lnTo>
                      <a:pt x="17790" y="3768"/>
                    </a:lnTo>
                    <a:lnTo>
                      <a:pt x="17195" y="4151"/>
                    </a:lnTo>
                    <a:lnTo>
                      <a:pt x="16459" y="4569"/>
                    </a:lnTo>
                    <a:lnTo>
                      <a:pt x="16006" y="4880"/>
                    </a:lnTo>
                    <a:lnTo>
                      <a:pt x="15411" y="4952"/>
                    </a:lnTo>
                    <a:lnTo>
                      <a:pt x="15411" y="5371"/>
                    </a:lnTo>
                    <a:lnTo>
                      <a:pt x="15297" y="5885"/>
                    </a:lnTo>
                    <a:lnTo>
                      <a:pt x="15297" y="6376"/>
                    </a:lnTo>
                    <a:lnTo>
                      <a:pt x="15297" y="6675"/>
                    </a:lnTo>
                    <a:lnTo>
                      <a:pt x="15297" y="6746"/>
                    </a:lnTo>
                    <a:lnTo>
                      <a:pt x="15297" y="7297"/>
                    </a:lnTo>
                    <a:lnTo>
                      <a:pt x="15297" y="7476"/>
                    </a:lnTo>
                    <a:lnTo>
                      <a:pt x="15411" y="7787"/>
                    </a:lnTo>
                    <a:lnTo>
                      <a:pt x="16176" y="7859"/>
                    </a:lnTo>
                    <a:lnTo>
                      <a:pt x="16912" y="8158"/>
                    </a:lnTo>
                    <a:lnTo>
                      <a:pt x="16912" y="8289"/>
                    </a:lnTo>
                    <a:lnTo>
                      <a:pt x="16912" y="8600"/>
                    </a:lnTo>
                    <a:lnTo>
                      <a:pt x="17790" y="8792"/>
                    </a:lnTo>
                    <a:lnTo>
                      <a:pt x="17790" y="8971"/>
                    </a:lnTo>
                    <a:lnTo>
                      <a:pt x="17337" y="9462"/>
                    </a:lnTo>
                    <a:lnTo>
                      <a:pt x="16912" y="9964"/>
                    </a:lnTo>
                    <a:lnTo>
                      <a:pt x="14986" y="10263"/>
                    </a:lnTo>
                    <a:lnTo>
                      <a:pt x="13088" y="10383"/>
                    </a:lnTo>
                    <a:lnTo>
                      <a:pt x="11190" y="10383"/>
                    </a:lnTo>
                    <a:lnTo>
                      <a:pt x="11898" y="10646"/>
                    </a:lnTo>
                    <a:lnTo>
                      <a:pt x="11898" y="10945"/>
                    </a:lnTo>
                    <a:lnTo>
                      <a:pt x="11586" y="11388"/>
                    </a:lnTo>
                    <a:lnTo>
                      <a:pt x="11898" y="11579"/>
                    </a:lnTo>
                    <a:lnTo>
                      <a:pt x="11473" y="11878"/>
                    </a:lnTo>
                    <a:lnTo>
                      <a:pt x="9858" y="11878"/>
                    </a:lnTo>
                    <a:lnTo>
                      <a:pt x="8527" y="11699"/>
                    </a:lnTo>
                    <a:lnTo>
                      <a:pt x="8527" y="11998"/>
                    </a:lnTo>
                    <a:lnTo>
                      <a:pt x="8810" y="12249"/>
                    </a:lnTo>
                    <a:lnTo>
                      <a:pt x="9263" y="12560"/>
                    </a:lnTo>
                    <a:lnTo>
                      <a:pt x="10425" y="12560"/>
                    </a:lnTo>
                    <a:lnTo>
                      <a:pt x="10737" y="12679"/>
                    </a:lnTo>
                    <a:lnTo>
                      <a:pt x="10737" y="12990"/>
                    </a:lnTo>
                    <a:lnTo>
                      <a:pt x="10312" y="13050"/>
                    </a:lnTo>
                    <a:lnTo>
                      <a:pt x="9972" y="12871"/>
                    </a:lnTo>
                    <a:lnTo>
                      <a:pt x="9263" y="12871"/>
                    </a:lnTo>
                    <a:lnTo>
                      <a:pt x="9263" y="13050"/>
                    </a:lnTo>
                    <a:lnTo>
                      <a:pt x="9858" y="13301"/>
                    </a:lnTo>
                    <a:lnTo>
                      <a:pt x="9122" y="13493"/>
                    </a:lnTo>
                    <a:lnTo>
                      <a:pt x="9263" y="13983"/>
                    </a:lnTo>
                    <a:lnTo>
                      <a:pt x="9263" y="14605"/>
                    </a:lnTo>
                    <a:lnTo>
                      <a:pt x="8385" y="14605"/>
                    </a:lnTo>
                    <a:lnTo>
                      <a:pt x="7365" y="15096"/>
                    </a:lnTo>
                    <a:lnTo>
                      <a:pt x="7195" y="15586"/>
                    </a:lnTo>
                    <a:lnTo>
                      <a:pt x="8527" y="16077"/>
                    </a:lnTo>
                    <a:lnTo>
                      <a:pt x="9858" y="16148"/>
                    </a:lnTo>
                    <a:lnTo>
                      <a:pt x="9263" y="16890"/>
                    </a:lnTo>
                    <a:lnTo>
                      <a:pt x="8102" y="17392"/>
                    </a:lnTo>
                    <a:lnTo>
                      <a:pt x="8102" y="17883"/>
                    </a:lnTo>
                    <a:lnTo>
                      <a:pt x="7195" y="18373"/>
                    </a:lnTo>
                    <a:lnTo>
                      <a:pt x="6912" y="18864"/>
                    </a:lnTo>
                    <a:lnTo>
                      <a:pt x="7365" y="19378"/>
                    </a:lnTo>
                    <a:lnTo>
                      <a:pt x="8102" y="19988"/>
                    </a:lnTo>
                    <a:lnTo>
                      <a:pt x="6912" y="19797"/>
                    </a:lnTo>
                    <a:lnTo>
                      <a:pt x="5439" y="19797"/>
                    </a:lnTo>
                    <a:lnTo>
                      <a:pt x="4278" y="19797"/>
                    </a:lnTo>
                    <a:lnTo>
                      <a:pt x="3088" y="19378"/>
                    </a:lnTo>
                    <a:lnTo>
                      <a:pt x="3088" y="18744"/>
                    </a:lnTo>
                    <a:lnTo>
                      <a:pt x="2210" y="18744"/>
                    </a:lnTo>
                    <a:lnTo>
                      <a:pt x="1473" y="18373"/>
                    </a:lnTo>
                    <a:lnTo>
                      <a:pt x="1190" y="17763"/>
                    </a:lnTo>
                    <a:lnTo>
                      <a:pt x="1926" y="17452"/>
                    </a:lnTo>
                    <a:lnTo>
                      <a:pt x="2210" y="16950"/>
                    </a:lnTo>
                    <a:lnTo>
                      <a:pt x="1926" y="16639"/>
                    </a:lnTo>
                    <a:lnTo>
                      <a:pt x="2210" y="16268"/>
                    </a:lnTo>
                    <a:lnTo>
                      <a:pt x="2210" y="15778"/>
                    </a:lnTo>
                    <a:lnTo>
                      <a:pt x="2210" y="15347"/>
                    </a:lnTo>
                    <a:lnTo>
                      <a:pt x="2210" y="14976"/>
                    </a:lnTo>
                    <a:lnTo>
                      <a:pt x="1926" y="14605"/>
                    </a:lnTo>
                    <a:lnTo>
                      <a:pt x="1473" y="14486"/>
                    </a:lnTo>
                    <a:lnTo>
                      <a:pt x="2210" y="14486"/>
                    </a:lnTo>
                    <a:lnTo>
                      <a:pt x="2210" y="14175"/>
                    </a:lnTo>
                    <a:lnTo>
                      <a:pt x="1473" y="14175"/>
                    </a:lnTo>
                    <a:lnTo>
                      <a:pt x="1473" y="13672"/>
                    </a:lnTo>
                    <a:lnTo>
                      <a:pt x="1190" y="13493"/>
                    </a:lnTo>
                    <a:lnTo>
                      <a:pt x="453" y="13301"/>
                    </a:lnTo>
                    <a:lnTo>
                      <a:pt x="453" y="12560"/>
                    </a:lnTo>
                    <a:lnTo>
                      <a:pt x="1048" y="12679"/>
                    </a:lnTo>
                    <a:lnTo>
                      <a:pt x="312" y="11998"/>
                    </a:lnTo>
                    <a:lnTo>
                      <a:pt x="312" y="11256"/>
                    </a:lnTo>
                    <a:lnTo>
                      <a:pt x="453" y="10455"/>
                    </a:lnTo>
                    <a:lnTo>
                      <a:pt x="1048" y="10383"/>
                    </a:lnTo>
                    <a:lnTo>
                      <a:pt x="312" y="9653"/>
                    </a:lnTo>
                    <a:lnTo>
                      <a:pt x="312" y="8840"/>
                    </a:lnTo>
                    <a:lnTo>
                      <a:pt x="1048" y="8648"/>
                    </a:lnTo>
                    <a:lnTo>
                      <a:pt x="765" y="8038"/>
                    </a:lnTo>
                    <a:lnTo>
                      <a:pt x="1190" y="7356"/>
                    </a:lnTo>
                    <a:lnTo>
                      <a:pt x="765" y="6675"/>
                    </a:lnTo>
                    <a:lnTo>
                      <a:pt x="453" y="6053"/>
                    </a:lnTo>
                    <a:lnTo>
                      <a:pt x="0" y="5562"/>
                    </a:lnTo>
                    <a:lnTo>
                      <a:pt x="312" y="4952"/>
                    </a:lnTo>
                    <a:lnTo>
                      <a:pt x="312" y="4079"/>
                    </a:lnTo>
                    <a:lnTo>
                      <a:pt x="1048" y="3589"/>
                    </a:lnTo>
                    <a:lnTo>
                      <a:pt x="1473" y="3146"/>
                    </a:lnTo>
                    <a:lnTo>
                      <a:pt x="1926" y="2955"/>
                    </a:lnTo>
                    <a:lnTo>
                      <a:pt x="1473" y="2656"/>
                    </a:lnTo>
                    <a:lnTo>
                      <a:pt x="1756" y="2464"/>
                    </a:lnTo>
                    <a:lnTo>
                      <a:pt x="1473" y="1974"/>
                    </a:lnTo>
                    <a:lnTo>
                      <a:pt x="1473" y="1663"/>
                    </a:lnTo>
                    <a:lnTo>
                      <a:pt x="1756" y="1483"/>
                    </a:lnTo>
                    <a:lnTo>
                      <a:pt x="2946" y="1292"/>
                    </a:lnTo>
                    <a:lnTo>
                      <a:pt x="3088" y="55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35" name="Freeform 692"/>
              <p:cNvSpPr>
                <a:spLocks/>
              </p:cNvSpPr>
              <p:nvPr/>
            </p:nvSpPr>
            <p:spPr bwMode="auto">
              <a:xfrm>
                <a:off x="3250165" y="6028107"/>
                <a:ext cx="75882" cy="63901"/>
              </a:xfrm>
              <a:custGeom>
                <a:avLst/>
                <a:gdLst>
                  <a:gd name="T0" fmla="*/ 4181 w 20000"/>
                  <a:gd name="T1" fmla="*/ 18421 h 20000"/>
                  <a:gd name="T2" fmla="*/ 1808 w 20000"/>
                  <a:gd name="T3" fmla="*/ 9605 h 20000"/>
                  <a:gd name="T4" fmla="*/ 0 w 20000"/>
                  <a:gd name="T5" fmla="*/ 0 h 20000"/>
                  <a:gd name="T6" fmla="*/ 2938 w 20000"/>
                  <a:gd name="T7" fmla="*/ 2763 h 20000"/>
                  <a:gd name="T8" fmla="*/ 4181 w 20000"/>
                  <a:gd name="T9" fmla="*/ 6184 h 20000"/>
                  <a:gd name="T10" fmla="*/ 10621 w 20000"/>
                  <a:gd name="T11" fmla="*/ 10921 h 20000"/>
                  <a:gd name="T12" fmla="*/ 15254 w 20000"/>
                  <a:gd name="T13" fmla="*/ 15000 h 20000"/>
                  <a:gd name="T14" fmla="*/ 19887 w 20000"/>
                  <a:gd name="T15" fmla="*/ 16447 h 20000"/>
                  <a:gd name="T16" fmla="*/ 14011 w 20000"/>
                  <a:gd name="T17" fmla="*/ 19868 h 20000"/>
                  <a:gd name="T18" fmla="*/ 8814 w 20000"/>
                  <a:gd name="T19" fmla="*/ 18421 h 20000"/>
                  <a:gd name="T20" fmla="*/ 4181 w 20000"/>
                  <a:gd name="T21" fmla="*/ 18421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4181" y="18421"/>
                    </a:moveTo>
                    <a:lnTo>
                      <a:pt x="1808" y="9605"/>
                    </a:lnTo>
                    <a:lnTo>
                      <a:pt x="0" y="0"/>
                    </a:lnTo>
                    <a:lnTo>
                      <a:pt x="2938" y="2763"/>
                    </a:lnTo>
                    <a:lnTo>
                      <a:pt x="4181" y="6184"/>
                    </a:lnTo>
                    <a:lnTo>
                      <a:pt x="10621" y="10921"/>
                    </a:lnTo>
                    <a:lnTo>
                      <a:pt x="15254" y="15000"/>
                    </a:lnTo>
                    <a:lnTo>
                      <a:pt x="19887" y="16447"/>
                    </a:lnTo>
                    <a:lnTo>
                      <a:pt x="14011" y="19868"/>
                    </a:lnTo>
                    <a:lnTo>
                      <a:pt x="8814" y="18421"/>
                    </a:lnTo>
                    <a:lnTo>
                      <a:pt x="4181" y="1842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36" name="Freeform 693"/>
              <p:cNvSpPr>
                <a:spLocks/>
              </p:cNvSpPr>
              <p:nvPr/>
            </p:nvSpPr>
            <p:spPr bwMode="auto">
              <a:xfrm>
                <a:off x="2982580" y="4335729"/>
                <a:ext cx="13978" cy="29954"/>
              </a:xfrm>
              <a:custGeom>
                <a:avLst/>
                <a:gdLst>
                  <a:gd name="T0" fmla="*/ 15625 w 20000"/>
                  <a:gd name="T1" fmla="*/ 19706 h 20000"/>
                  <a:gd name="T2" fmla="*/ 9375 w 20000"/>
                  <a:gd name="T3" fmla="*/ 15000 h 20000"/>
                  <a:gd name="T4" fmla="*/ 9375 w 20000"/>
                  <a:gd name="T5" fmla="*/ 12059 h 20000"/>
                  <a:gd name="T6" fmla="*/ 9375 w 20000"/>
                  <a:gd name="T7" fmla="*/ 4706 h 20000"/>
                  <a:gd name="T8" fmla="*/ 0 w 20000"/>
                  <a:gd name="T9" fmla="*/ 2941 h 20000"/>
                  <a:gd name="T10" fmla="*/ 0 w 20000"/>
                  <a:gd name="T11" fmla="*/ 0 h 20000"/>
                  <a:gd name="T12" fmla="*/ 9375 w 20000"/>
                  <a:gd name="T13" fmla="*/ 2941 h 20000"/>
                  <a:gd name="T14" fmla="*/ 19375 w 20000"/>
                  <a:gd name="T15" fmla="*/ 12059 h 20000"/>
                  <a:gd name="T16" fmla="*/ 15625 w 20000"/>
                  <a:gd name="T17" fmla="*/ 19706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5625" y="19706"/>
                    </a:moveTo>
                    <a:lnTo>
                      <a:pt x="9375" y="15000"/>
                    </a:lnTo>
                    <a:lnTo>
                      <a:pt x="9375" y="12059"/>
                    </a:lnTo>
                    <a:lnTo>
                      <a:pt x="9375" y="4706"/>
                    </a:lnTo>
                    <a:lnTo>
                      <a:pt x="0" y="2941"/>
                    </a:lnTo>
                    <a:lnTo>
                      <a:pt x="0" y="0"/>
                    </a:lnTo>
                    <a:lnTo>
                      <a:pt x="9375" y="2941"/>
                    </a:lnTo>
                    <a:lnTo>
                      <a:pt x="19375" y="12059"/>
                    </a:lnTo>
                    <a:lnTo>
                      <a:pt x="15625" y="1970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37" name="Freeform 694"/>
              <p:cNvSpPr>
                <a:spLocks/>
              </p:cNvSpPr>
              <p:nvPr/>
            </p:nvSpPr>
            <p:spPr bwMode="auto">
              <a:xfrm>
                <a:off x="2970598" y="4380659"/>
                <a:ext cx="8986" cy="12980"/>
              </a:xfrm>
              <a:custGeom>
                <a:avLst/>
                <a:gdLst>
                  <a:gd name="T0" fmla="*/ 5455 w 20000"/>
                  <a:gd name="T1" fmla="*/ 19375 h 20000"/>
                  <a:gd name="T2" fmla="*/ 0 w 20000"/>
                  <a:gd name="T3" fmla="*/ 12500 h 20000"/>
                  <a:gd name="T4" fmla="*/ 5455 w 20000"/>
                  <a:gd name="T5" fmla="*/ 9375 h 20000"/>
                  <a:gd name="T6" fmla="*/ 5455 w 20000"/>
                  <a:gd name="T7" fmla="*/ 0 h 20000"/>
                  <a:gd name="T8" fmla="*/ 19091 w 20000"/>
                  <a:gd name="T9" fmla="*/ 0 h 20000"/>
                  <a:gd name="T10" fmla="*/ 19091 w 20000"/>
                  <a:gd name="T11" fmla="*/ 12500 h 20000"/>
                  <a:gd name="T12" fmla="*/ 5455 w 20000"/>
                  <a:gd name="T13" fmla="*/ 19375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5455" y="19375"/>
                    </a:moveTo>
                    <a:lnTo>
                      <a:pt x="0" y="12500"/>
                    </a:lnTo>
                    <a:lnTo>
                      <a:pt x="5455" y="9375"/>
                    </a:lnTo>
                    <a:lnTo>
                      <a:pt x="5455" y="0"/>
                    </a:lnTo>
                    <a:lnTo>
                      <a:pt x="19091" y="0"/>
                    </a:lnTo>
                    <a:lnTo>
                      <a:pt x="19091" y="12500"/>
                    </a:lnTo>
                    <a:lnTo>
                      <a:pt x="5455" y="193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38" name="Freeform 695"/>
              <p:cNvSpPr>
                <a:spLocks/>
              </p:cNvSpPr>
              <p:nvPr/>
            </p:nvSpPr>
            <p:spPr bwMode="auto">
              <a:xfrm>
                <a:off x="2996558" y="4370675"/>
                <a:ext cx="15975" cy="18971"/>
              </a:xfrm>
              <a:custGeom>
                <a:avLst/>
                <a:gdLst>
                  <a:gd name="T0" fmla="*/ 19459 w 20000"/>
                  <a:gd name="T1" fmla="*/ 19574 h 20000"/>
                  <a:gd name="T2" fmla="*/ 10811 w 20000"/>
                  <a:gd name="T3" fmla="*/ 17447 h 20000"/>
                  <a:gd name="T4" fmla="*/ 14054 w 20000"/>
                  <a:gd name="T5" fmla="*/ 11064 h 20000"/>
                  <a:gd name="T6" fmla="*/ 0 w 20000"/>
                  <a:gd name="T7" fmla="*/ 1702 h 20000"/>
                  <a:gd name="T8" fmla="*/ 5405 w 20000"/>
                  <a:gd name="T9" fmla="*/ 0 h 20000"/>
                  <a:gd name="T10" fmla="*/ 19459 w 20000"/>
                  <a:gd name="T11" fmla="*/ 11064 h 20000"/>
                  <a:gd name="T12" fmla="*/ 19459 w 20000"/>
                  <a:gd name="T13" fmla="*/ 19574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9459" y="19574"/>
                    </a:moveTo>
                    <a:lnTo>
                      <a:pt x="10811" y="17447"/>
                    </a:lnTo>
                    <a:lnTo>
                      <a:pt x="14054" y="11064"/>
                    </a:lnTo>
                    <a:lnTo>
                      <a:pt x="0" y="1702"/>
                    </a:lnTo>
                    <a:lnTo>
                      <a:pt x="5405" y="0"/>
                    </a:lnTo>
                    <a:lnTo>
                      <a:pt x="19459" y="11064"/>
                    </a:lnTo>
                    <a:lnTo>
                      <a:pt x="19459" y="1957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39" name="Freeform 696"/>
              <p:cNvSpPr>
                <a:spLocks/>
              </p:cNvSpPr>
              <p:nvPr/>
            </p:nvSpPr>
            <p:spPr bwMode="auto">
              <a:xfrm>
                <a:off x="2960614" y="4342718"/>
                <a:ext cx="22964" cy="8986"/>
              </a:xfrm>
              <a:custGeom>
                <a:avLst/>
                <a:gdLst>
                  <a:gd name="T0" fmla="*/ 4074 w 20000"/>
                  <a:gd name="T1" fmla="*/ 19048 h 20000"/>
                  <a:gd name="T2" fmla="*/ 0 w 20000"/>
                  <a:gd name="T3" fmla="*/ 0 h 20000"/>
                  <a:gd name="T4" fmla="*/ 7778 w 20000"/>
                  <a:gd name="T5" fmla="*/ 0 h 20000"/>
                  <a:gd name="T6" fmla="*/ 15926 w 20000"/>
                  <a:gd name="T7" fmla="*/ 0 h 20000"/>
                  <a:gd name="T8" fmla="*/ 19630 w 20000"/>
                  <a:gd name="T9" fmla="*/ 0 h 20000"/>
                  <a:gd name="T10" fmla="*/ 4074 w 20000"/>
                  <a:gd name="T11" fmla="*/ 19048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4074" y="19048"/>
                    </a:moveTo>
                    <a:lnTo>
                      <a:pt x="0" y="0"/>
                    </a:lnTo>
                    <a:lnTo>
                      <a:pt x="7778" y="0"/>
                    </a:lnTo>
                    <a:lnTo>
                      <a:pt x="15926" y="0"/>
                    </a:lnTo>
                    <a:lnTo>
                      <a:pt x="19630" y="0"/>
                    </a:lnTo>
                    <a:lnTo>
                      <a:pt x="4074" y="1904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40" name="Freeform 697"/>
              <p:cNvSpPr>
                <a:spLocks/>
              </p:cNvSpPr>
              <p:nvPr/>
            </p:nvSpPr>
            <p:spPr bwMode="auto">
              <a:xfrm>
                <a:off x="3046481" y="4461534"/>
                <a:ext cx="15975" cy="7987"/>
              </a:xfrm>
              <a:custGeom>
                <a:avLst/>
                <a:gdLst>
                  <a:gd name="T0" fmla="*/ 5405 w 20000"/>
                  <a:gd name="T1" fmla="*/ 18824 h 20000"/>
                  <a:gd name="T2" fmla="*/ 0 w 20000"/>
                  <a:gd name="T3" fmla="*/ 5882 h 20000"/>
                  <a:gd name="T4" fmla="*/ 8649 w 20000"/>
                  <a:gd name="T5" fmla="*/ 0 h 20000"/>
                  <a:gd name="T6" fmla="*/ 19459 w 20000"/>
                  <a:gd name="T7" fmla="*/ 0 h 20000"/>
                  <a:gd name="T8" fmla="*/ 14054 w 20000"/>
                  <a:gd name="T9" fmla="*/ 18824 h 20000"/>
                  <a:gd name="T10" fmla="*/ 5405 w 20000"/>
                  <a:gd name="T11" fmla="*/ 18824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5405" y="18824"/>
                    </a:moveTo>
                    <a:lnTo>
                      <a:pt x="0" y="5882"/>
                    </a:lnTo>
                    <a:lnTo>
                      <a:pt x="8649" y="0"/>
                    </a:lnTo>
                    <a:lnTo>
                      <a:pt x="19459" y="0"/>
                    </a:lnTo>
                    <a:lnTo>
                      <a:pt x="14054" y="18824"/>
                    </a:lnTo>
                    <a:lnTo>
                      <a:pt x="5405"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41" name="Freeform 698"/>
              <p:cNvSpPr>
                <a:spLocks/>
              </p:cNvSpPr>
              <p:nvPr/>
            </p:nvSpPr>
            <p:spPr bwMode="auto">
              <a:xfrm>
                <a:off x="3017526" y="4387649"/>
                <a:ext cx="7987" cy="12980"/>
              </a:xfrm>
              <a:custGeom>
                <a:avLst/>
                <a:gdLst>
                  <a:gd name="T0" fmla="*/ 3810 w 20000"/>
                  <a:gd name="T1" fmla="*/ 19375 h 20000"/>
                  <a:gd name="T2" fmla="*/ 3810 w 20000"/>
                  <a:gd name="T3" fmla="*/ 15625 h 20000"/>
                  <a:gd name="T4" fmla="*/ 0 w 20000"/>
                  <a:gd name="T5" fmla="*/ 2500 h 20000"/>
                  <a:gd name="T6" fmla="*/ 3810 w 20000"/>
                  <a:gd name="T7" fmla="*/ 0 h 20000"/>
                  <a:gd name="T8" fmla="*/ 19048 w 20000"/>
                  <a:gd name="T9" fmla="*/ 19375 h 20000"/>
                  <a:gd name="T10" fmla="*/ 3810 w 20000"/>
                  <a:gd name="T11" fmla="*/ 19375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3810" y="19375"/>
                    </a:moveTo>
                    <a:lnTo>
                      <a:pt x="3810" y="15625"/>
                    </a:lnTo>
                    <a:lnTo>
                      <a:pt x="0" y="2500"/>
                    </a:lnTo>
                    <a:lnTo>
                      <a:pt x="3810" y="0"/>
                    </a:lnTo>
                    <a:lnTo>
                      <a:pt x="19048" y="19375"/>
                    </a:lnTo>
                    <a:lnTo>
                      <a:pt x="3810" y="193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42" name="Freeform 699"/>
              <p:cNvSpPr>
                <a:spLocks/>
              </p:cNvSpPr>
              <p:nvPr/>
            </p:nvSpPr>
            <p:spPr bwMode="auto">
              <a:xfrm>
                <a:off x="3022518" y="4411611"/>
                <a:ext cx="6990" cy="17972"/>
              </a:xfrm>
              <a:custGeom>
                <a:avLst/>
                <a:gdLst>
                  <a:gd name="T0" fmla="*/ 18824 w 20000"/>
                  <a:gd name="T1" fmla="*/ 19524 h 20000"/>
                  <a:gd name="T2" fmla="*/ 0 w 20000"/>
                  <a:gd name="T3" fmla="*/ 0 h 20000"/>
                  <a:gd name="T4" fmla="*/ 18824 w 20000"/>
                  <a:gd name="T5" fmla="*/ 16667 h 20000"/>
                  <a:gd name="T6" fmla="*/ 18824 w 20000"/>
                  <a:gd name="T7" fmla="*/ 19524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824" y="19524"/>
                    </a:moveTo>
                    <a:lnTo>
                      <a:pt x="0" y="0"/>
                    </a:lnTo>
                    <a:lnTo>
                      <a:pt x="18824" y="16667"/>
                    </a:lnTo>
                    <a:lnTo>
                      <a:pt x="18824" y="195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43" name="Freeform 700"/>
              <p:cNvSpPr>
                <a:spLocks/>
              </p:cNvSpPr>
              <p:nvPr/>
            </p:nvSpPr>
            <p:spPr bwMode="auto">
              <a:xfrm>
                <a:off x="2978586" y="4399630"/>
                <a:ext cx="4993" cy="7987"/>
              </a:xfrm>
              <a:custGeom>
                <a:avLst/>
                <a:gdLst>
                  <a:gd name="T0" fmla="*/ 0 w 20000"/>
                  <a:gd name="T1" fmla="*/ 18824 h 20000"/>
                  <a:gd name="T2" fmla="*/ 0 w 20000"/>
                  <a:gd name="T3" fmla="*/ 11765 h 20000"/>
                  <a:gd name="T4" fmla="*/ 18182 w 20000"/>
                  <a:gd name="T5" fmla="*/ 0 h 20000"/>
                  <a:gd name="T6" fmla="*/ 18182 w 20000"/>
                  <a:gd name="T7" fmla="*/ 18824 h 20000"/>
                  <a:gd name="T8" fmla="*/ 0 w 20000"/>
                  <a:gd name="T9" fmla="*/ 18824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8824"/>
                    </a:moveTo>
                    <a:lnTo>
                      <a:pt x="0" y="11765"/>
                    </a:lnTo>
                    <a:lnTo>
                      <a:pt x="18182" y="0"/>
                    </a:lnTo>
                    <a:lnTo>
                      <a:pt x="18182" y="18824"/>
                    </a:lnTo>
                    <a:lnTo>
                      <a:pt x="0"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44" name="Freeform 701"/>
              <p:cNvSpPr>
                <a:spLocks/>
              </p:cNvSpPr>
              <p:nvPr/>
            </p:nvSpPr>
            <p:spPr bwMode="auto">
              <a:xfrm>
                <a:off x="3062456" y="4436573"/>
                <a:ext cx="7987" cy="3994"/>
              </a:xfrm>
              <a:custGeom>
                <a:avLst/>
                <a:gdLst>
                  <a:gd name="T0" fmla="*/ 18824 w 20000"/>
                  <a:gd name="T1" fmla="*/ 18182 h 20000"/>
                  <a:gd name="T2" fmla="*/ 0 w 20000"/>
                  <a:gd name="T3" fmla="*/ 18182 h 20000"/>
                  <a:gd name="T4" fmla="*/ 0 w 20000"/>
                  <a:gd name="T5" fmla="*/ 0 h 20000"/>
                  <a:gd name="T6" fmla="*/ 18824 w 20000"/>
                  <a:gd name="T7" fmla="*/ 18182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824" y="18182"/>
                    </a:moveTo>
                    <a:lnTo>
                      <a:pt x="0" y="18182"/>
                    </a:lnTo>
                    <a:lnTo>
                      <a:pt x="0" y="0"/>
                    </a:lnTo>
                    <a:lnTo>
                      <a:pt x="18824" y="1818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45" name="Freeform 702"/>
              <p:cNvSpPr>
                <a:spLocks/>
              </p:cNvSpPr>
              <p:nvPr/>
            </p:nvSpPr>
            <p:spPr bwMode="auto">
              <a:xfrm>
                <a:off x="3301086" y="4624282"/>
                <a:ext cx="7987" cy="11981"/>
              </a:xfrm>
              <a:custGeom>
                <a:avLst/>
                <a:gdLst>
                  <a:gd name="T0" fmla="*/ 5882 w 20000"/>
                  <a:gd name="T1" fmla="*/ 19259 h 20000"/>
                  <a:gd name="T2" fmla="*/ 0 w 20000"/>
                  <a:gd name="T3" fmla="*/ 0 h 20000"/>
                  <a:gd name="T4" fmla="*/ 5882 w 20000"/>
                  <a:gd name="T5" fmla="*/ 0 h 20000"/>
                  <a:gd name="T6" fmla="*/ 18824 w 20000"/>
                  <a:gd name="T7" fmla="*/ 11852 h 20000"/>
                  <a:gd name="T8" fmla="*/ 5882 w 20000"/>
                  <a:gd name="T9" fmla="*/ 19259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5882" y="19259"/>
                    </a:moveTo>
                    <a:lnTo>
                      <a:pt x="0" y="0"/>
                    </a:lnTo>
                    <a:lnTo>
                      <a:pt x="5882" y="0"/>
                    </a:lnTo>
                    <a:lnTo>
                      <a:pt x="18824" y="11852"/>
                    </a:lnTo>
                    <a:lnTo>
                      <a:pt x="5882" y="192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46" name="Freeform 703"/>
              <p:cNvSpPr>
                <a:spLocks/>
              </p:cNvSpPr>
              <p:nvPr/>
            </p:nvSpPr>
            <p:spPr bwMode="auto">
              <a:xfrm>
                <a:off x="2747943" y="4514452"/>
                <a:ext cx="26958" cy="51920"/>
              </a:xfrm>
              <a:custGeom>
                <a:avLst/>
                <a:gdLst>
                  <a:gd name="T0" fmla="*/ 3125 w 20000"/>
                  <a:gd name="T1" fmla="*/ 4333 h 20000"/>
                  <a:gd name="T2" fmla="*/ 11250 w 20000"/>
                  <a:gd name="T3" fmla="*/ 0 h 20000"/>
                  <a:gd name="T4" fmla="*/ 16250 w 20000"/>
                  <a:gd name="T5" fmla="*/ 0 h 20000"/>
                  <a:gd name="T6" fmla="*/ 19688 w 20000"/>
                  <a:gd name="T7" fmla="*/ 1667 h 20000"/>
                  <a:gd name="T8" fmla="*/ 16250 w 20000"/>
                  <a:gd name="T9" fmla="*/ 8500 h 20000"/>
                  <a:gd name="T10" fmla="*/ 13125 w 20000"/>
                  <a:gd name="T11" fmla="*/ 13667 h 20000"/>
                  <a:gd name="T12" fmla="*/ 8125 w 20000"/>
                  <a:gd name="T13" fmla="*/ 16333 h 20000"/>
                  <a:gd name="T14" fmla="*/ 3125 w 20000"/>
                  <a:gd name="T15" fmla="*/ 19833 h 20000"/>
                  <a:gd name="T16" fmla="*/ 0 w 20000"/>
                  <a:gd name="T17" fmla="*/ 18000 h 20000"/>
                  <a:gd name="T18" fmla="*/ 3125 w 20000"/>
                  <a:gd name="T19" fmla="*/ 4333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3125" y="4333"/>
                    </a:moveTo>
                    <a:lnTo>
                      <a:pt x="11250" y="0"/>
                    </a:lnTo>
                    <a:lnTo>
                      <a:pt x="16250" y="0"/>
                    </a:lnTo>
                    <a:lnTo>
                      <a:pt x="19688" y="1667"/>
                    </a:lnTo>
                    <a:lnTo>
                      <a:pt x="16250" y="8500"/>
                    </a:lnTo>
                    <a:lnTo>
                      <a:pt x="13125" y="13667"/>
                    </a:lnTo>
                    <a:lnTo>
                      <a:pt x="8125" y="16333"/>
                    </a:lnTo>
                    <a:lnTo>
                      <a:pt x="3125" y="19833"/>
                    </a:lnTo>
                    <a:lnTo>
                      <a:pt x="0" y="18000"/>
                    </a:lnTo>
                    <a:lnTo>
                      <a:pt x="3125" y="433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47" name="Freeform 704"/>
              <p:cNvSpPr>
                <a:spLocks/>
              </p:cNvSpPr>
              <p:nvPr/>
            </p:nvSpPr>
            <p:spPr bwMode="auto">
              <a:xfrm>
                <a:off x="3110382" y="5066597"/>
                <a:ext cx="232640" cy="259598"/>
              </a:xfrm>
              <a:custGeom>
                <a:avLst/>
                <a:gdLst>
                  <a:gd name="T0" fmla="*/ 587 w 20000"/>
                  <a:gd name="T1" fmla="*/ 8478 h 20000"/>
                  <a:gd name="T2" fmla="*/ 991 w 20000"/>
                  <a:gd name="T3" fmla="*/ 6939 h 20000"/>
                  <a:gd name="T4" fmla="*/ 991 w 20000"/>
                  <a:gd name="T5" fmla="*/ 5728 h 20000"/>
                  <a:gd name="T6" fmla="*/ 1505 w 20000"/>
                  <a:gd name="T7" fmla="*/ 3863 h 20000"/>
                  <a:gd name="T8" fmla="*/ 0 w 20000"/>
                  <a:gd name="T9" fmla="*/ 1669 h 20000"/>
                  <a:gd name="T10" fmla="*/ 1908 w 20000"/>
                  <a:gd name="T11" fmla="*/ 1997 h 20000"/>
                  <a:gd name="T12" fmla="*/ 2862 w 20000"/>
                  <a:gd name="T13" fmla="*/ 1342 h 20000"/>
                  <a:gd name="T14" fmla="*/ 4954 w 20000"/>
                  <a:gd name="T15" fmla="*/ 0 h 20000"/>
                  <a:gd name="T16" fmla="*/ 6862 w 20000"/>
                  <a:gd name="T17" fmla="*/ 0 h 20000"/>
                  <a:gd name="T18" fmla="*/ 7046 w 20000"/>
                  <a:gd name="T19" fmla="*/ 1997 h 20000"/>
                  <a:gd name="T20" fmla="*/ 7817 w 20000"/>
                  <a:gd name="T21" fmla="*/ 3372 h 20000"/>
                  <a:gd name="T22" fmla="*/ 9321 w 20000"/>
                  <a:gd name="T23" fmla="*/ 4223 h 20000"/>
                  <a:gd name="T24" fmla="*/ 12000 w 20000"/>
                  <a:gd name="T25" fmla="*/ 4877 h 20000"/>
                  <a:gd name="T26" fmla="*/ 15009 w 20000"/>
                  <a:gd name="T27" fmla="*/ 6088 h 20000"/>
                  <a:gd name="T28" fmla="*/ 15413 w 20000"/>
                  <a:gd name="T29" fmla="*/ 7954 h 20000"/>
                  <a:gd name="T30" fmla="*/ 15413 w 20000"/>
                  <a:gd name="T31" fmla="*/ 9624 h 20000"/>
                  <a:gd name="T32" fmla="*/ 18826 w 20000"/>
                  <a:gd name="T33" fmla="*/ 9951 h 20000"/>
                  <a:gd name="T34" fmla="*/ 19963 w 20000"/>
                  <a:gd name="T35" fmla="*/ 12013 h 20000"/>
                  <a:gd name="T36" fmla="*/ 19963 w 20000"/>
                  <a:gd name="T37" fmla="*/ 14043 h 20000"/>
                  <a:gd name="T38" fmla="*/ 19376 w 20000"/>
                  <a:gd name="T39" fmla="*/ 15908 h 20000"/>
                  <a:gd name="T40" fmla="*/ 18239 w 20000"/>
                  <a:gd name="T41" fmla="*/ 14894 h 20000"/>
                  <a:gd name="T42" fmla="*/ 13505 w 20000"/>
                  <a:gd name="T43" fmla="*/ 14894 h 20000"/>
                  <a:gd name="T44" fmla="*/ 13505 w 20000"/>
                  <a:gd name="T45" fmla="*/ 15417 h 20000"/>
                  <a:gd name="T46" fmla="*/ 12550 w 20000"/>
                  <a:gd name="T47" fmla="*/ 16236 h 20000"/>
                  <a:gd name="T48" fmla="*/ 12917 w 20000"/>
                  <a:gd name="T49" fmla="*/ 17250 h 20000"/>
                  <a:gd name="T50" fmla="*/ 12000 w 20000"/>
                  <a:gd name="T51" fmla="*/ 18625 h 20000"/>
                  <a:gd name="T52" fmla="*/ 10459 w 20000"/>
                  <a:gd name="T53" fmla="*/ 18625 h 20000"/>
                  <a:gd name="T54" fmla="*/ 9908 w 20000"/>
                  <a:gd name="T55" fmla="*/ 19804 h 20000"/>
                  <a:gd name="T56" fmla="*/ 8954 w 20000"/>
                  <a:gd name="T57" fmla="*/ 18953 h 20000"/>
                  <a:gd name="T58" fmla="*/ 7413 w 20000"/>
                  <a:gd name="T59" fmla="*/ 18953 h 20000"/>
                  <a:gd name="T60" fmla="*/ 6459 w 20000"/>
                  <a:gd name="T61" fmla="*/ 18462 h 20000"/>
                  <a:gd name="T62" fmla="*/ 6459 w 20000"/>
                  <a:gd name="T63" fmla="*/ 18625 h 20000"/>
                  <a:gd name="T64" fmla="*/ 5872 w 20000"/>
                  <a:gd name="T65" fmla="*/ 18953 h 20000"/>
                  <a:gd name="T66" fmla="*/ 5505 w 20000"/>
                  <a:gd name="T67" fmla="*/ 19967 h 20000"/>
                  <a:gd name="T68" fmla="*/ 4367 w 20000"/>
                  <a:gd name="T69" fmla="*/ 19967 h 20000"/>
                  <a:gd name="T70" fmla="*/ 3817 w 20000"/>
                  <a:gd name="T71" fmla="*/ 18462 h 20000"/>
                  <a:gd name="T72" fmla="*/ 3083 w 20000"/>
                  <a:gd name="T73" fmla="*/ 16759 h 20000"/>
                  <a:gd name="T74" fmla="*/ 2495 w 20000"/>
                  <a:gd name="T75" fmla="*/ 14566 h 20000"/>
                  <a:gd name="T76" fmla="*/ 1505 w 20000"/>
                  <a:gd name="T77" fmla="*/ 12831 h 20000"/>
                  <a:gd name="T78" fmla="*/ 587 w 20000"/>
                  <a:gd name="T79" fmla="*/ 11817 h 20000"/>
                  <a:gd name="T80" fmla="*/ 991 w 20000"/>
                  <a:gd name="T81" fmla="*/ 10671 h 20000"/>
                  <a:gd name="T82" fmla="*/ 1358 w 20000"/>
                  <a:gd name="T83" fmla="*/ 9951 h 20000"/>
                  <a:gd name="T84" fmla="*/ 1505 w 20000"/>
                  <a:gd name="T85" fmla="*/ 10147 h 20000"/>
                  <a:gd name="T86" fmla="*/ 2092 w 20000"/>
                  <a:gd name="T87" fmla="*/ 9624 h 20000"/>
                  <a:gd name="T88" fmla="*/ 587 w 20000"/>
                  <a:gd name="T89" fmla="*/ 8478 h 20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00"/>
                  <a:gd name="T136" fmla="*/ 0 h 20000"/>
                  <a:gd name="T137" fmla="*/ 20000 w 20000"/>
                  <a:gd name="T138" fmla="*/ 20000 h 200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00" h="20000">
                    <a:moveTo>
                      <a:pt x="587" y="8478"/>
                    </a:moveTo>
                    <a:lnTo>
                      <a:pt x="991" y="6939"/>
                    </a:lnTo>
                    <a:lnTo>
                      <a:pt x="991" y="5728"/>
                    </a:lnTo>
                    <a:lnTo>
                      <a:pt x="1505" y="3863"/>
                    </a:lnTo>
                    <a:lnTo>
                      <a:pt x="0" y="1669"/>
                    </a:lnTo>
                    <a:lnTo>
                      <a:pt x="1908" y="1997"/>
                    </a:lnTo>
                    <a:lnTo>
                      <a:pt x="2862" y="1342"/>
                    </a:lnTo>
                    <a:lnTo>
                      <a:pt x="4954" y="0"/>
                    </a:lnTo>
                    <a:lnTo>
                      <a:pt x="6862" y="0"/>
                    </a:lnTo>
                    <a:lnTo>
                      <a:pt x="7046" y="1997"/>
                    </a:lnTo>
                    <a:lnTo>
                      <a:pt x="7817" y="3372"/>
                    </a:lnTo>
                    <a:lnTo>
                      <a:pt x="9321" y="4223"/>
                    </a:lnTo>
                    <a:lnTo>
                      <a:pt x="12000" y="4877"/>
                    </a:lnTo>
                    <a:lnTo>
                      <a:pt x="15009" y="6088"/>
                    </a:lnTo>
                    <a:lnTo>
                      <a:pt x="15413" y="7954"/>
                    </a:lnTo>
                    <a:lnTo>
                      <a:pt x="15413" y="9624"/>
                    </a:lnTo>
                    <a:lnTo>
                      <a:pt x="18826" y="9951"/>
                    </a:lnTo>
                    <a:lnTo>
                      <a:pt x="19963" y="12013"/>
                    </a:lnTo>
                    <a:lnTo>
                      <a:pt x="19963" y="14043"/>
                    </a:lnTo>
                    <a:lnTo>
                      <a:pt x="19376" y="15908"/>
                    </a:lnTo>
                    <a:lnTo>
                      <a:pt x="18239" y="14894"/>
                    </a:lnTo>
                    <a:lnTo>
                      <a:pt x="13505" y="14894"/>
                    </a:lnTo>
                    <a:lnTo>
                      <a:pt x="13505" y="15417"/>
                    </a:lnTo>
                    <a:lnTo>
                      <a:pt x="12550" y="16236"/>
                    </a:lnTo>
                    <a:lnTo>
                      <a:pt x="12917" y="17250"/>
                    </a:lnTo>
                    <a:lnTo>
                      <a:pt x="12000" y="18625"/>
                    </a:lnTo>
                    <a:lnTo>
                      <a:pt x="10459" y="18625"/>
                    </a:lnTo>
                    <a:lnTo>
                      <a:pt x="9908" y="19804"/>
                    </a:lnTo>
                    <a:lnTo>
                      <a:pt x="8954" y="18953"/>
                    </a:lnTo>
                    <a:lnTo>
                      <a:pt x="7413" y="18953"/>
                    </a:lnTo>
                    <a:lnTo>
                      <a:pt x="6459" y="18462"/>
                    </a:lnTo>
                    <a:lnTo>
                      <a:pt x="6459" y="18625"/>
                    </a:lnTo>
                    <a:lnTo>
                      <a:pt x="5872" y="18953"/>
                    </a:lnTo>
                    <a:lnTo>
                      <a:pt x="5505" y="19967"/>
                    </a:lnTo>
                    <a:lnTo>
                      <a:pt x="4367" y="19967"/>
                    </a:lnTo>
                    <a:lnTo>
                      <a:pt x="3817" y="18462"/>
                    </a:lnTo>
                    <a:lnTo>
                      <a:pt x="3083" y="16759"/>
                    </a:lnTo>
                    <a:lnTo>
                      <a:pt x="2495" y="14566"/>
                    </a:lnTo>
                    <a:lnTo>
                      <a:pt x="1505" y="12831"/>
                    </a:lnTo>
                    <a:lnTo>
                      <a:pt x="587" y="11817"/>
                    </a:lnTo>
                    <a:lnTo>
                      <a:pt x="991" y="10671"/>
                    </a:lnTo>
                    <a:lnTo>
                      <a:pt x="1358" y="9951"/>
                    </a:lnTo>
                    <a:lnTo>
                      <a:pt x="1505" y="10147"/>
                    </a:lnTo>
                    <a:lnTo>
                      <a:pt x="2092" y="9624"/>
                    </a:lnTo>
                    <a:lnTo>
                      <a:pt x="587" y="847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48" name="Freeform 705"/>
              <p:cNvSpPr>
                <a:spLocks/>
              </p:cNvSpPr>
              <p:nvPr/>
            </p:nvSpPr>
            <p:spPr bwMode="auto">
              <a:xfrm>
                <a:off x="3029507" y="4777046"/>
                <a:ext cx="738855" cy="777795"/>
              </a:xfrm>
              <a:custGeom>
                <a:avLst/>
                <a:gdLst>
                  <a:gd name="T0" fmla="*/ 10800 w 20000"/>
                  <a:gd name="T1" fmla="*/ 1586 h 20000"/>
                  <a:gd name="T2" fmla="*/ 11399 w 20000"/>
                  <a:gd name="T3" fmla="*/ 569 h 20000"/>
                  <a:gd name="T4" fmla="*/ 12228 w 20000"/>
                  <a:gd name="T5" fmla="*/ 1761 h 20000"/>
                  <a:gd name="T6" fmla="*/ 11272 w 20000"/>
                  <a:gd name="T7" fmla="*/ 2954 h 20000"/>
                  <a:gd name="T8" fmla="*/ 11940 w 20000"/>
                  <a:gd name="T9" fmla="*/ 2779 h 20000"/>
                  <a:gd name="T10" fmla="*/ 11871 w 20000"/>
                  <a:gd name="T11" fmla="*/ 3578 h 20000"/>
                  <a:gd name="T12" fmla="*/ 13898 w 20000"/>
                  <a:gd name="T13" fmla="*/ 3118 h 20000"/>
                  <a:gd name="T14" fmla="*/ 14922 w 20000"/>
                  <a:gd name="T15" fmla="*/ 4081 h 20000"/>
                  <a:gd name="T16" fmla="*/ 17179 w 20000"/>
                  <a:gd name="T17" fmla="*/ 4081 h 20000"/>
                  <a:gd name="T18" fmla="*/ 19447 w 20000"/>
                  <a:gd name="T19" fmla="*/ 5153 h 20000"/>
                  <a:gd name="T20" fmla="*/ 19747 w 20000"/>
                  <a:gd name="T21" fmla="*/ 7090 h 20000"/>
                  <a:gd name="T22" fmla="*/ 18618 w 20000"/>
                  <a:gd name="T23" fmla="*/ 8720 h 20000"/>
                  <a:gd name="T24" fmla="*/ 17962 w 20000"/>
                  <a:gd name="T25" fmla="*/ 9912 h 20000"/>
                  <a:gd name="T26" fmla="*/ 17720 w 20000"/>
                  <a:gd name="T27" fmla="*/ 11718 h 20000"/>
                  <a:gd name="T28" fmla="*/ 17064 w 20000"/>
                  <a:gd name="T29" fmla="*/ 13643 h 20000"/>
                  <a:gd name="T30" fmla="*/ 15452 w 20000"/>
                  <a:gd name="T31" fmla="*/ 14333 h 20000"/>
                  <a:gd name="T32" fmla="*/ 13483 w 20000"/>
                  <a:gd name="T33" fmla="*/ 15514 h 20000"/>
                  <a:gd name="T34" fmla="*/ 13184 w 20000"/>
                  <a:gd name="T35" fmla="*/ 17221 h 20000"/>
                  <a:gd name="T36" fmla="*/ 12355 w 20000"/>
                  <a:gd name="T37" fmla="*/ 18687 h 20000"/>
                  <a:gd name="T38" fmla="*/ 11399 w 20000"/>
                  <a:gd name="T39" fmla="*/ 19989 h 20000"/>
                  <a:gd name="T40" fmla="*/ 10800 w 20000"/>
                  <a:gd name="T41" fmla="*/ 18851 h 20000"/>
                  <a:gd name="T42" fmla="*/ 9372 w 20000"/>
                  <a:gd name="T43" fmla="*/ 18063 h 20000"/>
                  <a:gd name="T44" fmla="*/ 9672 w 20000"/>
                  <a:gd name="T45" fmla="*/ 17385 h 20000"/>
                  <a:gd name="T46" fmla="*/ 10685 w 20000"/>
                  <a:gd name="T47" fmla="*/ 16422 h 20000"/>
                  <a:gd name="T48" fmla="*/ 10432 w 20000"/>
                  <a:gd name="T49" fmla="*/ 14781 h 20000"/>
                  <a:gd name="T50" fmla="*/ 9672 w 20000"/>
                  <a:gd name="T51" fmla="*/ 13818 h 20000"/>
                  <a:gd name="T52" fmla="*/ 8474 w 20000"/>
                  <a:gd name="T53" fmla="*/ 12123 h 20000"/>
                  <a:gd name="T54" fmla="*/ 7047 w 20000"/>
                  <a:gd name="T55" fmla="*/ 10646 h 20000"/>
                  <a:gd name="T56" fmla="*/ 5964 w 20000"/>
                  <a:gd name="T57" fmla="*/ 9059 h 20000"/>
                  <a:gd name="T58" fmla="*/ 4421 w 20000"/>
                  <a:gd name="T59" fmla="*/ 8096 h 20000"/>
                  <a:gd name="T60" fmla="*/ 3109 w 20000"/>
                  <a:gd name="T61" fmla="*/ 7877 h 20000"/>
                  <a:gd name="T62" fmla="*/ 1911 w 20000"/>
                  <a:gd name="T63" fmla="*/ 7987 h 20000"/>
                  <a:gd name="T64" fmla="*/ 1439 w 20000"/>
                  <a:gd name="T65" fmla="*/ 7429 h 20000"/>
                  <a:gd name="T66" fmla="*/ 311 w 20000"/>
                  <a:gd name="T67" fmla="*/ 6958 h 20000"/>
                  <a:gd name="T68" fmla="*/ 311 w 20000"/>
                  <a:gd name="T69" fmla="*/ 5777 h 20000"/>
                  <a:gd name="T70" fmla="*/ 1439 w 20000"/>
                  <a:gd name="T71" fmla="*/ 4584 h 20000"/>
                  <a:gd name="T72" fmla="*/ 2211 w 20000"/>
                  <a:gd name="T73" fmla="*/ 3118 h 20000"/>
                  <a:gd name="T74" fmla="*/ 1911 w 20000"/>
                  <a:gd name="T75" fmla="*/ 2330 h 20000"/>
                  <a:gd name="T76" fmla="*/ 1911 w 20000"/>
                  <a:gd name="T77" fmla="*/ 2046 h 20000"/>
                  <a:gd name="T78" fmla="*/ 2809 w 20000"/>
                  <a:gd name="T79" fmla="*/ 1761 h 20000"/>
                  <a:gd name="T80" fmla="*/ 3397 w 20000"/>
                  <a:gd name="T81" fmla="*/ 1926 h 20000"/>
                  <a:gd name="T82" fmla="*/ 4122 w 20000"/>
                  <a:gd name="T83" fmla="*/ 2155 h 20000"/>
                  <a:gd name="T84" fmla="*/ 5320 w 20000"/>
                  <a:gd name="T85" fmla="*/ 1411 h 20000"/>
                  <a:gd name="T86" fmla="*/ 4537 w 20000"/>
                  <a:gd name="T87" fmla="*/ 569 h 20000"/>
                  <a:gd name="T88" fmla="*/ 5792 w 20000"/>
                  <a:gd name="T89" fmla="*/ 569 h 20000"/>
                  <a:gd name="T90" fmla="*/ 6920 w 20000"/>
                  <a:gd name="T91" fmla="*/ 0 h 20000"/>
                  <a:gd name="T92" fmla="*/ 7047 w 20000"/>
                  <a:gd name="T93" fmla="*/ 1302 h 20000"/>
                  <a:gd name="T94" fmla="*/ 8405 w 20000"/>
                  <a:gd name="T95" fmla="*/ 1761 h 20000"/>
                  <a:gd name="T96" fmla="*/ 9188 w 20000"/>
                  <a:gd name="T97" fmla="*/ 1411 h 2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000"/>
                  <a:gd name="T148" fmla="*/ 0 h 20000"/>
                  <a:gd name="T149" fmla="*/ 20000 w 20000"/>
                  <a:gd name="T150" fmla="*/ 20000 h 2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000" h="20000">
                    <a:moveTo>
                      <a:pt x="9845" y="1477"/>
                    </a:moveTo>
                    <a:lnTo>
                      <a:pt x="10201" y="1707"/>
                    </a:lnTo>
                    <a:lnTo>
                      <a:pt x="10800" y="1586"/>
                    </a:lnTo>
                    <a:lnTo>
                      <a:pt x="11100" y="1138"/>
                    </a:lnTo>
                    <a:lnTo>
                      <a:pt x="11272" y="678"/>
                    </a:lnTo>
                    <a:lnTo>
                      <a:pt x="11399" y="569"/>
                    </a:lnTo>
                    <a:lnTo>
                      <a:pt x="11583" y="744"/>
                    </a:lnTo>
                    <a:lnTo>
                      <a:pt x="11871" y="1707"/>
                    </a:lnTo>
                    <a:lnTo>
                      <a:pt x="12228" y="1761"/>
                    </a:lnTo>
                    <a:lnTo>
                      <a:pt x="12170" y="2155"/>
                    </a:lnTo>
                    <a:lnTo>
                      <a:pt x="11583" y="2615"/>
                    </a:lnTo>
                    <a:lnTo>
                      <a:pt x="11272" y="2954"/>
                    </a:lnTo>
                    <a:lnTo>
                      <a:pt x="10927" y="3403"/>
                    </a:lnTo>
                    <a:lnTo>
                      <a:pt x="11583" y="3228"/>
                    </a:lnTo>
                    <a:lnTo>
                      <a:pt x="11940" y="2779"/>
                    </a:lnTo>
                    <a:lnTo>
                      <a:pt x="12999" y="2888"/>
                    </a:lnTo>
                    <a:lnTo>
                      <a:pt x="12712" y="3403"/>
                    </a:lnTo>
                    <a:lnTo>
                      <a:pt x="11871" y="3578"/>
                    </a:lnTo>
                    <a:lnTo>
                      <a:pt x="12527" y="3687"/>
                    </a:lnTo>
                    <a:lnTo>
                      <a:pt x="13299" y="2954"/>
                    </a:lnTo>
                    <a:lnTo>
                      <a:pt x="13898" y="3118"/>
                    </a:lnTo>
                    <a:lnTo>
                      <a:pt x="14554" y="3337"/>
                    </a:lnTo>
                    <a:lnTo>
                      <a:pt x="15037" y="3687"/>
                    </a:lnTo>
                    <a:lnTo>
                      <a:pt x="14922" y="4081"/>
                    </a:lnTo>
                    <a:lnTo>
                      <a:pt x="15636" y="3851"/>
                    </a:lnTo>
                    <a:lnTo>
                      <a:pt x="16408" y="4081"/>
                    </a:lnTo>
                    <a:lnTo>
                      <a:pt x="17179" y="4081"/>
                    </a:lnTo>
                    <a:lnTo>
                      <a:pt x="18008" y="4540"/>
                    </a:lnTo>
                    <a:lnTo>
                      <a:pt x="18733" y="5044"/>
                    </a:lnTo>
                    <a:lnTo>
                      <a:pt x="19447" y="5153"/>
                    </a:lnTo>
                    <a:lnTo>
                      <a:pt x="19747" y="5613"/>
                    </a:lnTo>
                    <a:lnTo>
                      <a:pt x="19988" y="6171"/>
                    </a:lnTo>
                    <a:lnTo>
                      <a:pt x="19747" y="7090"/>
                    </a:lnTo>
                    <a:lnTo>
                      <a:pt x="19378" y="7538"/>
                    </a:lnTo>
                    <a:lnTo>
                      <a:pt x="18975" y="8096"/>
                    </a:lnTo>
                    <a:lnTo>
                      <a:pt x="18618" y="8720"/>
                    </a:lnTo>
                    <a:lnTo>
                      <a:pt x="18192" y="8895"/>
                    </a:lnTo>
                    <a:lnTo>
                      <a:pt x="17962" y="9289"/>
                    </a:lnTo>
                    <a:lnTo>
                      <a:pt x="17962" y="9912"/>
                    </a:lnTo>
                    <a:lnTo>
                      <a:pt x="18008" y="10470"/>
                    </a:lnTo>
                    <a:lnTo>
                      <a:pt x="17962" y="11379"/>
                    </a:lnTo>
                    <a:lnTo>
                      <a:pt x="17720" y="11718"/>
                    </a:lnTo>
                    <a:lnTo>
                      <a:pt x="17663" y="12298"/>
                    </a:lnTo>
                    <a:lnTo>
                      <a:pt x="17179" y="13195"/>
                    </a:lnTo>
                    <a:lnTo>
                      <a:pt x="17064" y="13643"/>
                    </a:lnTo>
                    <a:lnTo>
                      <a:pt x="16695" y="14103"/>
                    </a:lnTo>
                    <a:lnTo>
                      <a:pt x="16166" y="14103"/>
                    </a:lnTo>
                    <a:lnTo>
                      <a:pt x="15452" y="14333"/>
                    </a:lnTo>
                    <a:lnTo>
                      <a:pt x="14669" y="14672"/>
                    </a:lnTo>
                    <a:lnTo>
                      <a:pt x="13967" y="15011"/>
                    </a:lnTo>
                    <a:lnTo>
                      <a:pt x="13483" y="15514"/>
                    </a:lnTo>
                    <a:lnTo>
                      <a:pt x="13425" y="16193"/>
                    </a:lnTo>
                    <a:lnTo>
                      <a:pt x="13425" y="16882"/>
                    </a:lnTo>
                    <a:lnTo>
                      <a:pt x="13184" y="17221"/>
                    </a:lnTo>
                    <a:lnTo>
                      <a:pt x="12827" y="17779"/>
                    </a:lnTo>
                    <a:lnTo>
                      <a:pt x="12642" y="18228"/>
                    </a:lnTo>
                    <a:lnTo>
                      <a:pt x="12355" y="18687"/>
                    </a:lnTo>
                    <a:lnTo>
                      <a:pt x="11940" y="19081"/>
                    </a:lnTo>
                    <a:lnTo>
                      <a:pt x="11756" y="19540"/>
                    </a:lnTo>
                    <a:lnTo>
                      <a:pt x="11399" y="19989"/>
                    </a:lnTo>
                    <a:lnTo>
                      <a:pt x="11272" y="19595"/>
                    </a:lnTo>
                    <a:lnTo>
                      <a:pt x="11399" y="19300"/>
                    </a:lnTo>
                    <a:lnTo>
                      <a:pt x="10800" y="18851"/>
                    </a:lnTo>
                    <a:lnTo>
                      <a:pt x="10317" y="18512"/>
                    </a:lnTo>
                    <a:lnTo>
                      <a:pt x="10029" y="18512"/>
                    </a:lnTo>
                    <a:lnTo>
                      <a:pt x="9372" y="18063"/>
                    </a:lnTo>
                    <a:lnTo>
                      <a:pt x="9188" y="18063"/>
                    </a:lnTo>
                    <a:lnTo>
                      <a:pt x="9372" y="17779"/>
                    </a:lnTo>
                    <a:lnTo>
                      <a:pt x="9672" y="17385"/>
                    </a:lnTo>
                    <a:lnTo>
                      <a:pt x="9914" y="17046"/>
                    </a:lnTo>
                    <a:lnTo>
                      <a:pt x="10317" y="16707"/>
                    </a:lnTo>
                    <a:lnTo>
                      <a:pt x="10685" y="16422"/>
                    </a:lnTo>
                    <a:lnTo>
                      <a:pt x="10800" y="15963"/>
                    </a:lnTo>
                    <a:lnTo>
                      <a:pt x="10501" y="15514"/>
                    </a:lnTo>
                    <a:lnTo>
                      <a:pt x="10432" y="14781"/>
                    </a:lnTo>
                    <a:lnTo>
                      <a:pt x="10201" y="14551"/>
                    </a:lnTo>
                    <a:lnTo>
                      <a:pt x="10029" y="14672"/>
                    </a:lnTo>
                    <a:lnTo>
                      <a:pt x="9672" y="13818"/>
                    </a:lnTo>
                    <a:lnTo>
                      <a:pt x="8590" y="13753"/>
                    </a:lnTo>
                    <a:lnTo>
                      <a:pt x="8290" y="12746"/>
                    </a:lnTo>
                    <a:lnTo>
                      <a:pt x="8474" y="12123"/>
                    </a:lnTo>
                    <a:lnTo>
                      <a:pt x="8474" y="11444"/>
                    </a:lnTo>
                    <a:lnTo>
                      <a:pt x="8117" y="10755"/>
                    </a:lnTo>
                    <a:lnTo>
                      <a:pt x="7047" y="10646"/>
                    </a:lnTo>
                    <a:lnTo>
                      <a:pt x="7047" y="10088"/>
                    </a:lnTo>
                    <a:lnTo>
                      <a:pt x="6920" y="9464"/>
                    </a:lnTo>
                    <a:lnTo>
                      <a:pt x="5964" y="9059"/>
                    </a:lnTo>
                    <a:lnTo>
                      <a:pt x="5135" y="8840"/>
                    </a:lnTo>
                    <a:lnTo>
                      <a:pt x="4663" y="8545"/>
                    </a:lnTo>
                    <a:lnTo>
                      <a:pt x="4421" y="8096"/>
                    </a:lnTo>
                    <a:lnTo>
                      <a:pt x="4364" y="7429"/>
                    </a:lnTo>
                    <a:lnTo>
                      <a:pt x="3765" y="7429"/>
                    </a:lnTo>
                    <a:lnTo>
                      <a:pt x="3109" y="7877"/>
                    </a:lnTo>
                    <a:lnTo>
                      <a:pt x="2809" y="8096"/>
                    </a:lnTo>
                    <a:lnTo>
                      <a:pt x="2211" y="7987"/>
                    </a:lnTo>
                    <a:lnTo>
                      <a:pt x="1911" y="7987"/>
                    </a:lnTo>
                    <a:lnTo>
                      <a:pt x="1739" y="7987"/>
                    </a:lnTo>
                    <a:lnTo>
                      <a:pt x="1739" y="7254"/>
                    </a:lnTo>
                    <a:lnTo>
                      <a:pt x="1439" y="7429"/>
                    </a:lnTo>
                    <a:lnTo>
                      <a:pt x="967" y="7429"/>
                    </a:lnTo>
                    <a:lnTo>
                      <a:pt x="599" y="7254"/>
                    </a:lnTo>
                    <a:lnTo>
                      <a:pt x="311" y="6958"/>
                    </a:lnTo>
                    <a:lnTo>
                      <a:pt x="0" y="6510"/>
                    </a:lnTo>
                    <a:lnTo>
                      <a:pt x="0" y="5952"/>
                    </a:lnTo>
                    <a:lnTo>
                      <a:pt x="311" y="5777"/>
                    </a:lnTo>
                    <a:lnTo>
                      <a:pt x="357" y="5328"/>
                    </a:lnTo>
                    <a:lnTo>
                      <a:pt x="599" y="4989"/>
                    </a:lnTo>
                    <a:lnTo>
                      <a:pt x="1439" y="4584"/>
                    </a:lnTo>
                    <a:lnTo>
                      <a:pt x="1854" y="4584"/>
                    </a:lnTo>
                    <a:lnTo>
                      <a:pt x="1911" y="4584"/>
                    </a:lnTo>
                    <a:lnTo>
                      <a:pt x="2211" y="3118"/>
                    </a:lnTo>
                    <a:lnTo>
                      <a:pt x="2153" y="2779"/>
                    </a:lnTo>
                    <a:lnTo>
                      <a:pt x="1854" y="2615"/>
                    </a:lnTo>
                    <a:lnTo>
                      <a:pt x="1911" y="2330"/>
                    </a:lnTo>
                    <a:lnTo>
                      <a:pt x="2211" y="2330"/>
                    </a:lnTo>
                    <a:lnTo>
                      <a:pt x="2211" y="2155"/>
                    </a:lnTo>
                    <a:lnTo>
                      <a:pt x="1911" y="2046"/>
                    </a:lnTo>
                    <a:lnTo>
                      <a:pt x="1911" y="1761"/>
                    </a:lnTo>
                    <a:lnTo>
                      <a:pt x="2153" y="1707"/>
                    </a:lnTo>
                    <a:lnTo>
                      <a:pt x="2809" y="1761"/>
                    </a:lnTo>
                    <a:lnTo>
                      <a:pt x="2809" y="1586"/>
                    </a:lnTo>
                    <a:lnTo>
                      <a:pt x="3166" y="1586"/>
                    </a:lnTo>
                    <a:lnTo>
                      <a:pt x="3397" y="1926"/>
                    </a:lnTo>
                    <a:lnTo>
                      <a:pt x="3466" y="2046"/>
                    </a:lnTo>
                    <a:lnTo>
                      <a:pt x="3765" y="2210"/>
                    </a:lnTo>
                    <a:lnTo>
                      <a:pt x="4122" y="2155"/>
                    </a:lnTo>
                    <a:lnTo>
                      <a:pt x="4893" y="1882"/>
                    </a:lnTo>
                    <a:lnTo>
                      <a:pt x="5377" y="1586"/>
                    </a:lnTo>
                    <a:lnTo>
                      <a:pt x="5320" y="1411"/>
                    </a:lnTo>
                    <a:lnTo>
                      <a:pt x="4836" y="1302"/>
                    </a:lnTo>
                    <a:lnTo>
                      <a:pt x="4893" y="853"/>
                    </a:lnTo>
                    <a:lnTo>
                      <a:pt x="4537" y="569"/>
                    </a:lnTo>
                    <a:lnTo>
                      <a:pt x="5020" y="569"/>
                    </a:lnTo>
                    <a:lnTo>
                      <a:pt x="5607" y="744"/>
                    </a:lnTo>
                    <a:lnTo>
                      <a:pt x="5792" y="569"/>
                    </a:lnTo>
                    <a:lnTo>
                      <a:pt x="6390" y="405"/>
                    </a:lnTo>
                    <a:lnTo>
                      <a:pt x="6736" y="120"/>
                    </a:lnTo>
                    <a:lnTo>
                      <a:pt x="6920" y="0"/>
                    </a:lnTo>
                    <a:lnTo>
                      <a:pt x="7047" y="405"/>
                    </a:lnTo>
                    <a:lnTo>
                      <a:pt x="7231" y="678"/>
                    </a:lnTo>
                    <a:lnTo>
                      <a:pt x="7047" y="1302"/>
                    </a:lnTo>
                    <a:lnTo>
                      <a:pt x="7231" y="1761"/>
                    </a:lnTo>
                    <a:lnTo>
                      <a:pt x="7818" y="1926"/>
                    </a:lnTo>
                    <a:lnTo>
                      <a:pt x="8405" y="1761"/>
                    </a:lnTo>
                    <a:lnTo>
                      <a:pt x="8762" y="1707"/>
                    </a:lnTo>
                    <a:lnTo>
                      <a:pt x="9073" y="1761"/>
                    </a:lnTo>
                    <a:lnTo>
                      <a:pt x="9188" y="1411"/>
                    </a:lnTo>
                    <a:lnTo>
                      <a:pt x="9672" y="1302"/>
                    </a:lnTo>
                    <a:lnTo>
                      <a:pt x="9845" y="147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49" name="Freeform 706"/>
              <p:cNvSpPr>
                <a:spLocks/>
              </p:cNvSpPr>
              <p:nvPr/>
            </p:nvSpPr>
            <p:spPr bwMode="auto">
              <a:xfrm>
                <a:off x="3089414" y="5219360"/>
                <a:ext cx="160751" cy="846688"/>
              </a:xfrm>
              <a:custGeom>
                <a:avLst/>
                <a:gdLst>
                  <a:gd name="T0" fmla="*/ 3536 w 20000"/>
                  <a:gd name="T1" fmla="*/ 0 h 20000"/>
                  <a:gd name="T2" fmla="*/ 7124 w 20000"/>
                  <a:gd name="T3" fmla="*/ 1518 h 20000"/>
                  <a:gd name="T4" fmla="*/ 10660 w 20000"/>
                  <a:gd name="T5" fmla="*/ 2504 h 20000"/>
                  <a:gd name="T6" fmla="*/ 7652 w 20000"/>
                  <a:gd name="T7" fmla="*/ 3439 h 20000"/>
                  <a:gd name="T8" fmla="*/ 7652 w 20000"/>
                  <a:gd name="T9" fmla="*/ 4274 h 20000"/>
                  <a:gd name="T10" fmla="*/ 6807 w 20000"/>
                  <a:gd name="T11" fmla="*/ 5058 h 20000"/>
                  <a:gd name="T12" fmla="*/ 4908 w 20000"/>
                  <a:gd name="T13" fmla="*/ 6717 h 20000"/>
                  <a:gd name="T14" fmla="*/ 7124 w 20000"/>
                  <a:gd name="T15" fmla="*/ 8225 h 20000"/>
                  <a:gd name="T16" fmla="*/ 5488 w 20000"/>
                  <a:gd name="T17" fmla="*/ 9472 h 20000"/>
                  <a:gd name="T18" fmla="*/ 5699 w 20000"/>
                  <a:gd name="T19" fmla="*/ 10830 h 20000"/>
                  <a:gd name="T20" fmla="*/ 6807 w 20000"/>
                  <a:gd name="T21" fmla="*/ 12700 h 20000"/>
                  <a:gd name="T22" fmla="*/ 7124 w 20000"/>
                  <a:gd name="T23" fmla="*/ 13384 h 20000"/>
                  <a:gd name="T24" fmla="*/ 9024 w 20000"/>
                  <a:gd name="T25" fmla="*/ 13957 h 20000"/>
                  <a:gd name="T26" fmla="*/ 8496 w 20000"/>
                  <a:gd name="T27" fmla="*/ 14319 h 20000"/>
                  <a:gd name="T28" fmla="*/ 9024 w 20000"/>
                  <a:gd name="T29" fmla="*/ 15304 h 20000"/>
                  <a:gd name="T30" fmla="*/ 9024 w 20000"/>
                  <a:gd name="T31" fmla="*/ 16290 h 20000"/>
                  <a:gd name="T32" fmla="*/ 7652 w 20000"/>
                  <a:gd name="T33" fmla="*/ 17486 h 20000"/>
                  <a:gd name="T34" fmla="*/ 10660 w 20000"/>
                  <a:gd name="T35" fmla="*/ 18331 h 20000"/>
                  <a:gd name="T36" fmla="*/ 17784 w 20000"/>
                  <a:gd name="T37" fmla="*/ 18693 h 20000"/>
                  <a:gd name="T38" fmla="*/ 16412 w 20000"/>
                  <a:gd name="T39" fmla="*/ 19155 h 20000"/>
                  <a:gd name="T40" fmla="*/ 14987 w 20000"/>
                  <a:gd name="T41" fmla="*/ 19990 h 20000"/>
                  <a:gd name="T42" fmla="*/ 13931 w 20000"/>
                  <a:gd name="T43" fmla="*/ 19517 h 20000"/>
                  <a:gd name="T44" fmla="*/ 11451 w 20000"/>
                  <a:gd name="T45" fmla="*/ 19155 h 20000"/>
                  <a:gd name="T46" fmla="*/ 12612 w 20000"/>
                  <a:gd name="T47" fmla="*/ 19678 h 20000"/>
                  <a:gd name="T48" fmla="*/ 9815 w 20000"/>
                  <a:gd name="T49" fmla="*/ 19316 h 20000"/>
                  <a:gd name="T50" fmla="*/ 9288 w 20000"/>
                  <a:gd name="T51" fmla="*/ 18904 h 20000"/>
                  <a:gd name="T52" fmla="*/ 9815 w 20000"/>
                  <a:gd name="T53" fmla="*/ 18592 h 20000"/>
                  <a:gd name="T54" fmla="*/ 7124 w 20000"/>
                  <a:gd name="T55" fmla="*/ 18059 h 20000"/>
                  <a:gd name="T56" fmla="*/ 6280 w 20000"/>
                  <a:gd name="T57" fmla="*/ 17597 h 20000"/>
                  <a:gd name="T58" fmla="*/ 5488 w 20000"/>
                  <a:gd name="T59" fmla="*/ 17134 h 20000"/>
                  <a:gd name="T60" fmla="*/ 6807 w 20000"/>
                  <a:gd name="T61" fmla="*/ 16400 h 20000"/>
                  <a:gd name="T62" fmla="*/ 4644 w 20000"/>
                  <a:gd name="T63" fmla="*/ 15716 h 20000"/>
                  <a:gd name="T64" fmla="*/ 1372 w 20000"/>
                  <a:gd name="T65" fmla="*/ 15043 h 20000"/>
                  <a:gd name="T66" fmla="*/ 5488 w 20000"/>
                  <a:gd name="T67" fmla="*/ 15043 h 20000"/>
                  <a:gd name="T68" fmla="*/ 5699 w 20000"/>
                  <a:gd name="T69" fmla="*/ 14057 h 20000"/>
                  <a:gd name="T70" fmla="*/ 4644 w 20000"/>
                  <a:gd name="T71" fmla="*/ 13012 h 20000"/>
                  <a:gd name="T72" fmla="*/ 1900 w 20000"/>
                  <a:gd name="T73" fmla="*/ 12348 h 20000"/>
                  <a:gd name="T74" fmla="*/ 1055 w 20000"/>
                  <a:gd name="T75" fmla="*/ 10830 h 20000"/>
                  <a:gd name="T76" fmla="*/ 1900 w 20000"/>
                  <a:gd name="T77" fmla="*/ 9060 h 20000"/>
                  <a:gd name="T78" fmla="*/ 2691 w 20000"/>
                  <a:gd name="T79" fmla="*/ 7501 h 20000"/>
                  <a:gd name="T80" fmla="*/ 1900 w 20000"/>
                  <a:gd name="T81" fmla="*/ 5631 h 20000"/>
                  <a:gd name="T82" fmla="*/ 2691 w 20000"/>
                  <a:gd name="T83" fmla="*/ 3539 h 20000"/>
                  <a:gd name="T84" fmla="*/ 2691 w 20000"/>
                  <a:gd name="T85" fmla="*/ 2081 h 2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00"/>
                  <a:gd name="T130" fmla="*/ 0 h 20000"/>
                  <a:gd name="T131" fmla="*/ 20000 w 20000"/>
                  <a:gd name="T132" fmla="*/ 20000 h 2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00" h="20000">
                    <a:moveTo>
                      <a:pt x="1900" y="422"/>
                    </a:moveTo>
                    <a:lnTo>
                      <a:pt x="2691" y="271"/>
                    </a:lnTo>
                    <a:lnTo>
                      <a:pt x="3536" y="0"/>
                    </a:lnTo>
                    <a:lnTo>
                      <a:pt x="4908" y="312"/>
                    </a:lnTo>
                    <a:lnTo>
                      <a:pt x="6280" y="845"/>
                    </a:lnTo>
                    <a:lnTo>
                      <a:pt x="7124" y="1518"/>
                    </a:lnTo>
                    <a:lnTo>
                      <a:pt x="8179" y="2041"/>
                    </a:lnTo>
                    <a:lnTo>
                      <a:pt x="9024" y="2504"/>
                    </a:lnTo>
                    <a:lnTo>
                      <a:pt x="10660" y="2504"/>
                    </a:lnTo>
                    <a:lnTo>
                      <a:pt x="10343" y="3127"/>
                    </a:lnTo>
                    <a:lnTo>
                      <a:pt x="8179" y="3288"/>
                    </a:lnTo>
                    <a:lnTo>
                      <a:pt x="7652" y="3439"/>
                    </a:lnTo>
                    <a:lnTo>
                      <a:pt x="7652" y="3700"/>
                    </a:lnTo>
                    <a:lnTo>
                      <a:pt x="8179" y="4113"/>
                    </a:lnTo>
                    <a:lnTo>
                      <a:pt x="7652" y="4274"/>
                    </a:lnTo>
                    <a:lnTo>
                      <a:pt x="8496" y="4525"/>
                    </a:lnTo>
                    <a:lnTo>
                      <a:pt x="7652" y="4686"/>
                    </a:lnTo>
                    <a:lnTo>
                      <a:pt x="6807" y="5058"/>
                    </a:lnTo>
                    <a:lnTo>
                      <a:pt x="5488" y="5470"/>
                    </a:lnTo>
                    <a:lnTo>
                      <a:pt x="5488" y="6204"/>
                    </a:lnTo>
                    <a:lnTo>
                      <a:pt x="4908" y="6717"/>
                    </a:lnTo>
                    <a:lnTo>
                      <a:pt x="5699" y="7129"/>
                    </a:lnTo>
                    <a:lnTo>
                      <a:pt x="6280" y="7652"/>
                    </a:lnTo>
                    <a:lnTo>
                      <a:pt x="7124" y="8225"/>
                    </a:lnTo>
                    <a:lnTo>
                      <a:pt x="6280" y="8798"/>
                    </a:lnTo>
                    <a:lnTo>
                      <a:pt x="6807" y="9311"/>
                    </a:lnTo>
                    <a:lnTo>
                      <a:pt x="5488" y="9472"/>
                    </a:lnTo>
                    <a:lnTo>
                      <a:pt x="5488" y="10156"/>
                    </a:lnTo>
                    <a:lnTo>
                      <a:pt x="6807" y="10769"/>
                    </a:lnTo>
                    <a:lnTo>
                      <a:pt x="5699" y="10830"/>
                    </a:lnTo>
                    <a:lnTo>
                      <a:pt x="5488" y="11503"/>
                    </a:lnTo>
                    <a:lnTo>
                      <a:pt x="5488" y="12127"/>
                    </a:lnTo>
                    <a:lnTo>
                      <a:pt x="6807" y="12700"/>
                    </a:lnTo>
                    <a:lnTo>
                      <a:pt x="5699" y="12599"/>
                    </a:lnTo>
                    <a:lnTo>
                      <a:pt x="5699" y="13233"/>
                    </a:lnTo>
                    <a:lnTo>
                      <a:pt x="7124" y="13384"/>
                    </a:lnTo>
                    <a:lnTo>
                      <a:pt x="7652" y="13534"/>
                    </a:lnTo>
                    <a:lnTo>
                      <a:pt x="7652" y="13957"/>
                    </a:lnTo>
                    <a:lnTo>
                      <a:pt x="9024" y="13957"/>
                    </a:lnTo>
                    <a:lnTo>
                      <a:pt x="9024" y="14218"/>
                    </a:lnTo>
                    <a:lnTo>
                      <a:pt x="7652" y="14218"/>
                    </a:lnTo>
                    <a:lnTo>
                      <a:pt x="8496" y="14319"/>
                    </a:lnTo>
                    <a:lnTo>
                      <a:pt x="9024" y="14630"/>
                    </a:lnTo>
                    <a:lnTo>
                      <a:pt x="9024" y="14942"/>
                    </a:lnTo>
                    <a:lnTo>
                      <a:pt x="9024" y="15304"/>
                    </a:lnTo>
                    <a:lnTo>
                      <a:pt x="9024" y="15716"/>
                    </a:lnTo>
                    <a:lnTo>
                      <a:pt x="8496" y="16028"/>
                    </a:lnTo>
                    <a:lnTo>
                      <a:pt x="9024" y="16290"/>
                    </a:lnTo>
                    <a:lnTo>
                      <a:pt x="8496" y="16712"/>
                    </a:lnTo>
                    <a:lnTo>
                      <a:pt x="7124" y="16973"/>
                    </a:lnTo>
                    <a:lnTo>
                      <a:pt x="7652" y="17486"/>
                    </a:lnTo>
                    <a:lnTo>
                      <a:pt x="9024" y="17798"/>
                    </a:lnTo>
                    <a:lnTo>
                      <a:pt x="10660" y="17798"/>
                    </a:lnTo>
                    <a:lnTo>
                      <a:pt x="10660" y="18331"/>
                    </a:lnTo>
                    <a:lnTo>
                      <a:pt x="12823" y="18693"/>
                    </a:lnTo>
                    <a:lnTo>
                      <a:pt x="14987" y="18693"/>
                    </a:lnTo>
                    <a:lnTo>
                      <a:pt x="17784" y="18693"/>
                    </a:lnTo>
                    <a:lnTo>
                      <a:pt x="19947" y="18844"/>
                    </a:lnTo>
                    <a:lnTo>
                      <a:pt x="18311" y="18904"/>
                    </a:lnTo>
                    <a:lnTo>
                      <a:pt x="16412" y="19155"/>
                    </a:lnTo>
                    <a:lnTo>
                      <a:pt x="16095" y="19417"/>
                    </a:lnTo>
                    <a:lnTo>
                      <a:pt x="16095" y="19829"/>
                    </a:lnTo>
                    <a:lnTo>
                      <a:pt x="14987" y="19990"/>
                    </a:lnTo>
                    <a:lnTo>
                      <a:pt x="13931" y="19930"/>
                    </a:lnTo>
                    <a:lnTo>
                      <a:pt x="12823" y="19678"/>
                    </a:lnTo>
                    <a:lnTo>
                      <a:pt x="13931" y="19517"/>
                    </a:lnTo>
                    <a:lnTo>
                      <a:pt x="14987" y="19417"/>
                    </a:lnTo>
                    <a:lnTo>
                      <a:pt x="13931" y="19105"/>
                    </a:lnTo>
                    <a:lnTo>
                      <a:pt x="11451" y="19155"/>
                    </a:lnTo>
                    <a:lnTo>
                      <a:pt x="13351" y="19417"/>
                    </a:lnTo>
                    <a:lnTo>
                      <a:pt x="12612" y="19578"/>
                    </a:lnTo>
                    <a:lnTo>
                      <a:pt x="12612" y="19678"/>
                    </a:lnTo>
                    <a:lnTo>
                      <a:pt x="11187" y="19578"/>
                    </a:lnTo>
                    <a:lnTo>
                      <a:pt x="11451" y="19417"/>
                    </a:lnTo>
                    <a:lnTo>
                      <a:pt x="9815" y="19316"/>
                    </a:lnTo>
                    <a:lnTo>
                      <a:pt x="10343" y="19105"/>
                    </a:lnTo>
                    <a:lnTo>
                      <a:pt x="9288" y="19256"/>
                    </a:lnTo>
                    <a:lnTo>
                      <a:pt x="9288" y="18904"/>
                    </a:lnTo>
                    <a:lnTo>
                      <a:pt x="11187" y="18904"/>
                    </a:lnTo>
                    <a:lnTo>
                      <a:pt x="11187" y="18693"/>
                    </a:lnTo>
                    <a:lnTo>
                      <a:pt x="9815" y="18592"/>
                    </a:lnTo>
                    <a:lnTo>
                      <a:pt x="9288" y="18743"/>
                    </a:lnTo>
                    <a:lnTo>
                      <a:pt x="8179" y="18472"/>
                    </a:lnTo>
                    <a:lnTo>
                      <a:pt x="7124" y="18059"/>
                    </a:lnTo>
                    <a:lnTo>
                      <a:pt x="7124" y="18019"/>
                    </a:lnTo>
                    <a:lnTo>
                      <a:pt x="5488" y="17647"/>
                    </a:lnTo>
                    <a:lnTo>
                      <a:pt x="6280" y="17597"/>
                    </a:lnTo>
                    <a:lnTo>
                      <a:pt x="5699" y="17335"/>
                    </a:lnTo>
                    <a:lnTo>
                      <a:pt x="6807" y="17335"/>
                    </a:lnTo>
                    <a:lnTo>
                      <a:pt x="5488" y="17134"/>
                    </a:lnTo>
                    <a:lnTo>
                      <a:pt x="4908" y="16662"/>
                    </a:lnTo>
                    <a:lnTo>
                      <a:pt x="4908" y="16400"/>
                    </a:lnTo>
                    <a:lnTo>
                      <a:pt x="6807" y="16400"/>
                    </a:lnTo>
                    <a:lnTo>
                      <a:pt x="5488" y="16028"/>
                    </a:lnTo>
                    <a:lnTo>
                      <a:pt x="3536" y="16028"/>
                    </a:lnTo>
                    <a:lnTo>
                      <a:pt x="4644" y="15716"/>
                    </a:lnTo>
                    <a:lnTo>
                      <a:pt x="1900" y="15455"/>
                    </a:lnTo>
                    <a:lnTo>
                      <a:pt x="1055" y="15556"/>
                    </a:lnTo>
                    <a:lnTo>
                      <a:pt x="1372" y="15043"/>
                    </a:lnTo>
                    <a:lnTo>
                      <a:pt x="3536" y="15043"/>
                    </a:lnTo>
                    <a:lnTo>
                      <a:pt x="4644" y="15455"/>
                    </a:lnTo>
                    <a:lnTo>
                      <a:pt x="5488" y="15043"/>
                    </a:lnTo>
                    <a:lnTo>
                      <a:pt x="4644" y="14470"/>
                    </a:lnTo>
                    <a:lnTo>
                      <a:pt x="4908" y="14369"/>
                    </a:lnTo>
                    <a:lnTo>
                      <a:pt x="5699" y="14057"/>
                    </a:lnTo>
                    <a:lnTo>
                      <a:pt x="4644" y="13957"/>
                    </a:lnTo>
                    <a:lnTo>
                      <a:pt x="4644" y="13645"/>
                    </a:lnTo>
                    <a:lnTo>
                      <a:pt x="4644" y="13012"/>
                    </a:lnTo>
                    <a:lnTo>
                      <a:pt x="4644" y="12448"/>
                    </a:lnTo>
                    <a:lnTo>
                      <a:pt x="2691" y="12448"/>
                    </a:lnTo>
                    <a:lnTo>
                      <a:pt x="1900" y="12348"/>
                    </a:lnTo>
                    <a:lnTo>
                      <a:pt x="1372" y="11926"/>
                    </a:lnTo>
                    <a:lnTo>
                      <a:pt x="1900" y="11453"/>
                    </a:lnTo>
                    <a:lnTo>
                      <a:pt x="1055" y="10830"/>
                    </a:lnTo>
                    <a:lnTo>
                      <a:pt x="0" y="10106"/>
                    </a:lnTo>
                    <a:lnTo>
                      <a:pt x="1055" y="9744"/>
                    </a:lnTo>
                    <a:lnTo>
                      <a:pt x="1900" y="9060"/>
                    </a:lnTo>
                    <a:lnTo>
                      <a:pt x="2691" y="8326"/>
                    </a:lnTo>
                    <a:lnTo>
                      <a:pt x="2691" y="7712"/>
                    </a:lnTo>
                    <a:lnTo>
                      <a:pt x="2691" y="7501"/>
                    </a:lnTo>
                    <a:lnTo>
                      <a:pt x="1900" y="6828"/>
                    </a:lnTo>
                    <a:lnTo>
                      <a:pt x="1900" y="6305"/>
                    </a:lnTo>
                    <a:lnTo>
                      <a:pt x="1900" y="5631"/>
                    </a:lnTo>
                    <a:lnTo>
                      <a:pt x="2480" y="4897"/>
                    </a:lnTo>
                    <a:lnTo>
                      <a:pt x="2691" y="4213"/>
                    </a:lnTo>
                    <a:lnTo>
                      <a:pt x="2691" y="3539"/>
                    </a:lnTo>
                    <a:lnTo>
                      <a:pt x="2480" y="2866"/>
                    </a:lnTo>
                    <a:lnTo>
                      <a:pt x="2691" y="2614"/>
                    </a:lnTo>
                    <a:lnTo>
                      <a:pt x="2691" y="2081"/>
                    </a:lnTo>
                    <a:lnTo>
                      <a:pt x="2691" y="1156"/>
                    </a:lnTo>
                    <a:lnTo>
                      <a:pt x="1900" y="42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50" name="Freeform 707"/>
              <p:cNvSpPr>
                <a:spLocks/>
              </p:cNvSpPr>
              <p:nvPr/>
            </p:nvSpPr>
            <p:spPr bwMode="auto">
              <a:xfrm>
                <a:off x="3210227" y="6028107"/>
                <a:ext cx="55913" cy="63901"/>
              </a:xfrm>
              <a:custGeom>
                <a:avLst/>
                <a:gdLst>
                  <a:gd name="T0" fmla="*/ 14242 w 20000"/>
                  <a:gd name="T1" fmla="*/ 0 h 20000"/>
                  <a:gd name="T2" fmla="*/ 16667 w 20000"/>
                  <a:gd name="T3" fmla="*/ 9605 h 20000"/>
                  <a:gd name="T4" fmla="*/ 19848 w 20000"/>
                  <a:gd name="T5" fmla="*/ 18421 h 20000"/>
                  <a:gd name="T6" fmla="*/ 11818 w 20000"/>
                  <a:gd name="T7" fmla="*/ 19868 h 20000"/>
                  <a:gd name="T8" fmla="*/ 0 w 20000"/>
                  <a:gd name="T9" fmla="*/ 16447 h 20000"/>
                  <a:gd name="T10" fmla="*/ 15758 w 20000"/>
                  <a:gd name="T11" fmla="*/ 15000 h 20000"/>
                  <a:gd name="T12" fmla="*/ 9545 w 20000"/>
                  <a:gd name="T13" fmla="*/ 9605 h 20000"/>
                  <a:gd name="T14" fmla="*/ 11818 w 20000"/>
                  <a:gd name="T15" fmla="*/ 6184 h 20000"/>
                  <a:gd name="T16" fmla="*/ 6515 w 20000"/>
                  <a:gd name="T17" fmla="*/ 7500 h 20000"/>
                  <a:gd name="T18" fmla="*/ 6515 w 20000"/>
                  <a:gd name="T19" fmla="*/ 2105 h 20000"/>
                  <a:gd name="T20" fmla="*/ 9545 w 20000"/>
                  <a:gd name="T21" fmla="*/ 0 h 20000"/>
                  <a:gd name="T22" fmla="*/ 14242 w 20000"/>
                  <a:gd name="T23" fmla="*/ 0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14242" y="0"/>
                    </a:moveTo>
                    <a:lnTo>
                      <a:pt x="16667" y="9605"/>
                    </a:lnTo>
                    <a:lnTo>
                      <a:pt x="19848" y="18421"/>
                    </a:lnTo>
                    <a:lnTo>
                      <a:pt x="11818" y="19868"/>
                    </a:lnTo>
                    <a:lnTo>
                      <a:pt x="0" y="16447"/>
                    </a:lnTo>
                    <a:lnTo>
                      <a:pt x="15758" y="15000"/>
                    </a:lnTo>
                    <a:lnTo>
                      <a:pt x="9545" y="9605"/>
                    </a:lnTo>
                    <a:lnTo>
                      <a:pt x="11818" y="6184"/>
                    </a:lnTo>
                    <a:lnTo>
                      <a:pt x="6515" y="7500"/>
                    </a:lnTo>
                    <a:lnTo>
                      <a:pt x="6515" y="2105"/>
                    </a:lnTo>
                    <a:lnTo>
                      <a:pt x="9545" y="0"/>
                    </a:lnTo>
                    <a:lnTo>
                      <a:pt x="14242"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51" name="Freeform 708"/>
              <p:cNvSpPr>
                <a:spLocks/>
              </p:cNvSpPr>
              <p:nvPr/>
            </p:nvSpPr>
            <p:spPr bwMode="auto">
              <a:xfrm>
                <a:off x="2801860" y="4659228"/>
                <a:ext cx="66897" cy="64900"/>
              </a:xfrm>
              <a:custGeom>
                <a:avLst/>
                <a:gdLst>
                  <a:gd name="T0" fmla="*/ 769 w 20000"/>
                  <a:gd name="T1" fmla="*/ 0 h 20000"/>
                  <a:gd name="T2" fmla="*/ 2564 w 20000"/>
                  <a:gd name="T3" fmla="*/ 0 h 20000"/>
                  <a:gd name="T4" fmla="*/ 5256 w 20000"/>
                  <a:gd name="T5" fmla="*/ 0 h 20000"/>
                  <a:gd name="T6" fmla="*/ 7308 w 20000"/>
                  <a:gd name="T7" fmla="*/ 0 h 20000"/>
                  <a:gd name="T8" fmla="*/ 10513 w 20000"/>
                  <a:gd name="T9" fmla="*/ 2105 h 20000"/>
                  <a:gd name="T10" fmla="*/ 13846 w 20000"/>
                  <a:gd name="T11" fmla="*/ 2105 h 20000"/>
                  <a:gd name="T12" fmla="*/ 15897 w 20000"/>
                  <a:gd name="T13" fmla="*/ 5526 h 20000"/>
                  <a:gd name="T14" fmla="*/ 16538 w 20000"/>
                  <a:gd name="T15" fmla="*/ 7500 h 20000"/>
                  <a:gd name="T16" fmla="*/ 19231 w 20000"/>
                  <a:gd name="T17" fmla="*/ 8947 h 20000"/>
                  <a:gd name="T18" fmla="*/ 19872 w 20000"/>
                  <a:gd name="T19" fmla="*/ 10263 h 20000"/>
                  <a:gd name="T20" fmla="*/ 17821 w 20000"/>
                  <a:gd name="T21" fmla="*/ 10263 h 20000"/>
                  <a:gd name="T22" fmla="*/ 16538 w 20000"/>
                  <a:gd name="T23" fmla="*/ 14474 h 20000"/>
                  <a:gd name="T24" fmla="*/ 16538 w 20000"/>
                  <a:gd name="T25" fmla="*/ 15789 h 20000"/>
                  <a:gd name="T26" fmla="*/ 17821 w 20000"/>
                  <a:gd name="T27" fmla="*/ 17763 h 20000"/>
                  <a:gd name="T28" fmla="*/ 16538 w 20000"/>
                  <a:gd name="T29" fmla="*/ 19868 h 20000"/>
                  <a:gd name="T30" fmla="*/ 15897 w 20000"/>
                  <a:gd name="T31" fmla="*/ 19079 h 20000"/>
                  <a:gd name="T32" fmla="*/ 14615 w 20000"/>
                  <a:gd name="T33" fmla="*/ 15789 h 20000"/>
                  <a:gd name="T34" fmla="*/ 13846 w 20000"/>
                  <a:gd name="T35" fmla="*/ 16447 h 20000"/>
                  <a:gd name="T36" fmla="*/ 12564 w 20000"/>
                  <a:gd name="T37" fmla="*/ 15789 h 20000"/>
                  <a:gd name="T38" fmla="*/ 12564 w 20000"/>
                  <a:gd name="T39" fmla="*/ 12368 h 20000"/>
                  <a:gd name="T40" fmla="*/ 7949 w 20000"/>
                  <a:gd name="T41" fmla="*/ 10263 h 20000"/>
                  <a:gd name="T42" fmla="*/ 3974 w 20000"/>
                  <a:gd name="T43" fmla="*/ 5526 h 20000"/>
                  <a:gd name="T44" fmla="*/ 5256 w 20000"/>
                  <a:gd name="T45" fmla="*/ 8947 h 20000"/>
                  <a:gd name="T46" fmla="*/ 0 w 20000"/>
                  <a:gd name="T47" fmla="*/ 5526 h 20000"/>
                  <a:gd name="T48" fmla="*/ 769 w 20000"/>
                  <a:gd name="T49" fmla="*/ 3553 h 20000"/>
                  <a:gd name="T50" fmla="*/ 769 w 20000"/>
                  <a:gd name="T51" fmla="*/ 0 h 2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00"/>
                  <a:gd name="T79" fmla="*/ 0 h 20000"/>
                  <a:gd name="T80" fmla="*/ 20000 w 20000"/>
                  <a:gd name="T81" fmla="*/ 20000 h 200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00" h="20000">
                    <a:moveTo>
                      <a:pt x="769" y="0"/>
                    </a:moveTo>
                    <a:lnTo>
                      <a:pt x="2564" y="0"/>
                    </a:lnTo>
                    <a:lnTo>
                      <a:pt x="5256" y="0"/>
                    </a:lnTo>
                    <a:lnTo>
                      <a:pt x="7308" y="0"/>
                    </a:lnTo>
                    <a:lnTo>
                      <a:pt x="10513" y="2105"/>
                    </a:lnTo>
                    <a:lnTo>
                      <a:pt x="13846" y="2105"/>
                    </a:lnTo>
                    <a:lnTo>
                      <a:pt x="15897" y="5526"/>
                    </a:lnTo>
                    <a:lnTo>
                      <a:pt x="16538" y="7500"/>
                    </a:lnTo>
                    <a:lnTo>
                      <a:pt x="19231" y="8947"/>
                    </a:lnTo>
                    <a:lnTo>
                      <a:pt x="19872" y="10263"/>
                    </a:lnTo>
                    <a:lnTo>
                      <a:pt x="17821" y="10263"/>
                    </a:lnTo>
                    <a:lnTo>
                      <a:pt x="16538" y="14474"/>
                    </a:lnTo>
                    <a:lnTo>
                      <a:pt x="16538" y="15789"/>
                    </a:lnTo>
                    <a:lnTo>
                      <a:pt x="17821" y="17763"/>
                    </a:lnTo>
                    <a:lnTo>
                      <a:pt x="16538" y="19868"/>
                    </a:lnTo>
                    <a:lnTo>
                      <a:pt x="15897" y="19079"/>
                    </a:lnTo>
                    <a:lnTo>
                      <a:pt x="14615" y="15789"/>
                    </a:lnTo>
                    <a:lnTo>
                      <a:pt x="13846" y="16447"/>
                    </a:lnTo>
                    <a:lnTo>
                      <a:pt x="12564" y="15789"/>
                    </a:lnTo>
                    <a:lnTo>
                      <a:pt x="12564" y="12368"/>
                    </a:lnTo>
                    <a:lnTo>
                      <a:pt x="7949" y="10263"/>
                    </a:lnTo>
                    <a:lnTo>
                      <a:pt x="3974" y="5526"/>
                    </a:lnTo>
                    <a:lnTo>
                      <a:pt x="5256" y="8947"/>
                    </a:lnTo>
                    <a:lnTo>
                      <a:pt x="0" y="5526"/>
                    </a:lnTo>
                    <a:lnTo>
                      <a:pt x="769" y="3553"/>
                    </a:lnTo>
                    <a:lnTo>
                      <a:pt x="769"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52" name="Freeform 709"/>
              <p:cNvSpPr>
                <a:spLocks/>
              </p:cNvSpPr>
              <p:nvPr/>
            </p:nvSpPr>
            <p:spPr bwMode="auto">
              <a:xfrm>
                <a:off x="3079430" y="4493485"/>
                <a:ext cx="67895" cy="43932"/>
              </a:xfrm>
              <a:custGeom>
                <a:avLst/>
                <a:gdLst>
                  <a:gd name="T0" fmla="*/ 0 w 20000"/>
                  <a:gd name="T1" fmla="*/ 14808 h 20000"/>
                  <a:gd name="T2" fmla="*/ 0 w 20000"/>
                  <a:gd name="T3" fmla="*/ 7885 h 20000"/>
                  <a:gd name="T4" fmla="*/ 0 w 20000"/>
                  <a:gd name="T5" fmla="*/ 0 h 20000"/>
                  <a:gd name="T6" fmla="*/ 764 w 20000"/>
                  <a:gd name="T7" fmla="*/ 0 h 20000"/>
                  <a:gd name="T8" fmla="*/ 5223 w 20000"/>
                  <a:gd name="T9" fmla="*/ 0 h 20000"/>
                  <a:gd name="T10" fmla="*/ 10701 w 20000"/>
                  <a:gd name="T11" fmla="*/ 1923 h 20000"/>
                  <a:gd name="T12" fmla="*/ 12611 w 20000"/>
                  <a:gd name="T13" fmla="*/ 5000 h 20000"/>
                  <a:gd name="T14" fmla="*/ 19873 w 20000"/>
                  <a:gd name="T15" fmla="*/ 7885 h 20000"/>
                  <a:gd name="T16" fmla="*/ 17834 w 20000"/>
                  <a:gd name="T17" fmla="*/ 12885 h 20000"/>
                  <a:gd name="T18" fmla="*/ 9172 w 20000"/>
                  <a:gd name="T19" fmla="*/ 12885 h 20000"/>
                  <a:gd name="T20" fmla="*/ 5987 w 20000"/>
                  <a:gd name="T21" fmla="*/ 12885 h 20000"/>
                  <a:gd name="T22" fmla="*/ 2038 w 20000"/>
                  <a:gd name="T23" fmla="*/ 19808 h 20000"/>
                  <a:gd name="T24" fmla="*/ 0 w 20000"/>
                  <a:gd name="T25" fmla="*/ 14808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0" y="14808"/>
                    </a:moveTo>
                    <a:lnTo>
                      <a:pt x="0" y="7885"/>
                    </a:lnTo>
                    <a:lnTo>
                      <a:pt x="0" y="0"/>
                    </a:lnTo>
                    <a:lnTo>
                      <a:pt x="764" y="0"/>
                    </a:lnTo>
                    <a:lnTo>
                      <a:pt x="5223" y="0"/>
                    </a:lnTo>
                    <a:lnTo>
                      <a:pt x="10701" y="1923"/>
                    </a:lnTo>
                    <a:lnTo>
                      <a:pt x="12611" y="5000"/>
                    </a:lnTo>
                    <a:lnTo>
                      <a:pt x="19873" y="7885"/>
                    </a:lnTo>
                    <a:lnTo>
                      <a:pt x="17834" y="12885"/>
                    </a:lnTo>
                    <a:lnTo>
                      <a:pt x="9172" y="12885"/>
                    </a:lnTo>
                    <a:lnTo>
                      <a:pt x="5987" y="12885"/>
                    </a:lnTo>
                    <a:lnTo>
                      <a:pt x="2038" y="19808"/>
                    </a:lnTo>
                    <a:lnTo>
                      <a:pt x="0" y="1480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53" name="Freeform 710"/>
              <p:cNvSpPr>
                <a:spLocks/>
              </p:cNvSpPr>
              <p:nvPr/>
            </p:nvSpPr>
            <p:spPr bwMode="auto">
              <a:xfrm>
                <a:off x="2891721" y="4849932"/>
                <a:ext cx="110829" cy="121811"/>
              </a:xfrm>
              <a:custGeom>
                <a:avLst/>
                <a:gdLst>
                  <a:gd name="T0" fmla="*/ 7538 w 20000"/>
                  <a:gd name="T1" fmla="*/ 0 h 20000"/>
                  <a:gd name="T2" fmla="*/ 11538 w 20000"/>
                  <a:gd name="T3" fmla="*/ 1825 h 20000"/>
                  <a:gd name="T4" fmla="*/ 13538 w 20000"/>
                  <a:gd name="T5" fmla="*/ 3228 h 20000"/>
                  <a:gd name="T6" fmla="*/ 16000 w 20000"/>
                  <a:gd name="T7" fmla="*/ 3228 h 20000"/>
                  <a:gd name="T8" fmla="*/ 17923 w 20000"/>
                  <a:gd name="T9" fmla="*/ 4000 h 20000"/>
                  <a:gd name="T10" fmla="*/ 19923 w 20000"/>
                  <a:gd name="T11" fmla="*/ 6877 h 20000"/>
                  <a:gd name="T12" fmla="*/ 17923 w 20000"/>
                  <a:gd name="T13" fmla="*/ 9404 h 20000"/>
                  <a:gd name="T14" fmla="*/ 14769 w 20000"/>
                  <a:gd name="T15" fmla="*/ 12632 h 20000"/>
                  <a:gd name="T16" fmla="*/ 10692 w 20000"/>
                  <a:gd name="T17" fmla="*/ 14175 h 20000"/>
                  <a:gd name="T18" fmla="*/ 8308 w 20000"/>
                  <a:gd name="T19" fmla="*/ 17053 h 20000"/>
                  <a:gd name="T20" fmla="*/ 7154 w 20000"/>
                  <a:gd name="T21" fmla="*/ 19930 h 20000"/>
                  <a:gd name="T22" fmla="*/ 4385 w 20000"/>
                  <a:gd name="T23" fmla="*/ 18456 h 20000"/>
                  <a:gd name="T24" fmla="*/ 2385 w 20000"/>
                  <a:gd name="T25" fmla="*/ 18105 h 20000"/>
                  <a:gd name="T26" fmla="*/ 3154 w 20000"/>
                  <a:gd name="T27" fmla="*/ 15228 h 20000"/>
                  <a:gd name="T28" fmla="*/ 3923 w 20000"/>
                  <a:gd name="T29" fmla="*/ 15228 h 20000"/>
                  <a:gd name="T30" fmla="*/ 4385 w 20000"/>
                  <a:gd name="T31" fmla="*/ 12632 h 20000"/>
                  <a:gd name="T32" fmla="*/ 3923 w 20000"/>
                  <a:gd name="T33" fmla="*/ 11579 h 20000"/>
                  <a:gd name="T34" fmla="*/ 2385 w 20000"/>
                  <a:gd name="T35" fmla="*/ 12632 h 20000"/>
                  <a:gd name="T36" fmla="*/ 0 w 20000"/>
                  <a:gd name="T37" fmla="*/ 11579 h 20000"/>
                  <a:gd name="T38" fmla="*/ 1231 w 20000"/>
                  <a:gd name="T39" fmla="*/ 10456 h 20000"/>
                  <a:gd name="T40" fmla="*/ 769 w 20000"/>
                  <a:gd name="T41" fmla="*/ 7579 h 20000"/>
                  <a:gd name="T42" fmla="*/ 2000 w 20000"/>
                  <a:gd name="T43" fmla="*/ 6877 h 20000"/>
                  <a:gd name="T44" fmla="*/ 2000 w 20000"/>
                  <a:gd name="T45" fmla="*/ 5754 h 20000"/>
                  <a:gd name="T46" fmla="*/ 3154 w 20000"/>
                  <a:gd name="T47" fmla="*/ 4000 h 20000"/>
                  <a:gd name="T48" fmla="*/ 3154 w 20000"/>
                  <a:gd name="T49" fmla="*/ 2105 h 20000"/>
                  <a:gd name="T50" fmla="*/ 4385 w 20000"/>
                  <a:gd name="T51" fmla="*/ 1825 h 20000"/>
                  <a:gd name="T52" fmla="*/ 7538 w 20000"/>
                  <a:gd name="T53" fmla="*/ 0 h 200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00"/>
                  <a:gd name="T82" fmla="*/ 0 h 20000"/>
                  <a:gd name="T83" fmla="*/ 20000 w 20000"/>
                  <a:gd name="T84" fmla="*/ 20000 h 200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00" h="20000">
                    <a:moveTo>
                      <a:pt x="7538" y="0"/>
                    </a:moveTo>
                    <a:lnTo>
                      <a:pt x="11538" y="1825"/>
                    </a:lnTo>
                    <a:lnTo>
                      <a:pt x="13538" y="3228"/>
                    </a:lnTo>
                    <a:lnTo>
                      <a:pt x="16000" y="3228"/>
                    </a:lnTo>
                    <a:lnTo>
                      <a:pt x="17923" y="4000"/>
                    </a:lnTo>
                    <a:lnTo>
                      <a:pt x="19923" y="6877"/>
                    </a:lnTo>
                    <a:lnTo>
                      <a:pt x="17923" y="9404"/>
                    </a:lnTo>
                    <a:lnTo>
                      <a:pt x="14769" y="12632"/>
                    </a:lnTo>
                    <a:lnTo>
                      <a:pt x="10692" y="14175"/>
                    </a:lnTo>
                    <a:lnTo>
                      <a:pt x="8308" y="17053"/>
                    </a:lnTo>
                    <a:lnTo>
                      <a:pt x="7154" y="19930"/>
                    </a:lnTo>
                    <a:lnTo>
                      <a:pt x="4385" y="18456"/>
                    </a:lnTo>
                    <a:lnTo>
                      <a:pt x="2385" y="18105"/>
                    </a:lnTo>
                    <a:lnTo>
                      <a:pt x="3154" y="15228"/>
                    </a:lnTo>
                    <a:lnTo>
                      <a:pt x="3923" y="15228"/>
                    </a:lnTo>
                    <a:lnTo>
                      <a:pt x="4385" y="12632"/>
                    </a:lnTo>
                    <a:lnTo>
                      <a:pt x="3923" y="11579"/>
                    </a:lnTo>
                    <a:lnTo>
                      <a:pt x="2385" y="12632"/>
                    </a:lnTo>
                    <a:lnTo>
                      <a:pt x="0" y="11579"/>
                    </a:lnTo>
                    <a:lnTo>
                      <a:pt x="1231" y="10456"/>
                    </a:lnTo>
                    <a:lnTo>
                      <a:pt x="769" y="7579"/>
                    </a:lnTo>
                    <a:lnTo>
                      <a:pt x="2000" y="6877"/>
                    </a:lnTo>
                    <a:lnTo>
                      <a:pt x="2000" y="5754"/>
                    </a:lnTo>
                    <a:lnTo>
                      <a:pt x="3154" y="4000"/>
                    </a:lnTo>
                    <a:lnTo>
                      <a:pt x="3154" y="2105"/>
                    </a:lnTo>
                    <a:lnTo>
                      <a:pt x="4385" y="1825"/>
                    </a:lnTo>
                    <a:lnTo>
                      <a:pt x="7538"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54" name="Freeform 711"/>
              <p:cNvSpPr>
                <a:spLocks/>
              </p:cNvSpPr>
              <p:nvPr/>
            </p:nvSpPr>
            <p:spPr bwMode="auto">
              <a:xfrm>
                <a:off x="2687037" y="4525435"/>
                <a:ext cx="71888" cy="81873"/>
              </a:xfrm>
              <a:custGeom>
                <a:avLst/>
                <a:gdLst>
                  <a:gd name="T0" fmla="*/ 17964 w 20000"/>
                  <a:gd name="T1" fmla="*/ 0 h 20000"/>
                  <a:gd name="T2" fmla="*/ 16766 w 20000"/>
                  <a:gd name="T3" fmla="*/ 8601 h 20000"/>
                  <a:gd name="T4" fmla="*/ 17964 w 20000"/>
                  <a:gd name="T5" fmla="*/ 9741 h 20000"/>
                  <a:gd name="T6" fmla="*/ 19162 w 20000"/>
                  <a:gd name="T7" fmla="*/ 10155 h 20000"/>
                  <a:gd name="T8" fmla="*/ 19880 w 20000"/>
                  <a:gd name="T9" fmla="*/ 10155 h 20000"/>
                  <a:gd name="T10" fmla="*/ 19880 w 20000"/>
                  <a:gd name="T11" fmla="*/ 11813 h 20000"/>
                  <a:gd name="T12" fmla="*/ 16766 w 20000"/>
                  <a:gd name="T13" fmla="*/ 12953 h 20000"/>
                  <a:gd name="T14" fmla="*/ 16766 w 20000"/>
                  <a:gd name="T15" fmla="*/ 14611 h 20000"/>
                  <a:gd name="T16" fmla="*/ 16168 w 20000"/>
                  <a:gd name="T17" fmla="*/ 16062 h 20000"/>
                  <a:gd name="T18" fmla="*/ 14970 w 20000"/>
                  <a:gd name="T19" fmla="*/ 16062 h 20000"/>
                  <a:gd name="T20" fmla="*/ 13772 w 20000"/>
                  <a:gd name="T21" fmla="*/ 18238 h 20000"/>
                  <a:gd name="T22" fmla="*/ 11856 w 20000"/>
                  <a:gd name="T23" fmla="*/ 19896 h 20000"/>
                  <a:gd name="T24" fmla="*/ 4910 w 20000"/>
                  <a:gd name="T25" fmla="*/ 18860 h 20000"/>
                  <a:gd name="T26" fmla="*/ 0 w 20000"/>
                  <a:gd name="T27" fmla="*/ 15648 h 20000"/>
                  <a:gd name="T28" fmla="*/ 1916 w 20000"/>
                  <a:gd name="T29" fmla="*/ 13990 h 20000"/>
                  <a:gd name="T30" fmla="*/ 719 w 20000"/>
                  <a:gd name="T31" fmla="*/ 11813 h 20000"/>
                  <a:gd name="T32" fmla="*/ 3713 w 20000"/>
                  <a:gd name="T33" fmla="*/ 8601 h 20000"/>
                  <a:gd name="T34" fmla="*/ 10060 w 20000"/>
                  <a:gd name="T35" fmla="*/ 8601 h 20000"/>
                  <a:gd name="T36" fmla="*/ 11257 w 20000"/>
                  <a:gd name="T37" fmla="*/ 7047 h 20000"/>
                  <a:gd name="T38" fmla="*/ 6826 w 20000"/>
                  <a:gd name="T39" fmla="*/ 3212 h 20000"/>
                  <a:gd name="T40" fmla="*/ 8623 w 20000"/>
                  <a:gd name="T41" fmla="*/ 0 h 20000"/>
                  <a:gd name="T42" fmla="*/ 17964 w 20000"/>
                  <a:gd name="T43" fmla="*/ 0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17964" y="0"/>
                    </a:moveTo>
                    <a:lnTo>
                      <a:pt x="16766" y="8601"/>
                    </a:lnTo>
                    <a:lnTo>
                      <a:pt x="17964" y="9741"/>
                    </a:lnTo>
                    <a:lnTo>
                      <a:pt x="19162" y="10155"/>
                    </a:lnTo>
                    <a:lnTo>
                      <a:pt x="19880" y="10155"/>
                    </a:lnTo>
                    <a:lnTo>
                      <a:pt x="19880" y="11813"/>
                    </a:lnTo>
                    <a:lnTo>
                      <a:pt x="16766" y="12953"/>
                    </a:lnTo>
                    <a:lnTo>
                      <a:pt x="16766" y="14611"/>
                    </a:lnTo>
                    <a:lnTo>
                      <a:pt x="16168" y="16062"/>
                    </a:lnTo>
                    <a:lnTo>
                      <a:pt x="14970" y="16062"/>
                    </a:lnTo>
                    <a:lnTo>
                      <a:pt x="13772" y="18238"/>
                    </a:lnTo>
                    <a:lnTo>
                      <a:pt x="11856" y="19896"/>
                    </a:lnTo>
                    <a:lnTo>
                      <a:pt x="4910" y="18860"/>
                    </a:lnTo>
                    <a:lnTo>
                      <a:pt x="0" y="15648"/>
                    </a:lnTo>
                    <a:lnTo>
                      <a:pt x="1916" y="13990"/>
                    </a:lnTo>
                    <a:lnTo>
                      <a:pt x="719" y="11813"/>
                    </a:lnTo>
                    <a:lnTo>
                      <a:pt x="3713" y="8601"/>
                    </a:lnTo>
                    <a:lnTo>
                      <a:pt x="10060" y="8601"/>
                    </a:lnTo>
                    <a:lnTo>
                      <a:pt x="11257" y="7047"/>
                    </a:lnTo>
                    <a:lnTo>
                      <a:pt x="6826" y="3212"/>
                    </a:lnTo>
                    <a:lnTo>
                      <a:pt x="8623" y="0"/>
                    </a:lnTo>
                    <a:lnTo>
                      <a:pt x="17964"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55" name="Freeform 712"/>
              <p:cNvSpPr>
                <a:spLocks/>
              </p:cNvSpPr>
              <p:nvPr/>
            </p:nvSpPr>
            <p:spPr bwMode="auto">
              <a:xfrm>
                <a:off x="3266141" y="4721132"/>
                <a:ext cx="86866" cy="130797"/>
              </a:xfrm>
              <a:custGeom>
                <a:avLst/>
                <a:gdLst>
                  <a:gd name="T0" fmla="*/ 6957 w 20000"/>
                  <a:gd name="T1" fmla="*/ 0 h 20000"/>
                  <a:gd name="T2" fmla="*/ 12947 w 20000"/>
                  <a:gd name="T3" fmla="*/ 2671 h 20000"/>
                  <a:gd name="T4" fmla="*/ 11014 w 20000"/>
                  <a:gd name="T5" fmla="*/ 5472 h 20000"/>
                  <a:gd name="T6" fmla="*/ 13430 w 20000"/>
                  <a:gd name="T7" fmla="*/ 4430 h 20000"/>
                  <a:gd name="T8" fmla="*/ 18357 w 20000"/>
                  <a:gd name="T9" fmla="*/ 6450 h 20000"/>
                  <a:gd name="T10" fmla="*/ 17391 w 20000"/>
                  <a:gd name="T11" fmla="*/ 9186 h 20000"/>
                  <a:gd name="T12" fmla="*/ 14396 w 20000"/>
                  <a:gd name="T13" fmla="*/ 10163 h 20000"/>
                  <a:gd name="T14" fmla="*/ 13430 w 20000"/>
                  <a:gd name="T15" fmla="*/ 12508 h 20000"/>
                  <a:gd name="T16" fmla="*/ 17391 w 20000"/>
                  <a:gd name="T17" fmla="*/ 14202 h 20000"/>
                  <a:gd name="T18" fmla="*/ 19903 w 20000"/>
                  <a:gd name="T19" fmla="*/ 18632 h 20000"/>
                  <a:gd name="T20" fmla="*/ 16908 w 20000"/>
                  <a:gd name="T21" fmla="*/ 18893 h 20000"/>
                  <a:gd name="T22" fmla="*/ 11981 w 20000"/>
                  <a:gd name="T23" fmla="*/ 19935 h 20000"/>
                  <a:gd name="T24" fmla="*/ 6957 w 20000"/>
                  <a:gd name="T25" fmla="*/ 18893 h 20000"/>
                  <a:gd name="T26" fmla="*/ 5507 w 20000"/>
                  <a:gd name="T27" fmla="*/ 16221 h 20000"/>
                  <a:gd name="T28" fmla="*/ 6957 w 20000"/>
                  <a:gd name="T29" fmla="*/ 12508 h 20000"/>
                  <a:gd name="T30" fmla="*/ 5507 w 20000"/>
                  <a:gd name="T31" fmla="*/ 10814 h 20000"/>
                  <a:gd name="T32" fmla="*/ 4444 w 20000"/>
                  <a:gd name="T33" fmla="*/ 8404 h 20000"/>
                  <a:gd name="T34" fmla="*/ 2899 w 20000"/>
                  <a:gd name="T35" fmla="*/ 9186 h 20000"/>
                  <a:gd name="T36" fmla="*/ 0 w 20000"/>
                  <a:gd name="T37" fmla="*/ 7101 h 20000"/>
                  <a:gd name="T38" fmla="*/ 1353 w 20000"/>
                  <a:gd name="T39" fmla="*/ 5472 h 20000"/>
                  <a:gd name="T40" fmla="*/ 1353 w 20000"/>
                  <a:gd name="T41" fmla="*/ 4430 h 20000"/>
                  <a:gd name="T42" fmla="*/ 4444 w 20000"/>
                  <a:gd name="T43" fmla="*/ 3713 h 20000"/>
                  <a:gd name="T44" fmla="*/ 2899 w 20000"/>
                  <a:gd name="T45" fmla="*/ 2020 h 20000"/>
                  <a:gd name="T46" fmla="*/ 6957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6957" y="0"/>
                    </a:moveTo>
                    <a:lnTo>
                      <a:pt x="12947" y="2671"/>
                    </a:lnTo>
                    <a:lnTo>
                      <a:pt x="11014" y="5472"/>
                    </a:lnTo>
                    <a:lnTo>
                      <a:pt x="13430" y="4430"/>
                    </a:lnTo>
                    <a:lnTo>
                      <a:pt x="18357" y="6450"/>
                    </a:lnTo>
                    <a:lnTo>
                      <a:pt x="17391" y="9186"/>
                    </a:lnTo>
                    <a:lnTo>
                      <a:pt x="14396" y="10163"/>
                    </a:lnTo>
                    <a:lnTo>
                      <a:pt x="13430" y="12508"/>
                    </a:lnTo>
                    <a:lnTo>
                      <a:pt x="17391" y="14202"/>
                    </a:lnTo>
                    <a:lnTo>
                      <a:pt x="19903" y="18632"/>
                    </a:lnTo>
                    <a:lnTo>
                      <a:pt x="16908" y="18893"/>
                    </a:lnTo>
                    <a:lnTo>
                      <a:pt x="11981" y="19935"/>
                    </a:lnTo>
                    <a:lnTo>
                      <a:pt x="6957" y="18893"/>
                    </a:lnTo>
                    <a:lnTo>
                      <a:pt x="5507" y="16221"/>
                    </a:lnTo>
                    <a:lnTo>
                      <a:pt x="6957" y="12508"/>
                    </a:lnTo>
                    <a:lnTo>
                      <a:pt x="5507" y="10814"/>
                    </a:lnTo>
                    <a:lnTo>
                      <a:pt x="4444" y="8404"/>
                    </a:lnTo>
                    <a:lnTo>
                      <a:pt x="2899" y="9186"/>
                    </a:lnTo>
                    <a:lnTo>
                      <a:pt x="0" y="7101"/>
                    </a:lnTo>
                    <a:lnTo>
                      <a:pt x="1353" y="5472"/>
                    </a:lnTo>
                    <a:lnTo>
                      <a:pt x="1353" y="4430"/>
                    </a:lnTo>
                    <a:lnTo>
                      <a:pt x="4444" y="3713"/>
                    </a:lnTo>
                    <a:lnTo>
                      <a:pt x="2899" y="2020"/>
                    </a:lnTo>
                    <a:lnTo>
                      <a:pt x="6957"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56" name="Freeform 713"/>
              <p:cNvSpPr>
                <a:spLocks/>
              </p:cNvSpPr>
              <p:nvPr/>
            </p:nvSpPr>
            <p:spPr bwMode="auto">
              <a:xfrm>
                <a:off x="3029507" y="4490489"/>
                <a:ext cx="50922" cy="35945"/>
              </a:xfrm>
              <a:custGeom>
                <a:avLst/>
                <a:gdLst>
                  <a:gd name="T0" fmla="*/ 19833 w 20000"/>
                  <a:gd name="T1" fmla="*/ 1429 h 20000"/>
                  <a:gd name="T2" fmla="*/ 19833 w 20000"/>
                  <a:gd name="T3" fmla="*/ 11190 h 20000"/>
                  <a:gd name="T4" fmla="*/ 19833 w 20000"/>
                  <a:gd name="T5" fmla="*/ 19762 h 20000"/>
                  <a:gd name="T6" fmla="*/ 4500 w 20000"/>
                  <a:gd name="T7" fmla="*/ 19762 h 20000"/>
                  <a:gd name="T8" fmla="*/ 0 w 20000"/>
                  <a:gd name="T9" fmla="*/ 17381 h 20000"/>
                  <a:gd name="T10" fmla="*/ 1833 w 20000"/>
                  <a:gd name="T11" fmla="*/ 11190 h 20000"/>
                  <a:gd name="T12" fmla="*/ 16500 w 20000"/>
                  <a:gd name="T13" fmla="*/ 13571 h 20000"/>
                  <a:gd name="T14" fmla="*/ 13000 w 20000"/>
                  <a:gd name="T15" fmla="*/ 9762 h 20000"/>
                  <a:gd name="T16" fmla="*/ 11333 w 20000"/>
                  <a:gd name="T17" fmla="*/ 4762 h 20000"/>
                  <a:gd name="T18" fmla="*/ 8667 w 20000"/>
                  <a:gd name="T19" fmla="*/ 0 h 20000"/>
                  <a:gd name="T20" fmla="*/ 15500 w 20000"/>
                  <a:gd name="T21" fmla="*/ 0 h 20000"/>
                  <a:gd name="T22" fmla="*/ 19833 w 20000"/>
                  <a:gd name="T23" fmla="*/ 1429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19833" y="1429"/>
                    </a:moveTo>
                    <a:lnTo>
                      <a:pt x="19833" y="11190"/>
                    </a:lnTo>
                    <a:lnTo>
                      <a:pt x="19833" y="19762"/>
                    </a:lnTo>
                    <a:lnTo>
                      <a:pt x="4500" y="19762"/>
                    </a:lnTo>
                    <a:lnTo>
                      <a:pt x="0" y="17381"/>
                    </a:lnTo>
                    <a:lnTo>
                      <a:pt x="1833" y="11190"/>
                    </a:lnTo>
                    <a:lnTo>
                      <a:pt x="16500" y="13571"/>
                    </a:lnTo>
                    <a:lnTo>
                      <a:pt x="13000" y="9762"/>
                    </a:lnTo>
                    <a:lnTo>
                      <a:pt x="11333" y="4762"/>
                    </a:lnTo>
                    <a:lnTo>
                      <a:pt x="8667" y="0"/>
                    </a:lnTo>
                    <a:lnTo>
                      <a:pt x="15500" y="0"/>
                    </a:lnTo>
                    <a:lnTo>
                      <a:pt x="19833" y="142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57" name="Freeform 714"/>
              <p:cNvSpPr>
                <a:spLocks/>
              </p:cNvSpPr>
              <p:nvPr/>
            </p:nvSpPr>
            <p:spPr bwMode="auto">
              <a:xfrm>
                <a:off x="2739956" y="4566371"/>
                <a:ext cx="117817" cy="54915"/>
              </a:xfrm>
              <a:custGeom>
                <a:avLst/>
                <a:gdLst>
                  <a:gd name="T0" fmla="*/ 2982 w 20000"/>
                  <a:gd name="T1" fmla="*/ 615 h 20000"/>
                  <a:gd name="T2" fmla="*/ 4873 w 20000"/>
                  <a:gd name="T3" fmla="*/ 615 h 20000"/>
                  <a:gd name="T4" fmla="*/ 8655 w 20000"/>
                  <a:gd name="T5" fmla="*/ 615 h 20000"/>
                  <a:gd name="T6" fmla="*/ 12800 w 20000"/>
                  <a:gd name="T7" fmla="*/ 0 h 20000"/>
                  <a:gd name="T8" fmla="*/ 15055 w 20000"/>
                  <a:gd name="T9" fmla="*/ 615 h 20000"/>
                  <a:gd name="T10" fmla="*/ 17673 w 20000"/>
                  <a:gd name="T11" fmla="*/ 615 h 20000"/>
                  <a:gd name="T12" fmla="*/ 18400 w 20000"/>
                  <a:gd name="T13" fmla="*/ 3077 h 20000"/>
                  <a:gd name="T14" fmla="*/ 16945 w 20000"/>
                  <a:gd name="T15" fmla="*/ 4769 h 20000"/>
                  <a:gd name="T16" fmla="*/ 19927 w 20000"/>
                  <a:gd name="T17" fmla="*/ 6308 h 20000"/>
                  <a:gd name="T18" fmla="*/ 15782 w 20000"/>
                  <a:gd name="T19" fmla="*/ 9385 h 20000"/>
                  <a:gd name="T20" fmla="*/ 14691 w 20000"/>
                  <a:gd name="T21" fmla="*/ 7231 h 20000"/>
                  <a:gd name="T22" fmla="*/ 13891 w 20000"/>
                  <a:gd name="T23" fmla="*/ 9385 h 20000"/>
                  <a:gd name="T24" fmla="*/ 12000 w 20000"/>
                  <a:gd name="T25" fmla="*/ 13538 h 20000"/>
                  <a:gd name="T26" fmla="*/ 9818 w 20000"/>
                  <a:gd name="T27" fmla="*/ 15077 h 20000"/>
                  <a:gd name="T28" fmla="*/ 7855 w 20000"/>
                  <a:gd name="T29" fmla="*/ 19846 h 20000"/>
                  <a:gd name="T30" fmla="*/ 6691 w 20000"/>
                  <a:gd name="T31" fmla="*/ 19846 h 20000"/>
                  <a:gd name="T32" fmla="*/ 5964 w 20000"/>
                  <a:gd name="T33" fmla="*/ 18923 h 20000"/>
                  <a:gd name="T34" fmla="*/ 5673 w 20000"/>
                  <a:gd name="T35" fmla="*/ 17385 h 20000"/>
                  <a:gd name="T36" fmla="*/ 4873 w 20000"/>
                  <a:gd name="T37" fmla="*/ 13538 h 20000"/>
                  <a:gd name="T38" fmla="*/ 2618 w 20000"/>
                  <a:gd name="T39" fmla="*/ 11077 h 20000"/>
                  <a:gd name="T40" fmla="*/ 0 w 20000"/>
                  <a:gd name="T41" fmla="*/ 9385 h 20000"/>
                  <a:gd name="T42" fmla="*/ 727 w 20000"/>
                  <a:gd name="T43" fmla="*/ 9385 h 20000"/>
                  <a:gd name="T44" fmla="*/ 1164 w 20000"/>
                  <a:gd name="T45" fmla="*/ 7231 h 20000"/>
                  <a:gd name="T46" fmla="*/ 1164 w 20000"/>
                  <a:gd name="T47" fmla="*/ 4769 h 20000"/>
                  <a:gd name="T48" fmla="*/ 2982 w 20000"/>
                  <a:gd name="T49" fmla="*/ 3077 h 20000"/>
                  <a:gd name="T50" fmla="*/ 2982 w 20000"/>
                  <a:gd name="T51" fmla="*/ 615 h 2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00"/>
                  <a:gd name="T79" fmla="*/ 0 h 20000"/>
                  <a:gd name="T80" fmla="*/ 20000 w 20000"/>
                  <a:gd name="T81" fmla="*/ 20000 h 200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00" h="20000">
                    <a:moveTo>
                      <a:pt x="2982" y="615"/>
                    </a:moveTo>
                    <a:lnTo>
                      <a:pt x="4873" y="615"/>
                    </a:lnTo>
                    <a:lnTo>
                      <a:pt x="8655" y="615"/>
                    </a:lnTo>
                    <a:lnTo>
                      <a:pt x="12800" y="0"/>
                    </a:lnTo>
                    <a:lnTo>
                      <a:pt x="15055" y="615"/>
                    </a:lnTo>
                    <a:lnTo>
                      <a:pt x="17673" y="615"/>
                    </a:lnTo>
                    <a:lnTo>
                      <a:pt x="18400" y="3077"/>
                    </a:lnTo>
                    <a:lnTo>
                      <a:pt x="16945" y="4769"/>
                    </a:lnTo>
                    <a:lnTo>
                      <a:pt x="19927" y="6308"/>
                    </a:lnTo>
                    <a:lnTo>
                      <a:pt x="15782" y="9385"/>
                    </a:lnTo>
                    <a:lnTo>
                      <a:pt x="14691" y="7231"/>
                    </a:lnTo>
                    <a:lnTo>
                      <a:pt x="13891" y="9385"/>
                    </a:lnTo>
                    <a:lnTo>
                      <a:pt x="12000" y="13538"/>
                    </a:lnTo>
                    <a:lnTo>
                      <a:pt x="9818" y="15077"/>
                    </a:lnTo>
                    <a:lnTo>
                      <a:pt x="7855" y="19846"/>
                    </a:lnTo>
                    <a:lnTo>
                      <a:pt x="6691" y="19846"/>
                    </a:lnTo>
                    <a:lnTo>
                      <a:pt x="5964" y="18923"/>
                    </a:lnTo>
                    <a:lnTo>
                      <a:pt x="5673" y="17385"/>
                    </a:lnTo>
                    <a:lnTo>
                      <a:pt x="4873" y="13538"/>
                    </a:lnTo>
                    <a:lnTo>
                      <a:pt x="2618" y="11077"/>
                    </a:lnTo>
                    <a:lnTo>
                      <a:pt x="0" y="9385"/>
                    </a:lnTo>
                    <a:lnTo>
                      <a:pt x="727" y="9385"/>
                    </a:lnTo>
                    <a:lnTo>
                      <a:pt x="1164" y="7231"/>
                    </a:lnTo>
                    <a:lnTo>
                      <a:pt x="1164" y="4769"/>
                    </a:lnTo>
                    <a:lnTo>
                      <a:pt x="2982" y="3077"/>
                    </a:lnTo>
                    <a:lnTo>
                      <a:pt x="2982" y="61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58" name="Freeform 715"/>
              <p:cNvSpPr>
                <a:spLocks/>
              </p:cNvSpPr>
              <p:nvPr/>
            </p:nvSpPr>
            <p:spPr bwMode="auto">
              <a:xfrm>
                <a:off x="2959616" y="4514452"/>
                <a:ext cx="34946" cy="13978"/>
              </a:xfrm>
              <a:custGeom>
                <a:avLst/>
                <a:gdLst>
                  <a:gd name="T0" fmla="*/ 11190 w 20000"/>
                  <a:gd name="T1" fmla="*/ 19375 h 20000"/>
                  <a:gd name="T2" fmla="*/ 3810 w 20000"/>
                  <a:gd name="T3" fmla="*/ 19375 h 20000"/>
                  <a:gd name="T4" fmla="*/ 0 w 20000"/>
                  <a:gd name="T5" fmla="*/ 9375 h 20000"/>
                  <a:gd name="T6" fmla="*/ 3810 w 20000"/>
                  <a:gd name="T7" fmla="*/ 0 h 20000"/>
                  <a:gd name="T8" fmla="*/ 15952 w 20000"/>
                  <a:gd name="T9" fmla="*/ 6250 h 20000"/>
                  <a:gd name="T10" fmla="*/ 19762 w 20000"/>
                  <a:gd name="T11" fmla="*/ 19375 h 20000"/>
                  <a:gd name="T12" fmla="*/ 11190 w 20000"/>
                  <a:gd name="T13" fmla="*/ 19375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1190" y="19375"/>
                    </a:moveTo>
                    <a:lnTo>
                      <a:pt x="3810" y="19375"/>
                    </a:lnTo>
                    <a:lnTo>
                      <a:pt x="0" y="9375"/>
                    </a:lnTo>
                    <a:lnTo>
                      <a:pt x="3810" y="0"/>
                    </a:lnTo>
                    <a:lnTo>
                      <a:pt x="15952" y="6250"/>
                    </a:lnTo>
                    <a:lnTo>
                      <a:pt x="19762" y="19375"/>
                    </a:lnTo>
                    <a:lnTo>
                      <a:pt x="11190" y="193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59" name="Freeform 716"/>
              <p:cNvSpPr>
                <a:spLocks/>
              </p:cNvSpPr>
              <p:nvPr/>
            </p:nvSpPr>
            <p:spPr bwMode="auto">
              <a:xfrm>
                <a:off x="2126906" y="2959860"/>
                <a:ext cx="1358895" cy="1031403"/>
              </a:xfrm>
              <a:custGeom>
                <a:avLst/>
                <a:gdLst>
                  <a:gd name="T0" fmla="*/ 4118 w 20000"/>
                  <a:gd name="T1" fmla="*/ 1024 h 20000"/>
                  <a:gd name="T2" fmla="*/ 5870 w 20000"/>
                  <a:gd name="T3" fmla="*/ 768 h 20000"/>
                  <a:gd name="T4" fmla="*/ 5219 w 20000"/>
                  <a:gd name="T5" fmla="*/ 1148 h 20000"/>
                  <a:gd name="T6" fmla="*/ 6483 w 20000"/>
                  <a:gd name="T7" fmla="*/ 553 h 20000"/>
                  <a:gd name="T8" fmla="*/ 6740 w 20000"/>
                  <a:gd name="T9" fmla="*/ 1668 h 20000"/>
                  <a:gd name="T10" fmla="*/ 8454 w 20000"/>
                  <a:gd name="T11" fmla="*/ 2477 h 20000"/>
                  <a:gd name="T12" fmla="*/ 9362 w 20000"/>
                  <a:gd name="T13" fmla="*/ 3501 h 20000"/>
                  <a:gd name="T14" fmla="*/ 9656 w 20000"/>
                  <a:gd name="T15" fmla="*/ 4352 h 20000"/>
                  <a:gd name="T16" fmla="*/ 9887 w 20000"/>
                  <a:gd name="T17" fmla="*/ 3501 h 20000"/>
                  <a:gd name="T18" fmla="*/ 10989 w 20000"/>
                  <a:gd name="T19" fmla="*/ 3931 h 20000"/>
                  <a:gd name="T20" fmla="*/ 12253 w 20000"/>
                  <a:gd name="T21" fmla="*/ 4525 h 20000"/>
                  <a:gd name="T22" fmla="*/ 12666 w 20000"/>
                  <a:gd name="T23" fmla="*/ 4352 h 20000"/>
                  <a:gd name="T24" fmla="*/ 12509 w 20000"/>
                  <a:gd name="T25" fmla="*/ 5078 h 20000"/>
                  <a:gd name="T26" fmla="*/ 13091 w 20000"/>
                  <a:gd name="T27" fmla="*/ 4145 h 20000"/>
                  <a:gd name="T28" fmla="*/ 13548 w 20000"/>
                  <a:gd name="T29" fmla="*/ 3625 h 20000"/>
                  <a:gd name="T30" fmla="*/ 13217 w 20000"/>
                  <a:gd name="T31" fmla="*/ 2898 h 20000"/>
                  <a:gd name="T32" fmla="*/ 13773 w 20000"/>
                  <a:gd name="T33" fmla="*/ 2263 h 20000"/>
                  <a:gd name="T34" fmla="*/ 14124 w 20000"/>
                  <a:gd name="T35" fmla="*/ 3369 h 20000"/>
                  <a:gd name="T36" fmla="*/ 14161 w 20000"/>
                  <a:gd name="T37" fmla="*/ 3840 h 20000"/>
                  <a:gd name="T38" fmla="*/ 14324 w 20000"/>
                  <a:gd name="T39" fmla="*/ 4905 h 20000"/>
                  <a:gd name="T40" fmla="*/ 15388 w 20000"/>
                  <a:gd name="T41" fmla="*/ 4013 h 20000"/>
                  <a:gd name="T42" fmla="*/ 16008 w 20000"/>
                  <a:gd name="T43" fmla="*/ 4955 h 20000"/>
                  <a:gd name="T44" fmla="*/ 14906 w 20000"/>
                  <a:gd name="T45" fmla="*/ 5632 h 20000"/>
                  <a:gd name="T46" fmla="*/ 13805 w 20000"/>
                  <a:gd name="T47" fmla="*/ 6532 h 20000"/>
                  <a:gd name="T48" fmla="*/ 13379 w 20000"/>
                  <a:gd name="T49" fmla="*/ 7424 h 20000"/>
                  <a:gd name="T50" fmla="*/ 12178 w 20000"/>
                  <a:gd name="T51" fmla="*/ 7300 h 20000"/>
                  <a:gd name="T52" fmla="*/ 11602 w 20000"/>
                  <a:gd name="T53" fmla="*/ 8885 h 20000"/>
                  <a:gd name="T54" fmla="*/ 11145 w 20000"/>
                  <a:gd name="T55" fmla="*/ 11709 h 20000"/>
                  <a:gd name="T56" fmla="*/ 12804 w 20000"/>
                  <a:gd name="T57" fmla="*/ 13022 h 20000"/>
                  <a:gd name="T58" fmla="*/ 13548 w 20000"/>
                  <a:gd name="T59" fmla="*/ 15376 h 20000"/>
                  <a:gd name="T60" fmla="*/ 14969 w 20000"/>
                  <a:gd name="T61" fmla="*/ 12989 h 20000"/>
                  <a:gd name="T62" fmla="*/ 15519 w 20000"/>
                  <a:gd name="T63" fmla="*/ 9529 h 20000"/>
                  <a:gd name="T64" fmla="*/ 16915 w 20000"/>
                  <a:gd name="T65" fmla="*/ 9992 h 20000"/>
                  <a:gd name="T66" fmla="*/ 16946 w 20000"/>
                  <a:gd name="T67" fmla="*/ 11536 h 20000"/>
                  <a:gd name="T68" fmla="*/ 18536 w 20000"/>
                  <a:gd name="T69" fmla="*/ 10760 h 20000"/>
                  <a:gd name="T70" fmla="*/ 19675 w 20000"/>
                  <a:gd name="T71" fmla="*/ 14269 h 20000"/>
                  <a:gd name="T72" fmla="*/ 19637 w 20000"/>
                  <a:gd name="T73" fmla="*/ 14913 h 20000"/>
                  <a:gd name="T74" fmla="*/ 18667 w 20000"/>
                  <a:gd name="T75" fmla="*/ 16491 h 20000"/>
                  <a:gd name="T76" fmla="*/ 16915 w 20000"/>
                  <a:gd name="T77" fmla="*/ 16837 h 20000"/>
                  <a:gd name="T78" fmla="*/ 17040 w 20000"/>
                  <a:gd name="T79" fmla="*/ 17647 h 20000"/>
                  <a:gd name="T80" fmla="*/ 17109 w 20000"/>
                  <a:gd name="T81" fmla="*/ 19306 h 20000"/>
                  <a:gd name="T82" fmla="*/ 17109 w 20000"/>
                  <a:gd name="T83" fmla="*/ 18761 h 20000"/>
                  <a:gd name="T84" fmla="*/ 16108 w 20000"/>
                  <a:gd name="T85" fmla="*/ 17812 h 20000"/>
                  <a:gd name="T86" fmla="*/ 13642 w 20000"/>
                  <a:gd name="T87" fmla="*/ 19100 h 20000"/>
                  <a:gd name="T88" fmla="*/ 13185 w 20000"/>
                  <a:gd name="T89" fmla="*/ 19653 h 20000"/>
                  <a:gd name="T90" fmla="*/ 12509 w 20000"/>
                  <a:gd name="T91" fmla="*/ 19306 h 20000"/>
                  <a:gd name="T92" fmla="*/ 13091 w 20000"/>
                  <a:gd name="T93" fmla="*/ 18629 h 20000"/>
                  <a:gd name="T94" fmla="*/ 11859 w 20000"/>
                  <a:gd name="T95" fmla="*/ 17044 h 20000"/>
                  <a:gd name="T96" fmla="*/ 10144 w 20000"/>
                  <a:gd name="T97" fmla="*/ 16573 h 20000"/>
                  <a:gd name="T98" fmla="*/ 9618 w 20000"/>
                  <a:gd name="T99" fmla="*/ 15723 h 20000"/>
                  <a:gd name="T100" fmla="*/ 1358 w 20000"/>
                  <a:gd name="T101" fmla="*/ 13501 h 20000"/>
                  <a:gd name="T102" fmla="*/ 1621 w 20000"/>
                  <a:gd name="T103" fmla="*/ 10462 h 20000"/>
                  <a:gd name="T104" fmla="*/ 870 w 20000"/>
                  <a:gd name="T105" fmla="*/ 7605 h 20000"/>
                  <a:gd name="T106" fmla="*/ 1909 w 20000"/>
                  <a:gd name="T107" fmla="*/ 2139 h 20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000"/>
                  <a:gd name="T163" fmla="*/ 0 h 20000"/>
                  <a:gd name="T164" fmla="*/ 20000 w 20000"/>
                  <a:gd name="T165" fmla="*/ 20000 h 200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000" h="20000">
                    <a:moveTo>
                      <a:pt x="1909" y="2139"/>
                    </a:moveTo>
                    <a:lnTo>
                      <a:pt x="3235" y="0"/>
                    </a:lnTo>
                    <a:lnTo>
                      <a:pt x="3492" y="132"/>
                    </a:lnTo>
                    <a:lnTo>
                      <a:pt x="3692" y="809"/>
                    </a:lnTo>
                    <a:lnTo>
                      <a:pt x="4118" y="1148"/>
                    </a:lnTo>
                    <a:lnTo>
                      <a:pt x="4118" y="1024"/>
                    </a:lnTo>
                    <a:lnTo>
                      <a:pt x="4212" y="1107"/>
                    </a:lnTo>
                    <a:lnTo>
                      <a:pt x="4274" y="1363"/>
                    </a:lnTo>
                    <a:lnTo>
                      <a:pt x="4374" y="1024"/>
                    </a:lnTo>
                    <a:lnTo>
                      <a:pt x="4693" y="809"/>
                    </a:lnTo>
                    <a:lnTo>
                      <a:pt x="5895" y="595"/>
                    </a:lnTo>
                    <a:lnTo>
                      <a:pt x="5870" y="768"/>
                    </a:lnTo>
                    <a:lnTo>
                      <a:pt x="5444" y="892"/>
                    </a:lnTo>
                    <a:lnTo>
                      <a:pt x="4862" y="941"/>
                    </a:lnTo>
                    <a:lnTo>
                      <a:pt x="4599" y="1230"/>
                    </a:lnTo>
                    <a:lnTo>
                      <a:pt x="4762" y="1280"/>
                    </a:lnTo>
                    <a:lnTo>
                      <a:pt x="5313" y="1024"/>
                    </a:lnTo>
                    <a:lnTo>
                      <a:pt x="5219" y="1148"/>
                    </a:lnTo>
                    <a:lnTo>
                      <a:pt x="5895" y="892"/>
                    </a:lnTo>
                    <a:lnTo>
                      <a:pt x="5870" y="941"/>
                    </a:lnTo>
                    <a:lnTo>
                      <a:pt x="5895" y="1107"/>
                    </a:lnTo>
                    <a:lnTo>
                      <a:pt x="6383" y="768"/>
                    </a:lnTo>
                    <a:lnTo>
                      <a:pt x="6383" y="595"/>
                    </a:lnTo>
                    <a:lnTo>
                      <a:pt x="6483" y="553"/>
                    </a:lnTo>
                    <a:lnTo>
                      <a:pt x="6383" y="1363"/>
                    </a:lnTo>
                    <a:lnTo>
                      <a:pt x="6483" y="1577"/>
                    </a:lnTo>
                    <a:lnTo>
                      <a:pt x="6802" y="1107"/>
                    </a:lnTo>
                    <a:lnTo>
                      <a:pt x="6996" y="1024"/>
                    </a:lnTo>
                    <a:lnTo>
                      <a:pt x="6934" y="1363"/>
                    </a:lnTo>
                    <a:lnTo>
                      <a:pt x="6740" y="1668"/>
                    </a:lnTo>
                    <a:lnTo>
                      <a:pt x="7059" y="1668"/>
                    </a:lnTo>
                    <a:lnTo>
                      <a:pt x="7228" y="1445"/>
                    </a:lnTo>
                    <a:lnTo>
                      <a:pt x="7484" y="1495"/>
                    </a:lnTo>
                    <a:lnTo>
                      <a:pt x="7610" y="1833"/>
                    </a:lnTo>
                    <a:lnTo>
                      <a:pt x="8098" y="2395"/>
                    </a:lnTo>
                    <a:lnTo>
                      <a:pt x="8454" y="2477"/>
                    </a:lnTo>
                    <a:lnTo>
                      <a:pt x="8617" y="2898"/>
                    </a:lnTo>
                    <a:lnTo>
                      <a:pt x="8586" y="3121"/>
                    </a:lnTo>
                    <a:lnTo>
                      <a:pt x="8354" y="3031"/>
                    </a:lnTo>
                    <a:lnTo>
                      <a:pt x="8160" y="3154"/>
                    </a:lnTo>
                    <a:lnTo>
                      <a:pt x="8780" y="3501"/>
                    </a:lnTo>
                    <a:lnTo>
                      <a:pt x="9362" y="3501"/>
                    </a:lnTo>
                    <a:lnTo>
                      <a:pt x="9618" y="3931"/>
                    </a:lnTo>
                    <a:lnTo>
                      <a:pt x="9618" y="4269"/>
                    </a:lnTo>
                    <a:lnTo>
                      <a:pt x="9462" y="4187"/>
                    </a:lnTo>
                    <a:lnTo>
                      <a:pt x="9556" y="4740"/>
                    </a:lnTo>
                    <a:lnTo>
                      <a:pt x="9556" y="4484"/>
                    </a:lnTo>
                    <a:lnTo>
                      <a:pt x="9656" y="4352"/>
                    </a:lnTo>
                    <a:lnTo>
                      <a:pt x="9718" y="4401"/>
                    </a:lnTo>
                    <a:lnTo>
                      <a:pt x="9812" y="3840"/>
                    </a:lnTo>
                    <a:lnTo>
                      <a:pt x="9950" y="3625"/>
                    </a:lnTo>
                    <a:lnTo>
                      <a:pt x="10338" y="3625"/>
                    </a:lnTo>
                    <a:lnTo>
                      <a:pt x="10563" y="3460"/>
                    </a:lnTo>
                    <a:lnTo>
                      <a:pt x="9887" y="3501"/>
                    </a:lnTo>
                    <a:lnTo>
                      <a:pt x="9812" y="3460"/>
                    </a:lnTo>
                    <a:lnTo>
                      <a:pt x="10044" y="3287"/>
                    </a:lnTo>
                    <a:lnTo>
                      <a:pt x="10626" y="3237"/>
                    </a:lnTo>
                    <a:lnTo>
                      <a:pt x="10720" y="3799"/>
                    </a:lnTo>
                    <a:lnTo>
                      <a:pt x="10820" y="3931"/>
                    </a:lnTo>
                    <a:lnTo>
                      <a:pt x="10989" y="3931"/>
                    </a:lnTo>
                    <a:lnTo>
                      <a:pt x="11076" y="4352"/>
                    </a:lnTo>
                    <a:lnTo>
                      <a:pt x="11176" y="4269"/>
                    </a:lnTo>
                    <a:lnTo>
                      <a:pt x="11859" y="4484"/>
                    </a:lnTo>
                    <a:lnTo>
                      <a:pt x="11990" y="4269"/>
                    </a:lnTo>
                    <a:lnTo>
                      <a:pt x="12090" y="4484"/>
                    </a:lnTo>
                    <a:lnTo>
                      <a:pt x="12253" y="4525"/>
                    </a:lnTo>
                    <a:lnTo>
                      <a:pt x="12090" y="4269"/>
                    </a:lnTo>
                    <a:lnTo>
                      <a:pt x="12115" y="4063"/>
                    </a:lnTo>
                    <a:lnTo>
                      <a:pt x="12347" y="4063"/>
                    </a:lnTo>
                    <a:lnTo>
                      <a:pt x="12509" y="4269"/>
                    </a:lnTo>
                    <a:lnTo>
                      <a:pt x="12409" y="4401"/>
                    </a:lnTo>
                    <a:lnTo>
                      <a:pt x="12666" y="4352"/>
                    </a:lnTo>
                    <a:lnTo>
                      <a:pt x="12347" y="4822"/>
                    </a:lnTo>
                    <a:lnTo>
                      <a:pt x="12447" y="4955"/>
                    </a:lnTo>
                    <a:lnTo>
                      <a:pt x="12278" y="4955"/>
                    </a:lnTo>
                    <a:lnTo>
                      <a:pt x="12278" y="5293"/>
                    </a:lnTo>
                    <a:lnTo>
                      <a:pt x="12347" y="5078"/>
                    </a:lnTo>
                    <a:lnTo>
                      <a:pt x="12509" y="5078"/>
                    </a:lnTo>
                    <a:lnTo>
                      <a:pt x="12603" y="4608"/>
                    </a:lnTo>
                    <a:lnTo>
                      <a:pt x="12703" y="4401"/>
                    </a:lnTo>
                    <a:lnTo>
                      <a:pt x="12866" y="4484"/>
                    </a:lnTo>
                    <a:lnTo>
                      <a:pt x="13279" y="4269"/>
                    </a:lnTo>
                    <a:lnTo>
                      <a:pt x="13354" y="4013"/>
                    </a:lnTo>
                    <a:lnTo>
                      <a:pt x="13091" y="4145"/>
                    </a:lnTo>
                    <a:lnTo>
                      <a:pt x="13185" y="3931"/>
                    </a:lnTo>
                    <a:lnTo>
                      <a:pt x="13354" y="3799"/>
                    </a:lnTo>
                    <a:lnTo>
                      <a:pt x="13448" y="3716"/>
                    </a:lnTo>
                    <a:lnTo>
                      <a:pt x="13379" y="3840"/>
                    </a:lnTo>
                    <a:lnTo>
                      <a:pt x="13479" y="3799"/>
                    </a:lnTo>
                    <a:lnTo>
                      <a:pt x="13548" y="3625"/>
                    </a:lnTo>
                    <a:lnTo>
                      <a:pt x="13379" y="3716"/>
                    </a:lnTo>
                    <a:lnTo>
                      <a:pt x="13354" y="3501"/>
                    </a:lnTo>
                    <a:lnTo>
                      <a:pt x="13217" y="3501"/>
                    </a:lnTo>
                    <a:lnTo>
                      <a:pt x="13023" y="3287"/>
                    </a:lnTo>
                    <a:lnTo>
                      <a:pt x="13023" y="3154"/>
                    </a:lnTo>
                    <a:lnTo>
                      <a:pt x="13217" y="2898"/>
                    </a:lnTo>
                    <a:lnTo>
                      <a:pt x="13354" y="2898"/>
                    </a:lnTo>
                    <a:lnTo>
                      <a:pt x="13279" y="2601"/>
                    </a:lnTo>
                    <a:lnTo>
                      <a:pt x="13448" y="2477"/>
                    </a:lnTo>
                    <a:lnTo>
                      <a:pt x="13611" y="2345"/>
                    </a:lnTo>
                    <a:lnTo>
                      <a:pt x="13642" y="2477"/>
                    </a:lnTo>
                    <a:lnTo>
                      <a:pt x="13773" y="2263"/>
                    </a:lnTo>
                    <a:lnTo>
                      <a:pt x="13642" y="2221"/>
                    </a:lnTo>
                    <a:lnTo>
                      <a:pt x="13905" y="2139"/>
                    </a:lnTo>
                    <a:lnTo>
                      <a:pt x="14161" y="2263"/>
                    </a:lnTo>
                    <a:lnTo>
                      <a:pt x="14161" y="2601"/>
                    </a:lnTo>
                    <a:lnTo>
                      <a:pt x="14061" y="3031"/>
                    </a:lnTo>
                    <a:lnTo>
                      <a:pt x="14124" y="3369"/>
                    </a:lnTo>
                    <a:lnTo>
                      <a:pt x="13967" y="3287"/>
                    </a:lnTo>
                    <a:lnTo>
                      <a:pt x="14030" y="3460"/>
                    </a:lnTo>
                    <a:lnTo>
                      <a:pt x="13805" y="3592"/>
                    </a:lnTo>
                    <a:lnTo>
                      <a:pt x="13905" y="3799"/>
                    </a:lnTo>
                    <a:lnTo>
                      <a:pt x="14030" y="3716"/>
                    </a:lnTo>
                    <a:lnTo>
                      <a:pt x="14161" y="3840"/>
                    </a:lnTo>
                    <a:lnTo>
                      <a:pt x="14030" y="3931"/>
                    </a:lnTo>
                    <a:lnTo>
                      <a:pt x="13905" y="4608"/>
                    </a:lnTo>
                    <a:lnTo>
                      <a:pt x="14456" y="4063"/>
                    </a:lnTo>
                    <a:lnTo>
                      <a:pt x="14581" y="4484"/>
                    </a:lnTo>
                    <a:lnTo>
                      <a:pt x="14481" y="4740"/>
                    </a:lnTo>
                    <a:lnTo>
                      <a:pt x="14324" y="4905"/>
                    </a:lnTo>
                    <a:lnTo>
                      <a:pt x="14324" y="5417"/>
                    </a:lnTo>
                    <a:lnTo>
                      <a:pt x="14837" y="5037"/>
                    </a:lnTo>
                    <a:lnTo>
                      <a:pt x="15131" y="4525"/>
                    </a:lnTo>
                    <a:lnTo>
                      <a:pt x="15325" y="4484"/>
                    </a:lnTo>
                    <a:lnTo>
                      <a:pt x="15263" y="4352"/>
                    </a:lnTo>
                    <a:lnTo>
                      <a:pt x="15388" y="4013"/>
                    </a:lnTo>
                    <a:lnTo>
                      <a:pt x="16008" y="4269"/>
                    </a:lnTo>
                    <a:lnTo>
                      <a:pt x="15914" y="4352"/>
                    </a:lnTo>
                    <a:lnTo>
                      <a:pt x="16108" y="4608"/>
                    </a:lnTo>
                    <a:lnTo>
                      <a:pt x="15939" y="4690"/>
                    </a:lnTo>
                    <a:lnTo>
                      <a:pt x="16070" y="4740"/>
                    </a:lnTo>
                    <a:lnTo>
                      <a:pt x="16008" y="4955"/>
                    </a:lnTo>
                    <a:lnTo>
                      <a:pt x="15682" y="4955"/>
                    </a:lnTo>
                    <a:lnTo>
                      <a:pt x="15745" y="5599"/>
                    </a:lnTo>
                    <a:lnTo>
                      <a:pt x="15657" y="5855"/>
                    </a:lnTo>
                    <a:lnTo>
                      <a:pt x="15006" y="6152"/>
                    </a:lnTo>
                    <a:lnTo>
                      <a:pt x="15006" y="5805"/>
                    </a:lnTo>
                    <a:lnTo>
                      <a:pt x="14906" y="5632"/>
                    </a:lnTo>
                    <a:lnTo>
                      <a:pt x="14812" y="5723"/>
                    </a:lnTo>
                    <a:lnTo>
                      <a:pt x="14906" y="6193"/>
                    </a:lnTo>
                    <a:lnTo>
                      <a:pt x="14287" y="5855"/>
                    </a:lnTo>
                    <a:lnTo>
                      <a:pt x="14456" y="6152"/>
                    </a:lnTo>
                    <a:lnTo>
                      <a:pt x="13967" y="6614"/>
                    </a:lnTo>
                    <a:lnTo>
                      <a:pt x="13805" y="6532"/>
                    </a:lnTo>
                    <a:lnTo>
                      <a:pt x="13479" y="6069"/>
                    </a:lnTo>
                    <a:lnTo>
                      <a:pt x="13379" y="6069"/>
                    </a:lnTo>
                    <a:lnTo>
                      <a:pt x="13548" y="6491"/>
                    </a:lnTo>
                    <a:lnTo>
                      <a:pt x="13967" y="6697"/>
                    </a:lnTo>
                    <a:lnTo>
                      <a:pt x="13611" y="7300"/>
                    </a:lnTo>
                    <a:lnTo>
                      <a:pt x="13379" y="7424"/>
                    </a:lnTo>
                    <a:lnTo>
                      <a:pt x="13185" y="7391"/>
                    </a:lnTo>
                    <a:lnTo>
                      <a:pt x="13123" y="7217"/>
                    </a:lnTo>
                    <a:lnTo>
                      <a:pt x="12929" y="7647"/>
                    </a:lnTo>
                    <a:lnTo>
                      <a:pt x="12703" y="7647"/>
                    </a:lnTo>
                    <a:lnTo>
                      <a:pt x="12178" y="7176"/>
                    </a:lnTo>
                    <a:lnTo>
                      <a:pt x="12178" y="7300"/>
                    </a:lnTo>
                    <a:lnTo>
                      <a:pt x="12447" y="7424"/>
                    </a:lnTo>
                    <a:lnTo>
                      <a:pt x="12766" y="7861"/>
                    </a:lnTo>
                    <a:lnTo>
                      <a:pt x="12666" y="8068"/>
                    </a:lnTo>
                    <a:lnTo>
                      <a:pt x="12253" y="8068"/>
                    </a:lnTo>
                    <a:lnTo>
                      <a:pt x="12278" y="8200"/>
                    </a:lnTo>
                    <a:lnTo>
                      <a:pt x="11602" y="8885"/>
                    </a:lnTo>
                    <a:lnTo>
                      <a:pt x="11176" y="9447"/>
                    </a:lnTo>
                    <a:lnTo>
                      <a:pt x="10920" y="10421"/>
                    </a:lnTo>
                    <a:lnTo>
                      <a:pt x="11051" y="10545"/>
                    </a:lnTo>
                    <a:lnTo>
                      <a:pt x="11308" y="10636"/>
                    </a:lnTo>
                    <a:lnTo>
                      <a:pt x="11245" y="11536"/>
                    </a:lnTo>
                    <a:lnTo>
                      <a:pt x="11145" y="11709"/>
                    </a:lnTo>
                    <a:lnTo>
                      <a:pt x="11665" y="11660"/>
                    </a:lnTo>
                    <a:lnTo>
                      <a:pt x="12115" y="11998"/>
                    </a:lnTo>
                    <a:lnTo>
                      <a:pt x="12253" y="12345"/>
                    </a:lnTo>
                    <a:lnTo>
                      <a:pt x="12253" y="12552"/>
                    </a:lnTo>
                    <a:lnTo>
                      <a:pt x="12603" y="12775"/>
                    </a:lnTo>
                    <a:lnTo>
                      <a:pt x="12804" y="13022"/>
                    </a:lnTo>
                    <a:lnTo>
                      <a:pt x="13479" y="13245"/>
                    </a:lnTo>
                    <a:lnTo>
                      <a:pt x="13217" y="14393"/>
                    </a:lnTo>
                    <a:lnTo>
                      <a:pt x="13279" y="14781"/>
                    </a:lnTo>
                    <a:lnTo>
                      <a:pt x="13185" y="14913"/>
                    </a:lnTo>
                    <a:lnTo>
                      <a:pt x="13479" y="15120"/>
                    </a:lnTo>
                    <a:lnTo>
                      <a:pt x="13548" y="15376"/>
                    </a:lnTo>
                    <a:lnTo>
                      <a:pt x="13642" y="15508"/>
                    </a:lnTo>
                    <a:lnTo>
                      <a:pt x="13805" y="15334"/>
                    </a:lnTo>
                    <a:lnTo>
                      <a:pt x="13867" y="15467"/>
                    </a:lnTo>
                    <a:lnTo>
                      <a:pt x="14061" y="14814"/>
                    </a:lnTo>
                    <a:lnTo>
                      <a:pt x="14030" y="13584"/>
                    </a:lnTo>
                    <a:lnTo>
                      <a:pt x="14969" y="12989"/>
                    </a:lnTo>
                    <a:lnTo>
                      <a:pt x="15131" y="12436"/>
                    </a:lnTo>
                    <a:lnTo>
                      <a:pt x="15069" y="11792"/>
                    </a:lnTo>
                    <a:lnTo>
                      <a:pt x="14812" y="11321"/>
                    </a:lnTo>
                    <a:lnTo>
                      <a:pt x="15325" y="10545"/>
                    </a:lnTo>
                    <a:lnTo>
                      <a:pt x="15263" y="9909"/>
                    </a:lnTo>
                    <a:lnTo>
                      <a:pt x="15519" y="9529"/>
                    </a:lnTo>
                    <a:lnTo>
                      <a:pt x="15488" y="9092"/>
                    </a:lnTo>
                    <a:lnTo>
                      <a:pt x="15745" y="8885"/>
                    </a:lnTo>
                    <a:lnTo>
                      <a:pt x="16333" y="9315"/>
                    </a:lnTo>
                    <a:lnTo>
                      <a:pt x="16621" y="9182"/>
                    </a:lnTo>
                    <a:lnTo>
                      <a:pt x="16946" y="9785"/>
                    </a:lnTo>
                    <a:lnTo>
                      <a:pt x="16915" y="9992"/>
                    </a:lnTo>
                    <a:lnTo>
                      <a:pt x="17434" y="10206"/>
                    </a:lnTo>
                    <a:lnTo>
                      <a:pt x="17209" y="11107"/>
                    </a:lnTo>
                    <a:lnTo>
                      <a:pt x="17040" y="11321"/>
                    </a:lnTo>
                    <a:lnTo>
                      <a:pt x="17209" y="11321"/>
                    </a:lnTo>
                    <a:lnTo>
                      <a:pt x="17209" y="11453"/>
                    </a:lnTo>
                    <a:lnTo>
                      <a:pt x="16946" y="11536"/>
                    </a:lnTo>
                    <a:lnTo>
                      <a:pt x="17015" y="11660"/>
                    </a:lnTo>
                    <a:lnTo>
                      <a:pt x="17372" y="11536"/>
                    </a:lnTo>
                    <a:lnTo>
                      <a:pt x="17466" y="11998"/>
                    </a:lnTo>
                    <a:lnTo>
                      <a:pt x="17947" y="11660"/>
                    </a:lnTo>
                    <a:lnTo>
                      <a:pt x="18473" y="10677"/>
                    </a:lnTo>
                    <a:lnTo>
                      <a:pt x="18536" y="10760"/>
                    </a:lnTo>
                    <a:lnTo>
                      <a:pt x="18892" y="12816"/>
                    </a:lnTo>
                    <a:lnTo>
                      <a:pt x="18730" y="13154"/>
                    </a:lnTo>
                    <a:lnTo>
                      <a:pt x="18986" y="13584"/>
                    </a:lnTo>
                    <a:lnTo>
                      <a:pt x="18986" y="13881"/>
                    </a:lnTo>
                    <a:lnTo>
                      <a:pt x="19318" y="13881"/>
                    </a:lnTo>
                    <a:lnTo>
                      <a:pt x="19675" y="14269"/>
                    </a:lnTo>
                    <a:lnTo>
                      <a:pt x="19086" y="14566"/>
                    </a:lnTo>
                    <a:lnTo>
                      <a:pt x="18830" y="14781"/>
                    </a:lnTo>
                    <a:lnTo>
                      <a:pt x="18830" y="14946"/>
                    </a:lnTo>
                    <a:lnTo>
                      <a:pt x="19506" y="14566"/>
                    </a:lnTo>
                    <a:lnTo>
                      <a:pt x="19675" y="14699"/>
                    </a:lnTo>
                    <a:lnTo>
                      <a:pt x="19637" y="14913"/>
                    </a:lnTo>
                    <a:lnTo>
                      <a:pt x="19831" y="14781"/>
                    </a:lnTo>
                    <a:lnTo>
                      <a:pt x="19994" y="14946"/>
                    </a:lnTo>
                    <a:lnTo>
                      <a:pt x="19931" y="15376"/>
                    </a:lnTo>
                    <a:lnTo>
                      <a:pt x="19768" y="15723"/>
                    </a:lnTo>
                    <a:lnTo>
                      <a:pt x="19218" y="16012"/>
                    </a:lnTo>
                    <a:lnTo>
                      <a:pt x="18667" y="16491"/>
                    </a:lnTo>
                    <a:lnTo>
                      <a:pt x="17303" y="16367"/>
                    </a:lnTo>
                    <a:lnTo>
                      <a:pt x="16946" y="16400"/>
                    </a:lnTo>
                    <a:lnTo>
                      <a:pt x="16070" y="17258"/>
                    </a:lnTo>
                    <a:lnTo>
                      <a:pt x="15582" y="17853"/>
                    </a:lnTo>
                    <a:lnTo>
                      <a:pt x="16208" y="17258"/>
                    </a:lnTo>
                    <a:lnTo>
                      <a:pt x="16915" y="16837"/>
                    </a:lnTo>
                    <a:lnTo>
                      <a:pt x="17209" y="16920"/>
                    </a:lnTo>
                    <a:lnTo>
                      <a:pt x="17466" y="17126"/>
                    </a:lnTo>
                    <a:lnTo>
                      <a:pt x="17372" y="17300"/>
                    </a:lnTo>
                    <a:lnTo>
                      <a:pt x="17109" y="17514"/>
                    </a:lnTo>
                    <a:lnTo>
                      <a:pt x="16846" y="17465"/>
                    </a:lnTo>
                    <a:lnTo>
                      <a:pt x="17040" y="17647"/>
                    </a:lnTo>
                    <a:lnTo>
                      <a:pt x="17209" y="17647"/>
                    </a:lnTo>
                    <a:lnTo>
                      <a:pt x="17040" y="17936"/>
                    </a:lnTo>
                    <a:lnTo>
                      <a:pt x="17303" y="18406"/>
                    </a:lnTo>
                    <a:lnTo>
                      <a:pt x="18048" y="18927"/>
                    </a:lnTo>
                    <a:lnTo>
                      <a:pt x="17178" y="19182"/>
                    </a:lnTo>
                    <a:lnTo>
                      <a:pt x="17109" y="19306"/>
                    </a:lnTo>
                    <a:lnTo>
                      <a:pt x="16758" y="19653"/>
                    </a:lnTo>
                    <a:lnTo>
                      <a:pt x="16621" y="19521"/>
                    </a:lnTo>
                    <a:lnTo>
                      <a:pt x="16683" y="19265"/>
                    </a:lnTo>
                    <a:lnTo>
                      <a:pt x="16915" y="18968"/>
                    </a:lnTo>
                    <a:lnTo>
                      <a:pt x="17372" y="18761"/>
                    </a:lnTo>
                    <a:lnTo>
                      <a:pt x="17109" y="18761"/>
                    </a:lnTo>
                    <a:lnTo>
                      <a:pt x="17209" y="18538"/>
                    </a:lnTo>
                    <a:lnTo>
                      <a:pt x="16427" y="18844"/>
                    </a:lnTo>
                    <a:lnTo>
                      <a:pt x="16270" y="18497"/>
                    </a:lnTo>
                    <a:lnTo>
                      <a:pt x="16427" y="17853"/>
                    </a:lnTo>
                    <a:lnTo>
                      <a:pt x="16333" y="17729"/>
                    </a:lnTo>
                    <a:lnTo>
                      <a:pt x="16108" y="17812"/>
                    </a:lnTo>
                    <a:lnTo>
                      <a:pt x="16070" y="17647"/>
                    </a:lnTo>
                    <a:lnTo>
                      <a:pt x="15426" y="18712"/>
                    </a:lnTo>
                    <a:lnTo>
                      <a:pt x="15263" y="18761"/>
                    </a:lnTo>
                    <a:lnTo>
                      <a:pt x="14387" y="18761"/>
                    </a:lnTo>
                    <a:lnTo>
                      <a:pt x="13967" y="19050"/>
                    </a:lnTo>
                    <a:lnTo>
                      <a:pt x="13642" y="19100"/>
                    </a:lnTo>
                    <a:lnTo>
                      <a:pt x="13773" y="19265"/>
                    </a:lnTo>
                    <a:lnTo>
                      <a:pt x="13548" y="19182"/>
                    </a:lnTo>
                    <a:lnTo>
                      <a:pt x="13185" y="19265"/>
                    </a:lnTo>
                    <a:lnTo>
                      <a:pt x="13023" y="19438"/>
                    </a:lnTo>
                    <a:lnTo>
                      <a:pt x="13123" y="19521"/>
                    </a:lnTo>
                    <a:lnTo>
                      <a:pt x="13185" y="19653"/>
                    </a:lnTo>
                    <a:lnTo>
                      <a:pt x="12766" y="19827"/>
                    </a:lnTo>
                    <a:lnTo>
                      <a:pt x="12509" y="19860"/>
                    </a:lnTo>
                    <a:lnTo>
                      <a:pt x="11990" y="19992"/>
                    </a:lnTo>
                    <a:lnTo>
                      <a:pt x="12090" y="19827"/>
                    </a:lnTo>
                    <a:lnTo>
                      <a:pt x="12253" y="19521"/>
                    </a:lnTo>
                    <a:lnTo>
                      <a:pt x="12509" y="19306"/>
                    </a:lnTo>
                    <a:lnTo>
                      <a:pt x="12703" y="18761"/>
                    </a:lnTo>
                    <a:lnTo>
                      <a:pt x="12666" y="18497"/>
                    </a:lnTo>
                    <a:lnTo>
                      <a:pt x="12703" y="18497"/>
                    </a:lnTo>
                    <a:lnTo>
                      <a:pt x="12766" y="18761"/>
                    </a:lnTo>
                    <a:lnTo>
                      <a:pt x="13023" y="18844"/>
                    </a:lnTo>
                    <a:lnTo>
                      <a:pt x="13091" y="18629"/>
                    </a:lnTo>
                    <a:lnTo>
                      <a:pt x="12960" y="18200"/>
                    </a:lnTo>
                    <a:lnTo>
                      <a:pt x="12666" y="18068"/>
                    </a:lnTo>
                    <a:lnTo>
                      <a:pt x="12115" y="17812"/>
                    </a:lnTo>
                    <a:lnTo>
                      <a:pt x="11990" y="17597"/>
                    </a:lnTo>
                    <a:lnTo>
                      <a:pt x="12021" y="16961"/>
                    </a:lnTo>
                    <a:lnTo>
                      <a:pt x="11859" y="17044"/>
                    </a:lnTo>
                    <a:lnTo>
                      <a:pt x="11665" y="16573"/>
                    </a:lnTo>
                    <a:lnTo>
                      <a:pt x="11245" y="16400"/>
                    </a:lnTo>
                    <a:lnTo>
                      <a:pt x="10920" y="16837"/>
                    </a:lnTo>
                    <a:lnTo>
                      <a:pt x="10626" y="16738"/>
                    </a:lnTo>
                    <a:lnTo>
                      <a:pt x="10238" y="16705"/>
                    </a:lnTo>
                    <a:lnTo>
                      <a:pt x="10144" y="16573"/>
                    </a:lnTo>
                    <a:lnTo>
                      <a:pt x="9950" y="16235"/>
                    </a:lnTo>
                    <a:lnTo>
                      <a:pt x="9950" y="16400"/>
                    </a:lnTo>
                    <a:lnTo>
                      <a:pt x="9556" y="16235"/>
                    </a:lnTo>
                    <a:lnTo>
                      <a:pt x="9787" y="16235"/>
                    </a:lnTo>
                    <a:lnTo>
                      <a:pt x="9787" y="15846"/>
                    </a:lnTo>
                    <a:lnTo>
                      <a:pt x="9618" y="15723"/>
                    </a:lnTo>
                    <a:lnTo>
                      <a:pt x="9399" y="16061"/>
                    </a:lnTo>
                    <a:lnTo>
                      <a:pt x="2234" y="15120"/>
                    </a:lnTo>
                    <a:lnTo>
                      <a:pt x="2040" y="14781"/>
                    </a:lnTo>
                    <a:lnTo>
                      <a:pt x="1909" y="14220"/>
                    </a:lnTo>
                    <a:lnTo>
                      <a:pt x="1389" y="13716"/>
                    </a:lnTo>
                    <a:lnTo>
                      <a:pt x="1358" y="13501"/>
                    </a:lnTo>
                    <a:lnTo>
                      <a:pt x="1458" y="12130"/>
                    </a:lnTo>
                    <a:lnTo>
                      <a:pt x="1621" y="11874"/>
                    </a:lnTo>
                    <a:lnTo>
                      <a:pt x="1289" y="12130"/>
                    </a:lnTo>
                    <a:lnTo>
                      <a:pt x="1202" y="11453"/>
                    </a:lnTo>
                    <a:lnTo>
                      <a:pt x="1458" y="11016"/>
                    </a:lnTo>
                    <a:lnTo>
                      <a:pt x="1621" y="10462"/>
                    </a:lnTo>
                    <a:lnTo>
                      <a:pt x="1458" y="10124"/>
                    </a:lnTo>
                    <a:lnTo>
                      <a:pt x="1289" y="9736"/>
                    </a:lnTo>
                    <a:lnTo>
                      <a:pt x="1202" y="8117"/>
                    </a:lnTo>
                    <a:lnTo>
                      <a:pt x="1202" y="7647"/>
                    </a:lnTo>
                    <a:lnTo>
                      <a:pt x="1070" y="7523"/>
                    </a:lnTo>
                    <a:lnTo>
                      <a:pt x="870" y="7605"/>
                    </a:lnTo>
                    <a:lnTo>
                      <a:pt x="513" y="7944"/>
                    </a:lnTo>
                    <a:lnTo>
                      <a:pt x="357" y="6961"/>
                    </a:lnTo>
                    <a:lnTo>
                      <a:pt x="382" y="6829"/>
                    </a:lnTo>
                    <a:lnTo>
                      <a:pt x="0" y="6746"/>
                    </a:lnTo>
                    <a:lnTo>
                      <a:pt x="870" y="4484"/>
                    </a:lnTo>
                    <a:lnTo>
                      <a:pt x="1909" y="213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60" name="Freeform 717"/>
              <p:cNvSpPr>
                <a:spLocks/>
              </p:cNvSpPr>
              <p:nvPr/>
            </p:nvSpPr>
            <p:spPr bwMode="auto">
              <a:xfrm>
                <a:off x="3135343" y="3025759"/>
                <a:ext cx="361440" cy="439319"/>
              </a:xfrm>
              <a:custGeom>
                <a:avLst/>
                <a:gdLst>
                  <a:gd name="T0" fmla="*/ 11694 w 20000"/>
                  <a:gd name="T1" fmla="*/ 19670 h 20000"/>
                  <a:gd name="T2" fmla="*/ 8776 w 20000"/>
                  <a:gd name="T3" fmla="*/ 17245 h 20000"/>
                  <a:gd name="T4" fmla="*/ 8282 w 20000"/>
                  <a:gd name="T5" fmla="*/ 16256 h 20000"/>
                  <a:gd name="T6" fmla="*/ 7200 w 20000"/>
                  <a:gd name="T7" fmla="*/ 15461 h 20000"/>
                  <a:gd name="T8" fmla="*/ 5129 w 20000"/>
                  <a:gd name="T9" fmla="*/ 15461 h 20000"/>
                  <a:gd name="T10" fmla="*/ 5129 w 20000"/>
                  <a:gd name="T11" fmla="*/ 13560 h 20000"/>
                  <a:gd name="T12" fmla="*/ 7906 w 20000"/>
                  <a:gd name="T13" fmla="*/ 13637 h 20000"/>
                  <a:gd name="T14" fmla="*/ 8282 w 20000"/>
                  <a:gd name="T15" fmla="*/ 12726 h 20000"/>
                  <a:gd name="T16" fmla="*/ 10729 w 20000"/>
                  <a:gd name="T17" fmla="*/ 11445 h 20000"/>
                  <a:gd name="T18" fmla="*/ 10118 w 20000"/>
                  <a:gd name="T19" fmla="*/ 9350 h 20000"/>
                  <a:gd name="T20" fmla="*/ 8776 w 20000"/>
                  <a:gd name="T21" fmla="*/ 8516 h 20000"/>
                  <a:gd name="T22" fmla="*/ 8776 w 20000"/>
                  <a:gd name="T23" fmla="*/ 6731 h 20000"/>
                  <a:gd name="T24" fmla="*/ 7812 w 20000"/>
                  <a:gd name="T25" fmla="*/ 6421 h 20000"/>
                  <a:gd name="T26" fmla="*/ 5600 w 20000"/>
                  <a:gd name="T27" fmla="*/ 6421 h 20000"/>
                  <a:gd name="T28" fmla="*/ 4047 w 20000"/>
                  <a:gd name="T29" fmla="*/ 6421 h 20000"/>
                  <a:gd name="T30" fmla="*/ 494 w 20000"/>
                  <a:gd name="T31" fmla="*/ 5218 h 20000"/>
                  <a:gd name="T32" fmla="*/ 1459 w 20000"/>
                  <a:gd name="T33" fmla="*/ 3802 h 20000"/>
                  <a:gd name="T34" fmla="*/ 1224 w 20000"/>
                  <a:gd name="T35" fmla="*/ 2211 h 20000"/>
                  <a:gd name="T36" fmla="*/ 3176 w 20000"/>
                  <a:gd name="T37" fmla="*/ 698 h 20000"/>
                  <a:gd name="T38" fmla="*/ 6212 w 20000"/>
                  <a:gd name="T39" fmla="*/ 504 h 20000"/>
                  <a:gd name="T40" fmla="*/ 4047 w 20000"/>
                  <a:gd name="T41" fmla="*/ 2308 h 20000"/>
                  <a:gd name="T42" fmla="*/ 2447 w 20000"/>
                  <a:gd name="T43" fmla="*/ 4597 h 20000"/>
                  <a:gd name="T44" fmla="*/ 4141 w 20000"/>
                  <a:gd name="T45" fmla="*/ 3608 h 20000"/>
                  <a:gd name="T46" fmla="*/ 5365 w 20000"/>
                  <a:gd name="T47" fmla="*/ 2017 h 20000"/>
                  <a:gd name="T48" fmla="*/ 9506 w 20000"/>
                  <a:gd name="T49" fmla="*/ 912 h 20000"/>
                  <a:gd name="T50" fmla="*/ 9153 w 20000"/>
                  <a:gd name="T51" fmla="*/ 2619 h 20000"/>
                  <a:gd name="T52" fmla="*/ 9506 w 20000"/>
                  <a:gd name="T53" fmla="*/ 3414 h 20000"/>
                  <a:gd name="T54" fmla="*/ 11082 w 20000"/>
                  <a:gd name="T55" fmla="*/ 3007 h 20000"/>
                  <a:gd name="T56" fmla="*/ 13294 w 20000"/>
                  <a:gd name="T57" fmla="*/ 3919 h 20000"/>
                  <a:gd name="T58" fmla="*/ 12329 w 20000"/>
                  <a:gd name="T59" fmla="*/ 4714 h 20000"/>
                  <a:gd name="T60" fmla="*/ 14400 w 20000"/>
                  <a:gd name="T61" fmla="*/ 5121 h 20000"/>
                  <a:gd name="T62" fmla="*/ 15224 w 20000"/>
                  <a:gd name="T63" fmla="*/ 6421 h 20000"/>
                  <a:gd name="T64" fmla="*/ 15953 w 20000"/>
                  <a:gd name="T65" fmla="*/ 7818 h 20000"/>
                  <a:gd name="T66" fmla="*/ 15835 w 20000"/>
                  <a:gd name="T67" fmla="*/ 8632 h 20000"/>
                  <a:gd name="T68" fmla="*/ 15600 w 20000"/>
                  <a:gd name="T69" fmla="*/ 9641 h 20000"/>
                  <a:gd name="T70" fmla="*/ 18024 w 20000"/>
                  <a:gd name="T71" fmla="*/ 11445 h 20000"/>
                  <a:gd name="T72" fmla="*/ 19976 w 20000"/>
                  <a:gd name="T73" fmla="*/ 13036 h 20000"/>
                  <a:gd name="T74" fmla="*/ 17529 w 20000"/>
                  <a:gd name="T75" fmla="*/ 14665 h 20000"/>
                  <a:gd name="T76" fmla="*/ 15600 w 20000"/>
                  <a:gd name="T77" fmla="*/ 13851 h 20000"/>
                  <a:gd name="T78" fmla="*/ 14635 w 20000"/>
                  <a:gd name="T79" fmla="*/ 13637 h 20000"/>
                  <a:gd name="T80" fmla="*/ 14635 w 20000"/>
                  <a:gd name="T81" fmla="*/ 15655 h 20000"/>
                  <a:gd name="T82" fmla="*/ 14988 w 20000"/>
                  <a:gd name="T83" fmla="*/ 18661 h 20000"/>
                  <a:gd name="T84" fmla="*/ 13059 w 20000"/>
                  <a:gd name="T85" fmla="*/ 17866 h 20000"/>
                  <a:gd name="T86" fmla="*/ 13294 w 20000"/>
                  <a:gd name="T87" fmla="*/ 19379 h 200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000"/>
                  <a:gd name="T133" fmla="*/ 0 h 20000"/>
                  <a:gd name="T134" fmla="*/ 20000 w 20000"/>
                  <a:gd name="T135" fmla="*/ 20000 h 200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000" h="20000">
                    <a:moveTo>
                      <a:pt x="13294" y="19981"/>
                    </a:moveTo>
                    <a:lnTo>
                      <a:pt x="12424" y="19981"/>
                    </a:lnTo>
                    <a:lnTo>
                      <a:pt x="11694" y="19670"/>
                    </a:lnTo>
                    <a:lnTo>
                      <a:pt x="10353" y="18565"/>
                    </a:lnTo>
                    <a:lnTo>
                      <a:pt x="9247" y="18060"/>
                    </a:lnTo>
                    <a:lnTo>
                      <a:pt x="8776" y="17245"/>
                    </a:lnTo>
                    <a:lnTo>
                      <a:pt x="8918" y="17051"/>
                    </a:lnTo>
                    <a:lnTo>
                      <a:pt x="9153" y="16760"/>
                    </a:lnTo>
                    <a:lnTo>
                      <a:pt x="8282" y="16256"/>
                    </a:lnTo>
                    <a:lnTo>
                      <a:pt x="7812" y="15461"/>
                    </a:lnTo>
                    <a:lnTo>
                      <a:pt x="7318" y="15150"/>
                    </a:lnTo>
                    <a:lnTo>
                      <a:pt x="7200" y="15461"/>
                    </a:lnTo>
                    <a:lnTo>
                      <a:pt x="6353" y="15267"/>
                    </a:lnTo>
                    <a:lnTo>
                      <a:pt x="5976" y="15267"/>
                    </a:lnTo>
                    <a:lnTo>
                      <a:pt x="5129" y="15461"/>
                    </a:lnTo>
                    <a:lnTo>
                      <a:pt x="4141" y="14956"/>
                    </a:lnTo>
                    <a:lnTo>
                      <a:pt x="4400" y="14142"/>
                    </a:lnTo>
                    <a:lnTo>
                      <a:pt x="5129" y="13560"/>
                    </a:lnTo>
                    <a:lnTo>
                      <a:pt x="5600" y="13637"/>
                    </a:lnTo>
                    <a:lnTo>
                      <a:pt x="6941" y="13948"/>
                    </a:lnTo>
                    <a:lnTo>
                      <a:pt x="7906" y="13637"/>
                    </a:lnTo>
                    <a:lnTo>
                      <a:pt x="8541" y="13851"/>
                    </a:lnTo>
                    <a:lnTo>
                      <a:pt x="8776" y="13346"/>
                    </a:lnTo>
                    <a:lnTo>
                      <a:pt x="8282" y="12726"/>
                    </a:lnTo>
                    <a:lnTo>
                      <a:pt x="8918" y="12532"/>
                    </a:lnTo>
                    <a:lnTo>
                      <a:pt x="9882" y="12047"/>
                    </a:lnTo>
                    <a:lnTo>
                      <a:pt x="10729" y="11445"/>
                    </a:lnTo>
                    <a:lnTo>
                      <a:pt x="10729" y="10747"/>
                    </a:lnTo>
                    <a:lnTo>
                      <a:pt x="10729" y="9932"/>
                    </a:lnTo>
                    <a:lnTo>
                      <a:pt x="10118" y="9350"/>
                    </a:lnTo>
                    <a:lnTo>
                      <a:pt x="9882" y="8826"/>
                    </a:lnTo>
                    <a:lnTo>
                      <a:pt x="8541" y="8923"/>
                    </a:lnTo>
                    <a:lnTo>
                      <a:pt x="8776" y="8516"/>
                    </a:lnTo>
                    <a:lnTo>
                      <a:pt x="9506" y="8516"/>
                    </a:lnTo>
                    <a:lnTo>
                      <a:pt x="8776" y="7624"/>
                    </a:lnTo>
                    <a:lnTo>
                      <a:pt x="8776" y="6731"/>
                    </a:lnTo>
                    <a:lnTo>
                      <a:pt x="8188" y="6014"/>
                    </a:lnTo>
                    <a:lnTo>
                      <a:pt x="7318" y="6014"/>
                    </a:lnTo>
                    <a:lnTo>
                      <a:pt x="7812" y="6421"/>
                    </a:lnTo>
                    <a:lnTo>
                      <a:pt x="7553" y="7022"/>
                    </a:lnTo>
                    <a:lnTo>
                      <a:pt x="6941" y="7022"/>
                    </a:lnTo>
                    <a:lnTo>
                      <a:pt x="5600" y="6421"/>
                    </a:lnTo>
                    <a:lnTo>
                      <a:pt x="5741" y="7022"/>
                    </a:lnTo>
                    <a:lnTo>
                      <a:pt x="5129" y="6731"/>
                    </a:lnTo>
                    <a:lnTo>
                      <a:pt x="4047" y="6421"/>
                    </a:lnTo>
                    <a:lnTo>
                      <a:pt x="2565" y="6014"/>
                    </a:lnTo>
                    <a:lnTo>
                      <a:pt x="1600" y="5432"/>
                    </a:lnTo>
                    <a:lnTo>
                      <a:pt x="494" y="5218"/>
                    </a:lnTo>
                    <a:lnTo>
                      <a:pt x="0" y="4113"/>
                    </a:lnTo>
                    <a:lnTo>
                      <a:pt x="1459" y="4326"/>
                    </a:lnTo>
                    <a:lnTo>
                      <a:pt x="1459" y="3802"/>
                    </a:lnTo>
                    <a:lnTo>
                      <a:pt x="0" y="3414"/>
                    </a:lnTo>
                    <a:lnTo>
                      <a:pt x="635" y="2308"/>
                    </a:lnTo>
                    <a:lnTo>
                      <a:pt x="1224" y="2211"/>
                    </a:lnTo>
                    <a:lnTo>
                      <a:pt x="1106" y="2017"/>
                    </a:lnTo>
                    <a:lnTo>
                      <a:pt x="2212" y="1203"/>
                    </a:lnTo>
                    <a:lnTo>
                      <a:pt x="3176" y="698"/>
                    </a:lnTo>
                    <a:lnTo>
                      <a:pt x="4635" y="0"/>
                    </a:lnTo>
                    <a:lnTo>
                      <a:pt x="6941" y="194"/>
                    </a:lnTo>
                    <a:lnTo>
                      <a:pt x="6212" y="504"/>
                    </a:lnTo>
                    <a:lnTo>
                      <a:pt x="5129" y="989"/>
                    </a:lnTo>
                    <a:lnTo>
                      <a:pt x="4047" y="1707"/>
                    </a:lnTo>
                    <a:lnTo>
                      <a:pt x="4047" y="2308"/>
                    </a:lnTo>
                    <a:lnTo>
                      <a:pt x="3412" y="3123"/>
                    </a:lnTo>
                    <a:lnTo>
                      <a:pt x="3765" y="3919"/>
                    </a:lnTo>
                    <a:lnTo>
                      <a:pt x="2447" y="4597"/>
                    </a:lnTo>
                    <a:lnTo>
                      <a:pt x="3671" y="4714"/>
                    </a:lnTo>
                    <a:lnTo>
                      <a:pt x="4635" y="3802"/>
                    </a:lnTo>
                    <a:lnTo>
                      <a:pt x="4141" y="3608"/>
                    </a:lnTo>
                    <a:lnTo>
                      <a:pt x="4635" y="2813"/>
                    </a:lnTo>
                    <a:lnTo>
                      <a:pt x="5129" y="2619"/>
                    </a:lnTo>
                    <a:lnTo>
                      <a:pt x="5365" y="2017"/>
                    </a:lnTo>
                    <a:lnTo>
                      <a:pt x="6212" y="1513"/>
                    </a:lnTo>
                    <a:lnTo>
                      <a:pt x="7318" y="989"/>
                    </a:lnTo>
                    <a:lnTo>
                      <a:pt x="9506" y="912"/>
                    </a:lnTo>
                    <a:lnTo>
                      <a:pt x="9247" y="1513"/>
                    </a:lnTo>
                    <a:lnTo>
                      <a:pt x="9506" y="1804"/>
                    </a:lnTo>
                    <a:lnTo>
                      <a:pt x="9153" y="2619"/>
                    </a:lnTo>
                    <a:lnTo>
                      <a:pt x="8188" y="3802"/>
                    </a:lnTo>
                    <a:lnTo>
                      <a:pt x="9153" y="3317"/>
                    </a:lnTo>
                    <a:lnTo>
                      <a:pt x="9506" y="3414"/>
                    </a:lnTo>
                    <a:lnTo>
                      <a:pt x="10494" y="3802"/>
                    </a:lnTo>
                    <a:lnTo>
                      <a:pt x="10353" y="3317"/>
                    </a:lnTo>
                    <a:lnTo>
                      <a:pt x="11082" y="3007"/>
                    </a:lnTo>
                    <a:lnTo>
                      <a:pt x="11812" y="3123"/>
                    </a:lnTo>
                    <a:lnTo>
                      <a:pt x="13059" y="3414"/>
                    </a:lnTo>
                    <a:lnTo>
                      <a:pt x="13294" y="3919"/>
                    </a:lnTo>
                    <a:lnTo>
                      <a:pt x="12329" y="4113"/>
                    </a:lnTo>
                    <a:lnTo>
                      <a:pt x="13059" y="4403"/>
                    </a:lnTo>
                    <a:lnTo>
                      <a:pt x="12329" y="4714"/>
                    </a:lnTo>
                    <a:lnTo>
                      <a:pt x="13388" y="4908"/>
                    </a:lnTo>
                    <a:lnTo>
                      <a:pt x="13647" y="5723"/>
                    </a:lnTo>
                    <a:lnTo>
                      <a:pt x="14400" y="5121"/>
                    </a:lnTo>
                    <a:lnTo>
                      <a:pt x="14988" y="5432"/>
                    </a:lnTo>
                    <a:lnTo>
                      <a:pt x="15224" y="5917"/>
                    </a:lnTo>
                    <a:lnTo>
                      <a:pt x="15224" y="6421"/>
                    </a:lnTo>
                    <a:lnTo>
                      <a:pt x="15953" y="6828"/>
                    </a:lnTo>
                    <a:lnTo>
                      <a:pt x="16565" y="7333"/>
                    </a:lnTo>
                    <a:lnTo>
                      <a:pt x="15953" y="7818"/>
                    </a:lnTo>
                    <a:lnTo>
                      <a:pt x="16824" y="7818"/>
                    </a:lnTo>
                    <a:lnTo>
                      <a:pt x="17176" y="8516"/>
                    </a:lnTo>
                    <a:lnTo>
                      <a:pt x="15835" y="8632"/>
                    </a:lnTo>
                    <a:lnTo>
                      <a:pt x="17435" y="9350"/>
                    </a:lnTo>
                    <a:lnTo>
                      <a:pt x="16565" y="9350"/>
                    </a:lnTo>
                    <a:lnTo>
                      <a:pt x="15600" y="9641"/>
                    </a:lnTo>
                    <a:lnTo>
                      <a:pt x="16188" y="10223"/>
                    </a:lnTo>
                    <a:lnTo>
                      <a:pt x="16824" y="11057"/>
                    </a:lnTo>
                    <a:lnTo>
                      <a:pt x="18024" y="11445"/>
                    </a:lnTo>
                    <a:lnTo>
                      <a:pt x="18400" y="12726"/>
                    </a:lnTo>
                    <a:lnTo>
                      <a:pt x="19365" y="12726"/>
                    </a:lnTo>
                    <a:lnTo>
                      <a:pt x="19976" y="13036"/>
                    </a:lnTo>
                    <a:lnTo>
                      <a:pt x="19741" y="13560"/>
                    </a:lnTo>
                    <a:lnTo>
                      <a:pt x="18541" y="14355"/>
                    </a:lnTo>
                    <a:lnTo>
                      <a:pt x="17529" y="14665"/>
                    </a:lnTo>
                    <a:lnTo>
                      <a:pt x="16941" y="15655"/>
                    </a:lnTo>
                    <a:lnTo>
                      <a:pt x="16188" y="14956"/>
                    </a:lnTo>
                    <a:lnTo>
                      <a:pt x="15600" y="13851"/>
                    </a:lnTo>
                    <a:lnTo>
                      <a:pt x="15224" y="13036"/>
                    </a:lnTo>
                    <a:lnTo>
                      <a:pt x="14400" y="13036"/>
                    </a:lnTo>
                    <a:lnTo>
                      <a:pt x="14635" y="13637"/>
                    </a:lnTo>
                    <a:lnTo>
                      <a:pt x="13647" y="13851"/>
                    </a:lnTo>
                    <a:lnTo>
                      <a:pt x="14024" y="14859"/>
                    </a:lnTo>
                    <a:lnTo>
                      <a:pt x="14635" y="15655"/>
                    </a:lnTo>
                    <a:lnTo>
                      <a:pt x="15459" y="16450"/>
                    </a:lnTo>
                    <a:lnTo>
                      <a:pt x="15600" y="17769"/>
                    </a:lnTo>
                    <a:lnTo>
                      <a:pt x="14988" y="18661"/>
                    </a:lnTo>
                    <a:lnTo>
                      <a:pt x="14635" y="19069"/>
                    </a:lnTo>
                    <a:lnTo>
                      <a:pt x="14024" y="18661"/>
                    </a:lnTo>
                    <a:lnTo>
                      <a:pt x="13059" y="17866"/>
                    </a:lnTo>
                    <a:lnTo>
                      <a:pt x="11694" y="16954"/>
                    </a:lnTo>
                    <a:lnTo>
                      <a:pt x="12424" y="18351"/>
                    </a:lnTo>
                    <a:lnTo>
                      <a:pt x="13294" y="19379"/>
                    </a:lnTo>
                    <a:lnTo>
                      <a:pt x="13294" y="1998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61" name="Freeform 718"/>
              <p:cNvSpPr>
                <a:spLocks/>
              </p:cNvSpPr>
              <p:nvPr/>
            </p:nvSpPr>
            <p:spPr bwMode="auto">
              <a:xfrm>
                <a:off x="3266141" y="2653335"/>
                <a:ext cx="516200" cy="306525"/>
              </a:xfrm>
              <a:custGeom>
                <a:avLst/>
                <a:gdLst>
                  <a:gd name="T0" fmla="*/ 4106 w 20000"/>
                  <a:gd name="T1" fmla="*/ 19667 h 20000"/>
                  <a:gd name="T2" fmla="*/ 4270 w 20000"/>
                  <a:gd name="T3" fmla="*/ 18835 h 20000"/>
                  <a:gd name="T4" fmla="*/ 3397 w 20000"/>
                  <a:gd name="T5" fmla="*/ 18946 h 20000"/>
                  <a:gd name="T6" fmla="*/ 758 w 20000"/>
                  <a:gd name="T7" fmla="*/ 18086 h 20000"/>
                  <a:gd name="T8" fmla="*/ 66 w 20000"/>
                  <a:gd name="T9" fmla="*/ 16949 h 20000"/>
                  <a:gd name="T10" fmla="*/ 1105 w 20000"/>
                  <a:gd name="T11" fmla="*/ 15506 h 20000"/>
                  <a:gd name="T12" fmla="*/ 2045 w 20000"/>
                  <a:gd name="T13" fmla="*/ 15090 h 20000"/>
                  <a:gd name="T14" fmla="*/ 2885 w 20000"/>
                  <a:gd name="T15" fmla="*/ 14064 h 20000"/>
                  <a:gd name="T16" fmla="*/ 3149 w 20000"/>
                  <a:gd name="T17" fmla="*/ 16227 h 20000"/>
                  <a:gd name="T18" fmla="*/ 4946 w 20000"/>
                  <a:gd name="T19" fmla="*/ 15090 h 20000"/>
                  <a:gd name="T20" fmla="*/ 3842 w 20000"/>
                  <a:gd name="T21" fmla="*/ 15201 h 20000"/>
                  <a:gd name="T22" fmla="*/ 5375 w 20000"/>
                  <a:gd name="T23" fmla="*/ 12067 h 20000"/>
                  <a:gd name="T24" fmla="*/ 6134 w 20000"/>
                  <a:gd name="T25" fmla="*/ 12483 h 20000"/>
                  <a:gd name="T26" fmla="*/ 6051 w 20000"/>
                  <a:gd name="T27" fmla="*/ 11623 h 20000"/>
                  <a:gd name="T28" fmla="*/ 5622 w 20000"/>
                  <a:gd name="T29" fmla="*/ 9071 h 20000"/>
                  <a:gd name="T30" fmla="*/ 6562 w 20000"/>
                  <a:gd name="T31" fmla="*/ 7490 h 20000"/>
                  <a:gd name="T32" fmla="*/ 7420 w 20000"/>
                  <a:gd name="T33" fmla="*/ 9487 h 20000"/>
                  <a:gd name="T34" fmla="*/ 8359 w 20000"/>
                  <a:gd name="T35" fmla="*/ 10208 h 20000"/>
                  <a:gd name="T36" fmla="*/ 7683 w 20000"/>
                  <a:gd name="T37" fmla="*/ 8044 h 20000"/>
                  <a:gd name="T38" fmla="*/ 9728 w 20000"/>
                  <a:gd name="T39" fmla="*/ 7906 h 20000"/>
                  <a:gd name="T40" fmla="*/ 10585 w 20000"/>
                  <a:gd name="T41" fmla="*/ 6907 h 20000"/>
                  <a:gd name="T42" fmla="*/ 10404 w 20000"/>
                  <a:gd name="T43" fmla="*/ 6186 h 20000"/>
                  <a:gd name="T44" fmla="*/ 7585 w 20000"/>
                  <a:gd name="T45" fmla="*/ 7184 h 20000"/>
                  <a:gd name="T46" fmla="*/ 7585 w 20000"/>
                  <a:gd name="T47" fmla="*/ 5603 h 20000"/>
                  <a:gd name="T48" fmla="*/ 7848 w 20000"/>
                  <a:gd name="T49" fmla="*/ 5049 h 20000"/>
                  <a:gd name="T50" fmla="*/ 5622 w 20000"/>
                  <a:gd name="T51" fmla="*/ 4882 h 20000"/>
                  <a:gd name="T52" fmla="*/ 5375 w 20000"/>
                  <a:gd name="T53" fmla="*/ 4161 h 20000"/>
                  <a:gd name="T54" fmla="*/ 5787 w 20000"/>
                  <a:gd name="T55" fmla="*/ 2746 h 20000"/>
                  <a:gd name="T56" fmla="*/ 7238 w 20000"/>
                  <a:gd name="T57" fmla="*/ 1886 h 20000"/>
                  <a:gd name="T58" fmla="*/ 8524 w 20000"/>
                  <a:gd name="T59" fmla="*/ 1886 h 20000"/>
                  <a:gd name="T60" fmla="*/ 9052 w 20000"/>
                  <a:gd name="T61" fmla="*/ 1165 h 20000"/>
                  <a:gd name="T62" fmla="*/ 10585 w 20000"/>
                  <a:gd name="T63" fmla="*/ 1165 h 20000"/>
                  <a:gd name="T64" fmla="*/ 11261 w 20000"/>
                  <a:gd name="T65" fmla="*/ 3024 h 20000"/>
                  <a:gd name="T66" fmla="*/ 12119 w 20000"/>
                  <a:gd name="T67" fmla="*/ 444 h 20000"/>
                  <a:gd name="T68" fmla="*/ 13916 w 20000"/>
                  <a:gd name="T69" fmla="*/ 2330 h 20000"/>
                  <a:gd name="T70" fmla="*/ 15268 w 20000"/>
                  <a:gd name="T71" fmla="*/ 749 h 20000"/>
                  <a:gd name="T72" fmla="*/ 15878 w 20000"/>
                  <a:gd name="T73" fmla="*/ 860 h 20000"/>
                  <a:gd name="T74" fmla="*/ 16373 w 20000"/>
                  <a:gd name="T75" fmla="*/ 1581 h 20000"/>
                  <a:gd name="T76" fmla="*/ 17246 w 20000"/>
                  <a:gd name="T77" fmla="*/ 860 h 20000"/>
                  <a:gd name="T78" fmla="*/ 18434 w 20000"/>
                  <a:gd name="T79" fmla="*/ 2330 h 20000"/>
                  <a:gd name="T80" fmla="*/ 18434 w 20000"/>
                  <a:gd name="T81" fmla="*/ 3024 h 20000"/>
                  <a:gd name="T82" fmla="*/ 19984 w 20000"/>
                  <a:gd name="T83" fmla="*/ 5049 h 20000"/>
                  <a:gd name="T84" fmla="*/ 18434 w 20000"/>
                  <a:gd name="T85" fmla="*/ 6463 h 20000"/>
                  <a:gd name="T86" fmla="*/ 15697 w 20000"/>
                  <a:gd name="T87" fmla="*/ 6768 h 20000"/>
                  <a:gd name="T88" fmla="*/ 17659 w 20000"/>
                  <a:gd name="T89" fmla="*/ 7184 h 20000"/>
                  <a:gd name="T90" fmla="*/ 15268 w 20000"/>
                  <a:gd name="T91" fmla="*/ 8766 h 20000"/>
                  <a:gd name="T92" fmla="*/ 13735 w 20000"/>
                  <a:gd name="T93" fmla="*/ 10208 h 20000"/>
                  <a:gd name="T94" fmla="*/ 11954 w 20000"/>
                  <a:gd name="T95" fmla="*/ 11789 h 20000"/>
                  <a:gd name="T96" fmla="*/ 9893 w 20000"/>
                  <a:gd name="T97" fmla="*/ 12067 h 20000"/>
                  <a:gd name="T98" fmla="*/ 8112 w 20000"/>
                  <a:gd name="T99" fmla="*/ 12926 h 20000"/>
                  <a:gd name="T100" fmla="*/ 9629 w 20000"/>
                  <a:gd name="T101" fmla="*/ 13953 h 20000"/>
                  <a:gd name="T102" fmla="*/ 8524 w 20000"/>
                  <a:gd name="T103" fmla="*/ 15784 h 20000"/>
                  <a:gd name="T104" fmla="*/ 6991 w 20000"/>
                  <a:gd name="T105" fmla="*/ 16505 h 20000"/>
                  <a:gd name="T106" fmla="*/ 5458 w 20000"/>
                  <a:gd name="T107" fmla="*/ 16949 h 20000"/>
                  <a:gd name="T108" fmla="*/ 4683 w 20000"/>
                  <a:gd name="T109" fmla="*/ 16949 h 20000"/>
                  <a:gd name="T110" fmla="*/ 6298 w 20000"/>
                  <a:gd name="T111" fmla="*/ 18086 h 20000"/>
                  <a:gd name="T112" fmla="*/ 5029 w 20000"/>
                  <a:gd name="T113" fmla="*/ 19972 h 200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00"/>
                  <a:gd name="T172" fmla="*/ 0 h 20000"/>
                  <a:gd name="T173" fmla="*/ 20000 w 20000"/>
                  <a:gd name="T174" fmla="*/ 20000 h 200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00" h="20000">
                    <a:moveTo>
                      <a:pt x="5029" y="19972"/>
                    </a:moveTo>
                    <a:lnTo>
                      <a:pt x="4106" y="19667"/>
                    </a:lnTo>
                    <a:lnTo>
                      <a:pt x="4336" y="19223"/>
                    </a:lnTo>
                    <a:lnTo>
                      <a:pt x="4270" y="18835"/>
                    </a:lnTo>
                    <a:lnTo>
                      <a:pt x="3842" y="18086"/>
                    </a:lnTo>
                    <a:lnTo>
                      <a:pt x="3397" y="18946"/>
                    </a:lnTo>
                    <a:lnTo>
                      <a:pt x="1880" y="18835"/>
                    </a:lnTo>
                    <a:lnTo>
                      <a:pt x="758" y="18086"/>
                    </a:lnTo>
                    <a:lnTo>
                      <a:pt x="0" y="17365"/>
                    </a:lnTo>
                    <a:lnTo>
                      <a:pt x="66" y="16949"/>
                    </a:lnTo>
                    <a:lnTo>
                      <a:pt x="495" y="16227"/>
                    </a:lnTo>
                    <a:lnTo>
                      <a:pt x="1105" y="15506"/>
                    </a:lnTo>
                    <a:lnTo>
                      <a:pt x="2045" y="16227"/>
                    </a:lnTo>
                    <a:lnTo>
                      <a:pt x="2045" y="15090"/>
                    </a:lnTo>
                    <a:lnTo>
                      <a:pt x="2209" y="14064"/>
                    </a:lnTo>
                    <a:lnTo>
                      <a:pt x="2885" y="14064"/>
                    </a:lnTo>
                    <a:lnTo>
                      <a:pt x="2984" y="15201"/>
                    </a:lnTo>
                    <a:lnTo>
                      <a:pt x="3149" y="16227"/>
                    </a:lnTo>
                    <a:lnTo>
                      <a:pt x="3842" y="16227"/>
                    </a:lnTo>
                    <a:lnTo>
                      <a:pt x="4946" y="15090"/>
                    </a:lnTo>
                    <a:lnTo>
                      <a:pt x="4518" y="15090"/>
                    </a:lnTo>
                    <a:lnTo>
                      <a:pt x="3842" y="15201"/>
                    </a:lnTo>
                    <a:lnTo>
                      <a:pt x="4782" y="11623"/>
                    </a:lnTo>
                    <a:lnTo>
                      <a:pt x="5375" y="12067"/>
                    </a:lnTo>
                    <a:lnTo>
                      <a:pt x="5886" y="13204"/>
                    </a:lnTo>
                    <a:lnTo>
                      <a:pt x="6134" y="12483"/>
                    </a:lnTo>
                    <a:lnTo>
                      <a:pt x="6744" y="11789"/>
                    </a:lnTo>
                    <a:lnTo>
                      <a:pt x="6051" y="11623"/>
                    </a:lnTo>
                    <a:lnTo>
                      <a:pt x="5787" y="10624"/>
                    </a:lnTo>
                    <a:lnTo>
                      <a:pt x="5622" y="9071"/>
                    </a:lnTo>
                    <a:lnTo>
                      <a:pt x="5886" y="7601"/>
                    </a:lnTo>
                    <a:lnTo>
                      <a:pt x="6562" y="7490"/>
                    </a:lnTo>
                    <a:lnTo>
                      <a:pt x="7172" y="7906"/>
                    </a:lnTo>
                    <a:lnTo>
                      <a:pt x="7420" y="9487"/>
                    </a:lnTo>
                    <a:lnTo>
                      <a:pt x="7585" y="10902"/>
                    </a:lnTo>
                    <a:lnTo>
                      <a:pt x="8359" y="10208"/>
                    </a:lnTo>
                    <a:lnTo>
                      <a:pt x="7848" y="9182"/>
                    </a:lnTo>
                    <a:lnTo>
                      <a:pt x="7683" y="8044"/>
                    </a:lnTo>
                    <a:lnTo>
                      <a:pt x="8359" y="8044"/>
                    </a:lnTo>
                    <a:lnTo>
                      <a:pt x="9728" y="7906"/>
                    </a:lnTo>
                    <a:lnTo>
                      <a:pt x="11261" y="7184"/>
                    </a:lnTo>
                    <a:lnTo>
                      <a:pt x="10585" y="6907"/>
                    </a:lnTo>
                    <a:lnTo>
                      <a:pt x="11954" y="5326"/>
                    </a:lnTo>
                    <a:lnTo>
                      <a:pt x="10404" y="6186"/>
                    </a:lnTo>
                    <a:lnTo>
                      <a:pt x="9052" y="7490"/>
                    </a:lnTo>
                    <a:lnTo>
                      <a:pt x="7585" y="7184"/>
                    </a:lnTo>
                    <a:lnTo>
                      <a:pt x="6744" y="6463"/>
                    </a:lnTo>
                    <a:lnTo>
                      <a:pt x="7585" y="5603"/>
                    </a:lnTo>
                    <a:lnTo>
                      <a:pt x="9464" y="5049"/>
                    </a:lnTo>
                    <a:lnTo>
                      <a:pt x="7848" y="5049"/>
                    </a:lnTo>
                    <a:lnTo>
                      <a:pt x="6496" y="6019"/>
                    </a:lnTo>
                    <a:lnTo>
                      <a:pt x="5622" y="4882"/>
                    </a:lnTo>
                    <a:lnTo>
                      <a:pt x="8524" y="4438"/>
                    </a:lnTo>
                    <a:lnTo>
                      <a:pt x="5375" y="4161"/>
                    </a:lnTo>
                    <a:lnTo>
                      <a:pt x="7420" y="3190"/>
                    </a:lnTo>
                    <a:lnTo>
                      <a:pt x="5787" y="2746"/>
                    </a:lnTo>
                    <a:lnTo>
                      <a:pt x="5787" y="1997"/>
                    </a:lnTo>
                    <a:lnTo>
                      <a:pt x="7238" y="1886"/>
                    </a:lnTo>
                    <a:lnTo>
                      <a:pt x="8277" y="1442"/>
                    </a:lnTo>
                    <a:lnTo>
                      <a:pt x="8524" y="1886"/>
                    </a:lnTo>
                    <a:lnTo>
                      <a:pt x="9629" y="2330"/>
                    </a:lnTo>
                    <a:lnTo>
                      <a:pt x="9052" y="1165"/>
                    </a:lnTo>
                    <a:lnTo>
                      <a:pt x="9893" y="444"/>
                    </a:lnTo>
                    <a:lnTo>
                      <a:pt x="10585" y="1165"/>
                    </a:lnTo>
                    <a:lnTo>
                      <a:pt x="10404" y="2330"/>
                    </a:lnTo>
                    <a:lnTo>
                      <a:pt x="11261" y="3024"/>
                    </a:lnTo>
                    <a:lnTo>
                      <a:pt x="11179" y="1442"/>
                    </a:lnTo>
                    <a:lnTo>
                      <a:pt x="12119" y="444"/>
                    </a:lnTo>
                    <a:lnTo>
                      <a:pt x="13306" y="166"/>
                    </a:lnTo>
                    <a:lnTo>
                      <a:pt x="13916" y="2330"/>
                    </a:lnTo>
                    <a:lnTo>
                      <a:pt x="13982" y="0"/>
                    </a:lnTo>
                    <a:lnTo>
                      <a:pt x="15268" y="749"/>
                    </a:lnTo>
                    <a:lnTo>
                      <a:pt x="15449" y="2330"/>
                    </a:lnTo>
                    <a:lnTo>
                      <a:pt x="15878" y="860"/>
                    </a:lnTo>
                    <a:lnTo>
                      <a:pt x="16208" y="749"/>
                    </a:lnTo>
                    <a:lnTo>
                      <a:pt x="16373" y="1581"/>
                    </a:lnTo>
                    <a:lnTo>
                      <a:pt x="16636" y="860"/>
                    </a:lnTo>
                    <a:lnTo>
                      <a:pt x="17246" y="860"/>
                    </a:lnTo>
                    <a:lnTo>
                      <a:pt x="17246" y="1886"/>
                    </a:lnTo>
                    <a:lnTo>
                      <a:pt x="18434" y="2330"/>
                    </a:lnTo>
                    <a:lnTo>
                      <a:pt x="17082" y="3190"/>
                    </a:lnTo>
                    <a:lnTo>
                      <a:pt x="18434" y="3024"/>
                    </a:lnTo>
                    <a:lnTo>
                      <a:pt x="19472" y="3024"/>
                    </a:lnTo>
                    <a:lnTo>
                      <a:pt x="19984" y="5049"/>
                    </a:lnTo>
                    <a:lnTo>
                      <a:pt x="19472" y="5742"/>
                    </a:lnTo>
                    <a:lnTo>
                      <a:pt x="18434" y="6463"/>
                    </a:lnTo>
                    <a:lnTo>
                      <a:pt x="17246" y="6768"/>
                    </a:lnTo>
                    <a:lnTo>
                      <a:pt x="15697" y="6768"/>
                    </a:lnTo>
                    <a:lnTo>
                      <a:pt x="16208" y="7490"/>
                    </a:lnTo>
                    <a:lnTo>
                      <a:pt x="17659" y="7184"/>
                    </a:lnTo>
                    <a:lnTo>
                      <a:pt x="16142" y="8350"/>
                    </a:lnTo>
                    <a:lnTo>
                      <a:pt x="15268" y="8766"/>
                    </a:lnTo>
                    <a:lnTo>
                      <a:pt x="14427" y="9487"/>
                    </a:lnTo>
                    <a:lnTo>
                      <a:pt x="13735" y="10208"/>
                    </a:lnTo>
                    <a:lnTo>
                      <a:pt x="12976" y="11345"/>
                    </a:lnTo>
                    <a:lnTo>
                      <a:pt x="11954" y="11789"/>
                    </a:lnTo>
                    <a:lnTo>
                      <a:pt x="10849" y="12205"/>
                    </a:lnTo>
                    <a:lnTo>
                      <a:pt x="9893" y="12067"/>
                    </a:lnTo>
                    <a:lnTo>
                      <a:pt x="9052" y="11789"/>
                    </a:lnTo>
                    <a:lnTo>
                      <a:pt x="8112" y="12926"/>
                    </a:lnTo>
                    <a:lnTo>
                      <a:pt x="9052" y="12926"/>
                    </a:lnTo>
                    <a:lnTo>
                      <a:pt x="9629" y="13953"/>
                    </a:lnTo>
                    <a:lnTo>
                      <a:pt x="8953" y="15090"/>
                    </a:lnTo>
                    <a:lnTo>
                      <a:pt x="8524" y="15784"/>
                    </a:lnTo>
                    <a:lnTo>
                      <a:pt x="7238" y="15784"/>
                    </a:lnTo>
                    <a:lnTo>
                      <a:pt x="6991" y="16505"/>
                    </a:lnTo>
                    <a:lnTo>
                      <a:pt x="6496" y="16949"/>
                    </a:lnTo>
                    <a:lnTo>
                      <a:pt x="5458" y="16949"/>
                    </a:lnTo>
                    <a:lnTo>
                      <a:pt x="5029" y="15784"/>
                    </a:lnTo>
                    <a:lnTo>
                      <a:pt x="4683" y="16949"/>
                    </a:lnTo>
                    <a:lnTo>
                      <a:pt x="5622" y="18086"/>
                    </a:lnTo>
                    <a:lnTo>
                      <a:pt x="6298" y="18086"/>
                    </a:lnTo>
                    <a:lnTo>
                      <a:pt x="5622" y="19528"/>
                    </a:lnTo>
                    <a:lnTo>
                      <a:pt x="5029" y="1997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62" name="Freeform 719"/>
              <p:cNvSpPr>
                <a:spLocks/>
              </p:cNvSpPr>
              <p:nvPr/>
            </p:nvSpPr>
            <p:spPr bwMode="auto">
              <a:xfrm>
                <a:off x="2699019" y="2943885"/>
                <a:ext cx="251610" cy="194699"/>
              </a:xfrm>
              <a:custGeom>
                <a:avLst/>
                <a:gdLst>
                  <a:gd name="T0" fmla="*/ 14721 w 20000"/>
                  <a:gd name="T1" fmla="*/ 19956 h 20000"/>
                  <a:gd name="T2" fmla="*/ 12081 w 20000"/>
                  <a:gd name="T3" fmla="*/ 18162 h 20000"/>
                  <a:gd name="T4" fmla="*/ 10694 w 20000"/>
                  <a:gd name="T5" fmla="*/ 17637 h 20000"/>
                  <a:gd name="T6" fmla="*/ 6633 w 20000"/>
                  <a:gd name="T7" fmla="*/ 18337 h 20000"/>
                  <a:gd name="T8" fmla="*/ 2437 w 20000"/>
                  <a:gd name="T9" fmla="*/ 17199 h 20000"/>
                  <a:gd name="T10" fmla="*/ 2809 w 20000"/>
                  <a:gd name="T11" fmla="*/ 15186 h 20000"/>
                  <a:gd name="T12" fmla="*/ 135 w 20000"/>
                  <a:gd name="T13" fmla="*/ 13348 h 20000"/>
                  <a:gd name="T14" fmla="*/ 135 w 20000"/>
                  <a:gd name="T15" fmla="*/ 10635 h 20000"/>
                  <a:gd name="T16" fmla="*/ 4535 w 20000"/>
                  <a:gd name="T17" fmla="*/ 11116 h 20000"/>
                  <a:gd name="T18" fmla="*/ 7885 w 20000"/>
                  <a:gd name="T19" fmla="*/ 12254 h 20000"/>
                  <a:gd name="T20" fmla="*/ 5245 w 20000"/>
                  <a:gd name="T21" fmla="*/ 9497 h 20000"/>
                  <a:gd name="T22" fmla="*/ 1015 w 20000"/>
                  <a:gd name="T23" fmla="*/ 8840 h 20000"/>
                  <a:gd name="T24" fmla="*/ 1387 w 20000"/>
                  <a:gd name="T25" fmla="*/ 6565 h 20000"/>
                  <a:gd name="T26" fmla="*/ 5956 w 20000"/>
                  <a:gd name="T27" fmla="*/ 6565 h 20000"/>
                  <a:gd name="T28" fmla="*/ 2809 w 20000"/>
                  <a:gd name="T29" fmla="*/ 5208 h 20000"/>
                  <a:gd name="T30" fmla="*/ 2267 w 20000"/>
                  <a:gd name="T31" fmla="*/ 3414 h 20000"/>
                  <a:gd name="T32" fmla="*/ 4196 w 20000"/>
                  <a:gd name="T33" fmla="*/ 2713 h 20000"/>
                  <a:gd name="T34" fmla="*/ 4535 w 20000"/>
                  <a:gd name="T35" fmla="*/ 1619 h 20000"/>
                  <a:gd name="T36" fmla="*/ 6971 w 20000"/>
                  <a:gd name="T37" fmla="*/ 919 h 20000"/>
                  <a:gd name="T38" fmla="*/ 10694 w 20000"/>
                  <a:gd name="T39" fmla="*/ 0 h 20000"/>
                  <a:gd name="T40" fmla="*/ 8900 w 20000"/>
                  <a:gd name="T41" fmla="*/ 2932 h 20000"/>
                  <a:gd name="T42" fmla="*/ 11540 w 20000"/>
                  <a:gd name="T43" fmla="*/ 2713 h 20000"/>
                  <a:gd name="T44" fmla="*/ 12420 w 20000"/>
                  <a:gd name="T45" fmla="*/ 4551 h 20000"/>
                  <a:gd name="T46" fmla="*/ 12589 w 20000"/>
                  <a:gd name="T47" fmla="*/ 5208 h 20000"/>
                  <a:gd name="T48" fmla="*/ 14349 w 20000"/>
                  <a:gd name="T49" fmla="*/ 4551 h 20000"/>
                  <a:gd name="T50" fmla="*/ 14856 w 20000"/>
                  <a:gd name="T51" fmla="*/ 3414 h 20000"/>
                  <a:gd name="T52" fmla="*/ 14856 w 20000"/>
                  <a:gd name="T53" fmla="*/ 6565 h 20000"/>
                  <a:gd name="T54" fmla="*/ 14856 w 20000"/>
                  <a:gd name="T55" fmla="*/ 8840 h 20000"/>
                  <a:gd name="T56" fmla="*/ 16311 w 20000"/>
                  <a:gd name="T57" fmla="*/ 6346 h 20000"/>
                  <a:gd name="T58" fmla="*/ 18037 w 20000"/>
                  <a:gd name="T59" fmla="*/ 2932 h 20000"/>
                  <a:gd name="T60" fmla="*/ 19425 w 20000"/>
                  <a:gd name="T61" fmla="*/ 4770 h 20000"/>
                  <a:gd name="T62" fmla="*/ 19289 w 20000"/>
                  <a:gd name="T63" fmla="*/ 7484 h 20000"/>
                  <a:gd name="T64" fmla="*/ 18037 w 20000"/>
                  <a:gd name="T65" fmla="*/ 10635 h 20000"/>
                  <a:gd name="T66" fmla="*/ 17834 w 20000"/>
                  <a:gd name="T67" fmla="*/ 12910 h 20000"/>
                  <a:gd name="T68" fmla="*/ 18579 w 20000"/>
                  <a:gd name="T69" fmla="*/ 14048 h 20000"/>
                  <a:gd name="T70" fmla="*/ 19966 w 20000"/>
                  <a:gd name="T71" fmla="*/ 16543 h 20000"/>
                  <a:gd name="T72" fmla="*/ 18376 w 20000"/>
                  <a:gd name="T73" fmla="*/ 17199 h 20000"/>
                  <a:gd name="T74" fmla="*/ 16311 w 20000"/>
                  <a:gd name="T75" fmla="*/ 17199 h 20000"/>
                  <a:gd name="T76" fmla="*/ 17157 w 20000"/>
                  <a:gd name="T77" fmla="*/ 18337 h 20000"/>
                  <a:gd name="T78" fmla="*/ 16108 w 20000"/>
                  <a:gd name="T79" fmla="*/ 19956 h 200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00"/>
                  <a:gd name="T121" fmla="*/ 0 h 20000"/>
                  <a:gd name="T122" fmla="*/ 20000 w 20000"/>
                  <a:gd name="T123" fmla="*/ 20000 h 200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00" h="20000">
                    <a:moveTo>
                      <a:pt x="16108" y="19956"/>
                    </a:moveTo>
                    <a:lnTo>
                      <a:pt x="14721" y="19956"/>
                    </a:lnTo>
                    <a:lnTo>
                      <a:pt x="12927" y="19037"/>
                    </a:lnTo>
                    <a:lnTo>
                      <a:pt x="12081" y="18162"/>
                    </a:lnTo>
                    <a:lnTo>
                      <a:pt x="12081" y="16543"/>
                    </a:lnTo>
                    <a:lnTo>
                      <a:pt x="10694" y="17637"/>
                    </a:lnTo>
                    <a:lnTo>
                      <a:pt x="8900" y="18162"/>
                    </a:lnTo>
                    <a:lnTo>
                      <a:pt x="6633" y="18337"/>
                    </a:lnTo>
                    <a:lnTo>
                      <a:pt x="4196" y="17637"/>
                    </a:lnTo>
                    <a:lnTo>
                      <a:pt x="2437" y="17199"/>
                    </a:lnTo>
                    <a:lnTo>
                      <a:pt x="2437" y="16105"/>
                    </a:lnTo>
                    <a:lnTo>
                      <a:pt x="2809" y="15186"/>
                    </a:lnTo>
                    <a:lnTo>
                      <a:pt x="1557" y="14048"/>
                    </a:lnTo>
                    <a:lnTo>
                      <a:pt x="135" y="13348"/>
                    </a:lnTo>
                    <a:lnTo>
                      <a:pt x="0" y="11816"/>
                    </a:lnTo>
                    <a:lnTo>
                      <a:pt x="135" y="10635"/>
                    </a:lnTo>
                    <a:lnTo>
                      <a:pt x="2437" y="10635"/>
                    </a:lnTo>
                    <a:lnTo>
                      <a:pt x="4535" y="11116"/>
                    </a:lnTo>
                    <a:lnTo>
                      <a:pt x="5956" y="11816"/>
                    </a:lnTo>
                    <a:lnTo>
                      <a:pt x="7885" y="12254"/>
                    </a:lnTo>
                    <a:lnTo>
                      <a:pt x="7343" y="11335"/>
                    </a:lnTo>
                    <a:lnTo>
                      <a:pt x="5245" y="9497"/>
                    </a:lnTo>
                    <a:lnTo>
                      <a:pt x="3316" y="9497"/>
                    </a:lnTo>
                    <a:lnTo>
                      <a:pt x="1015" y="8840"/>
                    </a:lnTo>
                    <a:lnTo>
                      <a:pt x="880" y="7484"/>
                    </a:lnTo>
                    <a:lnTo>
                      <a:pt x="1387" y="6565"/>
                    </a:lnTo>
                    <a:lnTo>
                      <a:pt x="2978" y="6565"/>
                    </a:lnTo>
                    <a:lnTo>
                      <a:pt x="5956" y="6565"/>
                    </a:lnTo>
                    <a:lnTo>
                      <a:pt x="2267" y="5646"/>
                    </a:lnTo>
                    <a:lnTo>
                      <a:pt x="2809" y="5208"/>
                    </a:lnTo>
                    <a:lnTo>
                      <a:pt x="1557" y="4551"/>
                    </a:lnTo>
                    <a:lnTo>
                      <a:pt x="2267" y="3414"/>
                    </a:lnTo>
                    <a:lnTo>
                      <a:pt x="3316" y="2932"/>
                    </a:lnTo>
                    <a:lnTo>
                      <a:pt x="4196" y="2713"/>
                    </a:lnTo>
                    <a:lnTo>
                      <a:pt x="3858" y="1794"/>
                    </a:lnTo>
                    <a:lnTo>
                      <a:pt x="4535" y="1619"/>
                    </a:lnTo>
                    <a:lnTo>
                      <a:pt x="5584" y="1619"/>
                    </a:lnTo>
                    <a:lnTo>
                      <a:pt x="6971" y="919"/>
                    </a:lnTo>
                    <a:lnTo>
                      <a:pt x="8426" y="438"/>
                    </a:lnTo>
                    <a:lnTo>
                      <a:pt x="10694" y="0"/>
                    </a:lnTo>
                    <a:lnTo>
                      <a:pt x="10355" y="1794"/>
                    </a:lnTo>
                    <a:lnTo>
                      <a:pt x="8900" y="2932"/>
                    </a:lnTo>
                    <a:lnTo>
                      <a:pt x="10694" y="2932"/>
                    </a:lnTo>
                    <a:lnTo>
                      <a:pt x="11540" y="2713"/>
                    </a:lnTo>
                    <a:lnTo>
                      <a:pt x="12589" y="3589"/>
                    </a:lnTo>
                    <a:lnTo>
                      <a:pt x="12420" y="4551"/>
                    </a:lnTo>
                    <a:lnTo>
                      <a:pt x="11201" y="5208"/>
                    </a:lnTo>
                    <a:lnTo>
                      <a:pt x="12589" y="5208"/>
                    </a:lnTo>
                    <a:lnTo>
                      <a:pt x="13841" y="5646"/>
                    </a:lnTo>
                    <a:lnTo>
                      <a:pt x="14349" y="4551"/>
                    </a:lnTo>
                    <a:lnTo>
                      <a:pt x="14349" y="2932"/>
                    </a:lnTo>
                    <a:lnTo>
                      <a:pt x="14856" y="3414"/>
                    </a:lnTo>
                    <a:lnTo>
                      <a:pt x="15601" y="4770"/>
                    </a:lnTo>
                    <a:lnTo>
                      <a:pt x="14856" y="6565"/>
                    </a:lnTo>
                    <a:lnTo>
                      <a:pt x="14349" y="8403"/>
                    </a:lnTo>
                    <a:lnTo>
                      <a:pt x="14856" y="8840"/>
                    </a:lnTo>
                    <a:lnTo>
                      <a:pt x="15770" y="8140"/>
                    </a:lnTo>
                    <a:lnTo>
                      <a:pt x="16311" y="6346"/>
                    </a:lnTo>
                    <a:lnTo>
                      <a:pt x="16988" y="4551"/>
                    </a:lnTo>
                    <a:lnTo>
                      <a:pt x="18037" y="2932"/>
                    </a:lnTo>
                    <a:lnTo>
                      <a:pt x="18917" y="3414"/>
                    </a:lnTo>
                    <a:lnTo>
                      <a:pt x="19425" y="4770"/>
                    </a:lnTo>
                    <a:lnTo>
                      <a:pt x="19797" y="5908"/>
                    </a:lnTo>
                    <a:lnTo>
                      <a:pt x="19289" y="7484"/>
                    </a:lnTo>
                    <a:lnTo>
                      <a:pt x="18579" y="9278"/>
                    </a:lnTo>
                    <a:lnTo>
                      <a:pt x="18037" y="10635"/>
                    </a:lnTo>
                    <a:lnTo>
                      <a:pt x="17496" y="11816"/>
                    </a:lnTo>
                    <a:lnTo>
                      <a:pt x="17834" y="12910"/>
                    </a:lnTo>
                    <a:lnTo>
                      <a:pt x="18376" y="14311"/>
                    </a:lnTo>
                    <a:lnTo>
                      <a:pt x="18579" y="14048"/>
                    </a:lnTo>
                    <a:lnTo>
                      <a:pt x="19289" y="15405"/>
                    </a:lnTo>
                    <a:lnTo>
                      <a:pt x="19966" y="16543"/>
                    </a:lnTo>
                    <a:lnTo>
                      <a:pt x="19289" y="18162"/>
                    </a:lnTo>
                    <a:lnTo>
                      <a:pt x="18376" y="17199"/>
                    </a:lnTo>
                    <a:lnTo>
                      <a:pt x="17157" y="17199"/>
                    </a:lnTo>
                    <a:lnTo>
                      <a:pt x="16311" y="17199"/>
                    </a:lnTo>
                    <a:lnTo>
                      <a:pt x="15770" y="19037"/>
                    </a:lnTo>
                    <a:lnTo>
                      <a:pt x="17157" y="18337"/>
                    </a:lnTo>
                    <a:lnTo>
                      <a:pt x="17157" y="19475"/>
                    </a:lnTo>
                    <a:lnTo>
                      <a:pt x="16108" y="1995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63" name="Freeform 720"/>
              <p:cNvSpPr>
                <a:spLocks/>
              </p:cNvSpPr>
              <p:nvPr/>
            </p:nvSpPr>
            <p:spPr bwMode="auto">
              <a:xfrm>
                <a:off x="3277124" y="2689280"/>
                <a:ext cx="130797" cy="163746"/>
              </a:xfrm>
              <a:custGeom>
                <a:avLst/>
                <a:gdLst>
                  <a:gd name="T0" fmla="*/ 7036 w 20000"/>
                  <a:gd name="T1" fmla="*/ 19948 h 20000"/>
                  <a:gd name="T2" fmla="*/ 3974 w 20000"/>
                  <a:gd name="T3" fmla="*/ 19687 h 20000"/>
                  <a:gd name="T4" fmla="*/ 2671 w 20000"/>
                  <a:gd name="T5" fmla="*/ 19112 h 20000"/>
                  <a:gd name="T6" fmla="*/ 0 w 20000"/>
                  <a:gd name="T7" fmla="*/ 17807 h 20000"/>
                  <a:gd name="T8" fmla="*/ 0 w 20000"/>
                  <a:gd name="T9" fmla="*/ 15352 h 20000"/>
                  <a:gd name="T10" fmla="*/ 2671 w 20000"/>
                  <a:gd name="T11" fmla="*/ 13473 h 20000"/>
                  <a:gd name="T12" fmla="*/ 8404 w 20000"/>
                  <a:gd name="T13" fmla="*/ 14308 h 20000"/>
                  <a:gd name="T14" fmla="*/ 8078 w 20000"/>
                  <a:gd name="T15" fmla="*/ 12167 h 20000"/>
                  <a:gd name="T16" fmla="*/ 3062 w 20000"/>
                  <a:gd name="T17" fmla="*/ 11854 h 20000"/>
                  <a:gd name="T18" fmla="*/ 261 w 20000"/>
                  <a:gd name="T19" fmla="*/ 11332 h 20000"/>
                  <a:gd name="T20" fmla="*/ 3974 w 20000"/>
                  <a:gd name="T21" fmla="*/ 9713 h 20000"/>
                  <a:gd name="T22" fmla="*/ 261 w 20000"/>
                  <a:gd name="T23" fmla="*/ 9713 h 20000"/>
                  <a:gd name="T24" fmla="*/ 2671 w 20000"/>
                  <a:gd name="T25" fmla="*/ 6475 h 20000"/>
                  <a:gd name="T26" fmla="*/ 5407 w 20000"/>
                  <a:gd name="T27" fmla="*/ 7781 h 20000"/>
                  <a:gd name="T28" fmla="*/ 8078 w 20000"/>
                  <a:gd name="T29" fmla="*/ 6475 h 20000"/>
                  <a:gd name="T30" fmla="*/ 5407 w 20000"/>
                  <a:gd name="T31" fmla="*/ 6475 h 20000"/>
                  <a:gd name="T32" fmla="*/ 3974 w 20000"/>
                  <a:gd name="T33" fmla="*/ 5117 h 20000"/>
                  <a:gd name="T34" fmla="*/ 6384 w 20000"/>
                  <a:gd name="T35" fmla="*/ 4021 h 20000"/>
                  <a:gd name="T36" fmla="*/ 9772 w 20000"/>
                  <a:gd name="T37" fmla="*/ 4804 h 20000"/>
                  <a:gd name="T38" fmla="*/ 10749 w 20000"/>
                  <a:gd name="T39" fmla="*/ 4021 h 20000"/>
                  <a:gd name="T40" fmla="*/ 9772 w 20000"/>
                  <a:gd name="T41" fmla="*/ 2977 h 20000"/>
                  <a:gd name="T42" fmla="*/ 11792 w 20000"/>
                  <a:gd name="T43" fmla="*/ 2141 h 20000"/>
                  <a:gd name="T44" fmla="*/ 15505 w 20000"/>
                  <a:gd name="T45" fmla="*/ 0 h 20000"/>
                  <a:gd name="T46" fmla="*/ 17915 w 20000"/>
                  <a:gd name="T47" fmla="*/ 1619 h 20000"/>
                  <a:gd name="T48" fmla="*/ 16873 w 20000"/>
                  <a:gd name="T49" fmla="*/ 3499 h 20000"/>
                  <a:gd name="T50" fmla="*/ 16873 w 20000"/>
                  <a:gd name="T51" fmla="*/ 6162 h 20000"/>
                  <a:gd name="T52" fmla="*/ 17915 w 20000"/>
                  <a:gd name="T53" fmla="*/ 6997 h 20000"/>
                  <a:gd name="T54" fmla="*/ 17264 w 20000"/>
                  <a:gd name="T55" fmla="*/ 9138 h 20000"/>
                  <a:gd name="T56" fmla="*/ 18893 w 20000"/>
                  <a:gd name="T57" fmla="*/ 10548 h 20000"/>
                  <a:gd name="T58" fmla="*/ 16873 w 20000"/>
                  <a:gd name="T59" fmla="*/ 13473 h 20000"/>
                  <a:gd name="T60" fmla="*/ 18893 w 20000"/>
                  <a:gd name="T61" fmla="*/ 12898 h 20000"/>
                  <a:gd name="T62" fmla="*/ 19935 w 20000"/>
                  <a:gd name="T63" fmla="*/ 15614 h 20000"/>
                  <a:gd name="T64" fmla="*/ 18241 w 20000"/>
                  <a:gd name="T65" fmla="*/ 15614 h 20000"/>
                  <a:gd name="T66" fmla="*/ 15505 w 20000"/>
                  <a:gd name="T67" fmla="*/ 16449 h 20000"/>
                  <a:gd name="T68" fmla="*/ 12508 w 20000"/>
                  <a:gd name="T69" fmla="*/ 17493 h 20000"/>
                  <a:gd name="T70" fmla="*/ 13550 w 20000"/>
                  <a:gd name="T71" fmla="*/ 15352 h 20000"/>
                  <a:gd name="T72" fmla="*/ 11140 w 20000"/>
                  <a:gd name="T73" fmla="*/ 16449 h 20000"/>
                  <a:gd name="T74" fmla="*/ 10749 w 20000"/>
                  <a:gd name="T75" fmla="*/ 18329 h 20000"/>
                  <a:gd name="T76" fmla="*/ 9121 w 20000"/>
                  <a:gd name="T77" fmla="*/ 18590 h 20000"/>
                  <a:gd name="T78" fmla="*/ 7036 w 20000"/>
                  <a:gd name="T79" fmla="*/ 19948 h 200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00"/>
                  <a:gd name="T121" fmla="*/ 0 h 20000"/>
                  <a:gd name="T122" fmla="*/ 20000 w 20000"/>
                  <a:gd name="T123" fmla="*/ 20000 h 200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00" h="20000">
                    <a:moveTo>
                      <a:pt x="7036" y="19948"/>
                    </a:moveTo>
                    <a:lnTo>
                      <a:pt x="3974" y="19687"/>
                    </a:lnTo>
                    <a:lnTo>
                      <a:pt x="2671" y="19112"/>
                    </a:lnTo>
                    <a:lnTo>
                      <a:pt x="0" y="17807"/>
                    </a:lnTo>
                    <a:lnTo>
                      <a:pt x="0" y="15352"/>
                    </a:lnTo>
                    <a:lnTo>
                      <a:pt x="2671" y="13473"/>
                    </a:lnTo>
                    <a:lnTo>
                      <a:pt x="8404" y="14308"/>
                    </a:lnTo>
                    <a:lnTo>
                      <a:pt x="8078" y="12167"/>
                    </a:lnTo>
                    <a:lnTo>
                      <a:pt x="3062" y="11854"/>
                    </a:lnTo>
                    <a:lnTo>
                      <a:pt x="261" y="11332"/>
                    </a:lnTo>
                    <a:lnTo>
                      <a:pt x="3974" y="9713"/>
                    </a:lnTo>
                    <a:lnTo>
                      <a:pt x="261" y="9713"/>
                    </a:lnTo>
                    <a:lnTo>
                      <a:pt x="2671" y="6475"/>
                    </a:lnTo>
                    <a:lnTo>
                      <a:pt x="5407" y="7781"/>
                    </a:lnTo>
                    <a:lnTo>
                      <a:pt x="8078" y="6475"/>
                    </a:lnTo>
                    <a:lnTo>
                      <a:pt x="5407" y="6475"/>
                    </a:lnTo>
                    <a:lnTo>
                      <a:pt x="3974" y="5117"/>
                    </a:lnTo>
                    <a:lnTo>
                      <a:pt x="6384" y="4021"/>
                    </a:lnTo>
                    <a:lnTo>
                      <a:pt x="9772" y="4804"/>
                    </a:lnTo>
                    <a:lnTo>
                      <a:pt x="10749" y="4021"/>
                    </a:lnTo>
                    <a:lnTo>
                      <a:pt x="9772" y="2977"/>
                    </a:lnTo>
                    <a:lnTo>
                      <a:pt x="11792" y="2141"/>
                    </a:lnTo>
                    <a:lnTo>
                      <a:pt x="15505" y="0"/>
                    </a:lnTo>
                    <a:lnTo>
                      <a:pt x="17915" y="1619"/>
                    </a:lnTo>
                    <a:lnTo>
                      <a:pt x="16873" y="3499"/>
                    </a:lnTo>
                    <a:lnTo>
                      <a:pt x="16873" y="6162"/>
                    </a:lnTo>
                    <a:lnTo>
                      <a:pt x="17915" y="6997"/>
                    </a:lnTo>
                    <a:lnTo>
                      <a:pt x="17264" y="9138"/>
                    </a:lnTo>
                    <a:lnTo>
                      <a:pt x="18893" y="10548"/>
                    </a:lnTo>
                    <a:lnTo>
                      <a:pt x="16873" y="13473"/>
                    </a:lnTo>
                    <a:lnTo>
                      <a:pt x="18893" y="12898"/>
                    </a:lnTo>
                    <a:lnTo>
                      <a:pt x="19935" y="15614"/>
                    </a:lnTo>
                    <a:lnTo>
                      <a:pt x="18241" y="15614"/>
                    </a:lnTo>
                    <a:lnTo>
                      <a:pt x="15505" y="16449"/>
                    </a:lnTo>
                    <a:lnTo>
                      <a:pt x="12508" y="17493"/>
                    </a:lnTo>
                    <a:lnTo>
                      <a:pt x="13550" y="15352"/>
                    </a:lnTo>
                    <a:lnTo>
                      <a:pt x="11140" y="16449"/>
                    </a:lnTo>
                    <a:lnTo>
                      <a:pt x="10749" y="18329"/>
                    </a:lnTo>
                    <a:lnTo>
                      <a:pt x="9121" y="18590"/>
                    </a:lnTo>
                    <a:lnTo>
                      <a:pt x="7036" y="1994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64" name="Freeform 721"/>
              <p:cNvSpPr>
                <a:spLocks/>
              </p:cNvSpPr>
              <p:nvPr/>
            </p:nvSpPr>
            <p:spPr bwMode="auto">
              <a:xfrm>
                <a:off x="2635118" y="2868003"/>
                <a:ext cx="194698" cy="122810"/>
              </a:xfrm>
              <a:custGeom>
                <a:avLst/>
                <a:gdLst>
                  <a:gd name="T0" fmla="*/ 2495 w 20000"/>
                  <a:gd name="T1" fmla="*/ 19931 h 20000"/>
                  <a:gd name="T2" fmla="*/ 1357 w 20000"/>
                  <a:gd name="T3" fmla="*/ 19931 h 20000"/>
                  <a:gd name="T4" fmla="*/ 1794 w 20000"/>
                  <a:gd name="T5" fmla="*/ 17801 h 20000"/>
                  <a:gd name="T6" fmla="*/ 1794 w 20000"/>
                  <a:gd name="T7" fmla="*/ 16014 h 20000"/>
                  <a:gd name="T8" fmla="*/ 875 w 20000"/>
                  <a:gd name="T9" fmla="*/ 14914 h 20000"/>
                  <a:gd name="T10" fmla="*/ 0 w 20000"/>
                  <a:gd name="T11" fmla="*/ 13127 h 20000"/>
                  <a:gd name="T12" fmla="*/ 2057 w 20000"/>
                  <a:gd name="T13" fmla="*/ 11340 h 20000"/>
                  <a:gd name="T14" fmla="*/ 3151 w 20000"/>
                  <a:gd name="T15" fmla="*/ 9210 h 20000"/>
                  <a:gd name="T16" fmla="*/ 4726 w 20000"/>
                  <a:gd name="T17" fmla="*/ 9210 h 20000"/>
                  <a:gd name="T18" fmla="*/ 4989 w 20000"/>
                  <a:gd name="T19" fmla="*/ 8522 h 20000"/>
                  <a:gd name="T20" fmla="*/ 4726 w 20000"/>
                  <a:gd name="T21" fmla="*/ 7423 h 20000"/>
                  <a:gd name="T22" fmla="*/ 4989 w 20000"/>
                  <a:gd name="T23" fmla="*/ 7423 h 20000"/>
                  <a:gd name="T24" fmla="*/ 5427 w 20000"/>
                  <a:gd name="T25" fmla="*/ 7423 h 20000"/>
                  <a:gd name="T26" fmla="*/ 8403 w 20000"/>
                  <a:gd name="T27" fmla="*/ 4605 h 20000"/>
                  <a:gd name="T28" fmla="*/ 7921 w 20000"/>
                  <a:gd name="T29" fmla="*/ 3162 h 20000"/>
                  <a:gd name="T30" fmla="*/ 9059 w 20000"/>
                  <a:gd name="T31" fmla="*/ 0 h 20000"/>
                  <a:gd name="T32" fmla="*/ 11554 w 20000"/>
                  <a:gd name="T33" fmla="*/ 275 h 20000"/>
                  <a:gd name="T34" fmla="*/ 11991 w 20000"/>
                  <a:gd name="T35" fmla="*/ 1100 h 20000"/>
                  <a:gd name="T36" fmla="*/ 14923 w 20000"/>
                  <a:gd name="T37" fmla="*/ 1787 h 20000"/>
                  <a:gd name="T38" fmla="*/ 14923 w 20000"/>
                  <a:gd name="T39" fmla="*/ 2818 h 20000"/>
                  <a:gd name="T40" fmla="*/ 15624 w 20000"/>
                  <a:gd name="T41" fmla="*/ 3918 h 20000"/>
                  <a:gd name="T42" fmla="*/ 14486 w 20000"/>
                  <a:gd name="T43" fmla="*/ 4948 h 20000"/>
                  <a:gd name="T44" fmla="*/ 16105 w 20000"/>
                  <a:gd name="T45" fmla="*/ 4605 h 20000"/>
                  <a:gd name="T46" fmla="*/ 16280 w 20000"/>
                  <a:gd name="T47" fmla="*/ 4605 h 20000"/>
                  <a:gd name="T48" fmla="*/ 16105 w 20000"/>
                  <a:gd name="T49" fmla="*/ 6392 h 20000"/>
                  <a:gd name="T50" fmla="*/ 17199 w 20000"/>
                  <a:gd name="T51" fmla="*/ 4948 h 20000"/>
                  <a:gd name="T52" fmla="*/ 17199 w 20000"/>
                  <a:gd name="T53" fmla="*/ 4605 h 20000"/>
                  <a:gd name="T54" fmla="*/ 18600 w 20000"/>
                  <a:gd name="T55" fmla="*/ 4948 h 20000"/>
                  <a:gd name="T56" fmla="*/ 19256 w 20000"/>
                  <a:gd name="T57" fmla="*/ 5704 h 20000"/>
                  <a:gd name="T58" fmla="*/ 19256 w 20000"/>
                  <a:gd name="T59" fmla="*/ 9210 h 20000"/>
                  <a:gd name="T60" fmla="*/ 19956 w 20000"/>
                  <a:gd name="T61" fmla="*/ 11340 h 20000"/>
                  <a:gd name="T62" fmla="*/ 18118 w 20000"/>
                  <a:gd name="T63" fmla="*/ 12096 h 20000"/>
                  <a:gd name="T64" fmla="*/ 16105 w 20000"/>
                  <a:gd name="T65" fmla="*/ 12440 h 20000"/>
                  <a:gd name="T66" fmla="*/ 13348 w 20000"/>
                  <a:gd name="T67" fmla="*/ 13127 h 20000"/>
                  <a:gd name="T68" fmla="*/ 11991 w 20000"/>
                  <a:gd name="T69" fmla="*/ 13883 h 20000"/>
                  <a:gd name="T70" fmla="*/ 10460 w 20000"/>
                  <a:gd name="T71" fmla="*/ 15258 h 20000"/>
                  <a:gd name="T72" fmla="*/ 9059 w 20000"/>
                  <a:gd name="T73" fmla="*/ 15258 h 20000"/>
                  <a:gd name="T74" fmla="*/ 8578 w 20000"/>
                  <a:gd name="T75" fmla="*/ 14914 h 20000"/>
                  <a:gd name="T76" fmla="*/ 7221 w 20000"/>
                  <a:gd name="T77" fmla="*/ 17045 h 20000"/>
                  <a:gd name="T78" fmla="*/ 6083 w 20000"/>
                  <a:gd name="T79" fmla="*/ 19519 h 20000"/>
                  <a:gd name="T80" fmla="*/ 4726 w 20000"/>
                  <a:gd name="T81" fmla="*/ 18832 h 20000"/>
                  <a:gd name="T82" fmla="*/ 2495 w 20000"/>
                  <a:gd name="T83" fmla="*/ 19931 h 200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000"/>
                  <a:gd name="T127" fmla="*/ 0 h 20000"/>
                  <a:gd name="T128" fmla="*/ 20000 w 20000"/>
                  <a:gd name="T129" fmla="*/ 20000 h 200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000" h="20000">
                    <a:moveTo>
                      <a:pt x="2495" y="19931"/>
                    </a:moveTo>
                    <a:lnTo>
                      <a:pt x="1357" y="19931"/>
                    </a:lnTo>
                    <a:lnTo>
                      <a:pt x="1794" y="17801"/>
                    </a:lnTo>
                    <a:lnTo>
                      <a:pt x="1794" y="16014"/>
                    </a:lnTo>
                    <a:lnTo>
                      <a:pt x="875" y="14914"/>
                    </a:lnTo>
                    <a:lnTo>
                      <a:pt x="0" y="13127"/>
                    </a:lnTo>
                    <a:lnTo>
                      <a:pt x="2057" y="11340"/>
                    </a:lnTo>
                    <a:lnTo>
                      <a:pt x="3151" y="9210"/>
                    </a:lnTo>
                    <a:lnTo>
                      <a:pt x="4726" y="9210"/>
                    </a:lnTo>
                    <a:lnTo>
                      <a:pt x="4989" y="8522"/>
                    </a:lnTo>
                    <a:lnTo>
                      <a:pt x="4726" y="7423"/>
                    </a:lnTo>
                    <a:lnTo>
                      <a:pt x="4989" y="7423"/>
                    </a:lnTo>
                    <a:lnTo>
                      <a:pt x="5427" y="7423"/>
                    </a:lnTo>
                    <a:lnTo>
                      <a:pt x="8403" y="4605"/>
                    </a:lnTo>
                    <a:lnTo>
                      <a:pt x="7921" y="3162"/>
                    </a:lnTo>
                    <a:lnTo>
                      <a:pt x="9059" y="0"/>
                    </a:lnTo>
                    <a:lnTo>
                      <a:pt x="11554" y="275"/>
                    </a:lnTo>
                    <a:lnTo>
                      <a:pt x="11991" y="1100"/>
                    </a:lnTo>
                    <a:lnTo>
                      <a:pt x="14923" y="1787"/>
                    </a:lnTo>
                    <a:lnTo>
                      <a:pt x="14923" y="2818"/>
                    </a:lnTo>
                    <a:lnTo>
                      <a:pt x="15624" y="3918"/>
                    </a:lnTo>
                    <a:lnTo>
                      <a:pt x="14486" y="4948"/>
                    </a:lnTo>
                    <a:lnTo>
                      <a:pt x="16105" y="4605"/>
                    </a:lnTo>
                    <a:lnTo>
                      <a:pt x="16280" y="4605"/>
                    </a:lnTo>
                    <a:lnTo>
                      <a:pt x="16105" y="6392"/>
                    </a:lnTo>
                    <a:lnTo>
                      <a:pt x="17199" y="4948"/>
                    </a:lnTo>
                    <a:lnTo>
                      <a:pt x="17199" y="4605"/>
                    </a:lnTo>
                    <a:lnTo>
                      <a:pt x="18600" y="4948"/>
                    </a:lnTo>
                    <a:lnTo>
                      <a:pt x="19256" y="5704"/>
                    </a:lnTo>
                    <a:lnTo>
                      <a:pt x="19256" y="9210"/>
                    </a:lnTo>
                    <a:lnTo>
                      <a:pt x="19956" y="11340"/>
                    </a:lnTo>
                    <a:lnTo>
                      <a:pt x="18118" y="12096"/>
                    </a:lnTo>
                    <a:lnTo>
                      <a:pt x="16105" y="12440"/>
                    </a:lnTo>
                    <a:lnTo>
                      <a:pt x="13348" y="13127"/>
                    </a:lnTo>
                    <a:lnTo>
                      <a:pt x="11991" y="13883"/>
                    </a:lnTo>
                    <a:lnTo>
                      <a:pt x="10460" y="15258"/>
                    </a:lnTo>
                    <a:lnTo>
                      <a:pt x="9059" y="15258"/>
                    </a:lnTo>
                    <a:lnTo>
                      <a:pt x="8578" y="14914"/>
                    </a:lnTo>
                    <a:lnTo>
                      <a:pt x="7221" y="17045"/>
                    </a:lnTo>
                    <a:lnTo>
                      <a:pt x="6083" y="19519"/>
                    </a:lnTo>
                    <a:lnTo>
                      <a:pt x="4726" y="18832"/>
                    </a:lnTo>
                    <a:lnTo>
                      <a:pt x="2495" y="1993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65" name="Freeform 722"/>
              <p:cNvSpPr>
                <a:spLocks/>
              </p:cNvSpPr>
              <p:nvPr/>
            </p:nvSpPr>
            <p:spPr bwMode="auto">
              <a:xfrm>
                <a:off x="3174283" y="2879984"/>
                <a:ext cx="197694" cy="133793"/>
              </a:xfrm>
              <a:custGeom>
                <a:avLst/>
                <a:gdLst>
                  <a:gd name="T0" fmla="*/ 16760 w 20000"/>
                  <a:gd name="T1" fmla="*/ 19936 h 20000"/>
                  <a:gd name="T2" fmla="*/ 14125 w 20000"/>
                  <a:gd name="T3" fmla="*/ 19936 h 20000"/>
                  <a:gd name="T4" fmla="*/ 12095 w 20000"/>
                  <a:gd name="T5" fmla="*/ 18907 h 20000"/>
                  <a:gd name="T6" fmla="*/ 9201 w 20000"/>
                  <a:gd name="T7" fmla="*/ 18264 h 20000"/>
                  <a:gd name="T8" fmla="*/ 5832 w 20000"/>
                  <a:gd name="T9" fmla="*/ 17299 h 20000"/>
                  <a:gd name="T10" fmla="*/ 2894 w 20000"/>
                  <a:gd name="T11" fmla="*/ 16270 h 20000"/>
                  <a:gd name="T12" fmla="*/ 1123 w 20000"/>
                  <a:gd name="T13" fmla="*/ 13891 h 20000"/>
                  <a:gd name="T14" fmla="*/ 1771 w 20000"/>
                  <a:gd name="T15" fmla="*/ 11961 h 20000"/>
                  <a:gd name="T16" fmla="*/ 2678 w 20000"/>
                  <a:gd name="T17" fmla="*/ 9582 h 20000"/>
                  <a:gd name="T18" fmla="*/ 2894 w 20000"/>
                  <a:gd name="T19" fmla="*/ 6945 h 20000"/>
                  <a:gd name="T20" fmla="*/ 2678 w 20000"/>
                  <a:gd name="T21" fmla="*/ 5273 h 20000"/>
                  <a:gd name="T22" fmla="*/ 691 w 20000"/>
                  <a:gd name="T23" fmla="*/ 4309 h 20000"/>
                  <a:gd name="T24" fmla="*/ 0 w 20000"/>
                  <a:gd name="T25" fmla="*/ 2315 h 20000"/>
                  <a:gd name="T26" fmla="*/ 432 w 20000"/>
                  <a:gd name="T27" fmla="*/ 0 h 20000"/>
                  <a:gd name="T28" fmla="*/ 2203 w 20000"/>
                  <a:gd name="T29" fmla="*/ 0 h 20000"/>
                  <a:gd name="T30" fmla="*/ 4492 w 20000"/>
                  <a:gd name="T31" fmla="*/ 2315 h 20000"/>
                  <a:gd name="T32" fmla="*/ 5400 w 20000"/>
                  <a:gd name="T33" fmla="*/ 3280 h 20000"/>
                  <a:gd name="T34" fmla="*/ 7387 w 20000"/>
                  <a:gd name="T35" fmla="*/ 5273 h 20000"/>
                  <a:gd name="T36" fmla="*/ 8035 w 20000"/>
                  <a:gd name="T37" fmla="*/ 7588 h 20000"/>
                  <a:gd name="T38" fmla="*/ 6955 w 20000"/>
                  <a:gd name="T39" fmla="*/ 7588 h 20000"/>
                  <a:gd name="T40" fmla="*/ 6523 w 20000"/>
                  <a:gd name="T41" fmla="*/ 8617 h 20000"/>
                  <a:gd name="T42" fmla="*/ 6523 w 20000"/>
                  <a:gd name="T43" fmla="*/ 9582 h 20000"/>
                  <a:gd name="T44" fmla="*/ 7387 w 20000"/>
                  <a:gd name="T45" fmla="*/ 11961 h 20000"/>
                  <a:gd name="T46" fmla="*/ 9201 w 20000"/>
                  <a:gd name="T47" fmla="*/ 12283 h 20000"/>
                  <a:gd name="T48" fmla="*/ 10972 w 20000"/>
                  <a:gd name="T49" fmla="*/ 13633 h 20000"/>
                  <a:gd name="T50" fmla="*/ 13866 w 20000"/>
                  <a:gd name="T51" fmla="*/ 13633 h 20000"/>
                  <a:gd name="T52" fmla="*/ 15896 w 20000"/>
                  <a:gd name="T53" fmla="*/ 12990 h 20000"/>
                  <a:gd name="T54" fmla="*/ 18618 w 20000"/>
                  <a:gd name="T55" fmla="*/ 13891 h 20000"/>
                  <a:gd name="T56" fmla="*/ 19957 w 20000"/>
                  <a:gd name="T57" fmla="*/ 15627 h 20000"/>
                  <a:gd name="T58" fmla="*/ 19957 w 20000"/>
                  <a:gd name="T59" fmla="*/ 16656 h 20000"/>
                  <a:gd name="T60" fmla="*/ 18618 w 20000"/>
                  <a:gd name="T61" fmla="*/ 17942 h 20000"/>
                  <a:gd name="T62" fmla="*/ 17667 w 20000"/>
                  <a:gd name="T63" fmla="*/ 19293 h 20000"/>
                  <a:gd name="T64" fmla="*/ 16760 w 20000"/>
                  <a:gd name="T65" fmla="*/ 19936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16760" y="19936"/>
                    </a:moveTo>
                    <a:lnTo>
                      <a:pt x="14125" y="19936"/>
                    </a:lnTo>
                    <a:lnTo>
                      <a:pt x="12095" y="18907"/>
                    </a:lnTo>
                    <a:lnTo>
                      <a:pt x="9201" y="18264"/>
                    </a:lnTo>
                    <a:lnTo>
                      <a:pt x="5832" y="17299"/>
                    </a:lnTo>
                    <a:lnTo>
                      <a:pt x="2894" y="16270"/>
                    </a:lnTo>
                    <a:lnTo>
                      <a:pt x="1123" y="13891"/>
                    </a:lnTo>
                    <a:lnTo>
                      <a:pt x="1771" y="11961"/>
                    </a:lnTo>
                    <a:lnTo>
                      <a:pt x="2678" y="9582"/>
                    </a:lnTo>
                    <a:lnTo>
                      <a:pt x="2894" y="6945"/>
                    </a:lnTo>
                    <a:lnTo>
                      <a:pt x="2678" y="5273"/>
                    </a:lnTo>
                    <a:lnTo>
                      <a:pt x="691" y="4309"/>
                    </a:lnTo>
                    <a:lnTo>
                      <a:pt x="0" y="2315"/>
                    </a:lnTo>
                    <a:lnTo>
                      <a:pt x="432" y="0"/>
                    </a:lnTo>
                    <a:lnTo>
                      <a:pt x="2203" y="0"/>
                    </a:lnTo>
                    <a:lnTo>
                      <a:pt x="4492" y="2315"/>
                    </a:lnTo>
                    <a:lnTo>
                      <a:pt x="5400" y="3280"/>
                    </a:lnTo>
                    <a:lnTo>
                      <a:pt x="7387" y="5273"/>
                    </a:lnTo>
                    <a:lnTo>
                      <a:pt x="8035" y="7588"/>
                    </a:lnTo>
                    <a:lnTo>
                      <a:pt x="6955" y="7588"/>
                    </a:lnTo>
                    <a:lnTo>
                      <a:pt x="6523" y="8617"/>
                    </a:lnTo>
                    <a:lnTo>
                      <a:pt x="6523" y="9582"/>
                    </a:lnTo>
                    <a:lnTo>
                      <a:pt x="7387" y="11961"/>
                    </a:lnTo>
                    <a:lnTo>
                      <a:pt x="9201" y="12283"/>
                    </a:lnTo>
                    <a:lnTo>
                      <a:pt x="10972" y="13633"/>
                    </a:lnTo>
                    <a:lnTo>
                      <a:pt x="13866" y="13633"/>
                    </a:lnTo>
                    <a:lnTo>
                      <a:pt x="15896" y="12990"/>
                    </a:lnTo>
                    <a:lnTo>
                      <a:pt x="18618" y="13891"/>
                    </a:lnTo>
                    <a:lnTo>
                      <a:pt x="19957" y="15627"/>
                    </a:lnTo>
                    <a:lnTo>
                      <a:pt x="19957" y="16656"/>
                    </a:lnTo>
                    <a:lnTo>
                      <a:pt x="18618" y="17942"/>
                    </a:lnTo>
                    <a:lnTo>
                      <a:pt x="17667" y="19293"/>
                    </a:lnTo>
                    <a:lnTo>
                      <a:pt x="16760" y="1993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66" name="Freeform 723"/>
              <p:cNvSpPr>
                <a:spLocks/>
              </p:cNvSpPr>
              <p:nvPr/>
            </p:nvSpPr>
            <p:spPr bwMode="auto">
              <a:xfrm>
                <a:off x="2855776" y="2823072"/>
                <a:ext cx="173731" cy="97849"/>
              </a:xfrm>
              <a:custGeom>
                <a:avLst/>
                <a:gdLst>
                  <a:gd name="T0" fmla="*/ 16195 w 20000"/>
                  <a:gd name="T1" fmla="*/ 19913 h 20000"/>
                  <a:gd name="T2" fmla="*/ 12098 w 20000"/>
                  <a:gd name="T3" fmla="*/ 18515 h 20000"/>
                  <a:gd name="T4" fmla="*/ 12683 w 20000"/>
                  <a:gd name="T5" fmla="*/ 17205 h 20000"/>
                  <a:gd name="T6" fmla="*/ 3512 w 20000"/>
                  <a:gd name="T7" fmla="*/ 19039 h 20000"/>
                  <a:gd name="T8" fmla="*/ 2537 w 20000"/>
                  <a:gd name="T9" fmla="*/ 16332 h 20000"/>
                  <a:gd name="T10" fmla="*/ 4829 w 20000"/>
                  <a:gd name="T11" fmla="*/ 15371 h 20000"/>
                  <a:gd name="T12" fmla="*/ 8098 w 20000"/>
                  <a:gd name="T13" fmla="*/ 15371 h 20000"/>
                  <a:gd name="T14" fmla="*/ 9902 w 20000"/>
                  <a:gd name="T15" fmla="*/ 13100 h 20000"/>
                  <a:gd name="T16" fmla="*/ 5317 w 20000"/>
                  <a:gd name="T17" fmla="*/ 12664 h 20000"/>
                  <a:gd name="T18" fmla="*/ 6829 w 20000"/>
                  <a:gd name="T19" fmla="*/ 10480 h 20000"/>
                  <a:gd name="T20" fmla="*/ 6585 w 20000"/>
                  <a:gd name="T21" fmla="*/ 9432 h 20000"/>
                  <a:gd name="T22" fmla="*/ 3317 w 20000"/>
                  <a:gd name="T23" fmla="*/ 12664 h 20000"/>
                  <a:gd name="T24" fmla="*/ 1317 w 20000"/>
                  <a:gd name="T25" fmla="*/ 11790 h 20000"/>
                  <a:gd name="T26" fmla="*/ 0 w 20000"/>
                  <a:gd name="T27" fmla="*/ 8122 h 20000"/>
                  <a:gd name="T28" fmla="*/ 2780 w 20000"/>
                  <a:gd name="T29" fmla="*/ 5852 h 20000"/>
                  <a:gd name="T30" fmla="*/ 4585 w 20000"/>
                  <a:gd name="T31" fmla="*/ 3144 h 20000"/>
                  <a:gd name="T32" fmla="*/ 6829 w 20000"/>
                  <a:gd name="T33" fmla="*/ 873 h 20000"/>
                  <a:gd name="T34" fmla="*/ 9366 w 20000"/>
                  <a:gd name="T35" fmla="*/ 0 h 20000"/>
                  <a:gd name="T36" fmla="*/ 9366 w 20000"/>
                  <a:gd name="T37" fmla="*/ 3581 h 20000"/>
                  <a:gd name="T38" fmla="*/ 10634 w 20000"/>
                  <a:gd name="T39" fmla="*/ 3581 h 20000"/>
                  <a:gd name="T40" fmla="*/ 11366 w 20000"/>
                  <a:gd name="T41" fmla="*/ 5502 h 20000"/>
                  <a:gd name="T42" fmla="*/ 10878 w 20000"/>
                  <a:gd name="T43" fmla="*/ 8122 h 20000"/>
                  <a:gd name="T44" fmla="*/ 10634 w 20000"/>
                  <a:gd name="T45" fmla="*/ 11354 h 20000"/>
                  <a:gd name="T46" fmla="*/ 11902 w 20000"/>
                  <a:gd name="T47" fmla="*/ 11790 h 20000"/>
                  <a:gd name="T48" fmla="*/ 13415 w 20000"/>
                  <a:gd name="T49" fmla="*/ 13100 h 20000"/>
                  <a:gd name="T50" fmla="*/ 14683 w 20000"/>
                  <a:gd name="T51" fmla="*/ 11354 h 20000"/>
                  <a:gd name="T52" fmla="*/ 15415 w 20000"/>
                  <a:gd name="T53" fmla="*/ 8122 h 20000"/>
                  <a:gd name="T54" fmla="*/ 16683 w 20000"/>
                  <a:gd name="T55" fmla="*/ 4454 h 20000"/>
                  <a:gd name="T56" fmla="*/ 19171 w 20000"/>
                  <a:gd name="T57" fmla="*/ 2271 h 20000"/>
                  <a:gd name="T58" fmla="*/ 18488 w 20000"/>
                  <a:gd name="T59" fmla="*/ 5852 h 20000"/>
                  <a:gd name="T60" fmla="*/ 17463 w 20000"/>
                  <a:gd name="T61" fmla="*/ 10480 h 20000"/>
                  <a:gd name="T62" fmla="*/ 17951 w 20000"/>
                  <a:gd name="T63" fmla="*/ 12664 h 20000"/>
                  <a:gd name="T64" fmla="*/ 19463 w 20000"/>
                  <a:gd name="T65" fmla="*/ 11354 h 20000"/>
                  <a:gd name="T66" fmla="*/ 19951 w 20000"/>
                  <a:gd name="T67" fmla="*/ 13100 h 20000"/>
                  <a:gd name="T68" fmla="*/ 18488 w 20000"/>
                  <a:gd name="T69" fmla="*/ 17642 h 20000"/>
                  <a:gd name="T70" fmla="*/ 16195 w 20000"/>
                  <a:gd name="T71" fmla="*/ 19913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16195" y="19913"/>
                    </a:moveTo>
                    <a:lnTo>
                      <a:pt x="12098" y="18515"/>
                    </a:lnTo>
                    <a:lnTo>
                      <a:pt x="12683" y="17205"/>
                    </a:lnTo>
                    <a:lnTo>
                      <a:pt x="3512" y="19039"/>
                    </a:lnTo>
                    <a:lnTo>
                      <a:pt x="2537" y="16332"/>
                    </a:lnTo>
                    <a:lnTo>
                      <a:pt x="4829" y="15371"/>
                    </a:lnTo>
                    <a:lnTo>
                      <a:pt x="8098" y="15371"/>
                    </a:lnTo>
                    <a:lnTo>
                      <a:pt x="9902" y="13100"/>
                    </a:lnTo>
                    <a:lnTo>
                      <a:pt x="5317" y="12664"/>
                    </a:lnTo>
                    <a:lnTo>
                      <a:pt x="6829" y="10480"/>
                    </a:lnTo>
                    <a:lnTo>
                      <a:pt x="6585" y="9432"/>
                    </a:lnTo>
                    <a:lnTo>
                      <a:pt x="3317" y="12664"/>
                    </a:lnTo>
                    <a:lnTo>
                      <a:pt x="1317" y="11790"/>
                    </a:lnTo>
                    <a:lnTo>
                      <a:pt x="0" y="8122"/>
                    </a:lnTo>
                    <a:lnTo>
                      <a:pt x="2780" y="5852"/>
                    </a:lnTo>
                    <a:lnTo>
                      <a:pt x="4585" y="3144"/>
                    </a:lnTo>
                    <a:lnTo>
                      <a:pt x="6829" y="873"/>
                    </a:lnTo>
                    <a:lnTo>
                      <a:pt x="9366" y="0"/>
                    </a:lnTo>
                    <a:lnTo>
                      <a:pt x="9366" y="3581"/>
                    </a:lnTo>
                    <a:lnTo>
                      <a:pt x="10634" y="3581"/>
                    </a:lnTo>
                    <a:lnTo>
                      <a:pt x="11366" y="5502"/>
                    </a:lnTo>
                    <a:lnTo>
                      <a:pt x="10878" y="8122"/>
                    </a:lnTo>
                    <a:lnTo>
                      <a:pt x="10634" y="11354"/>
                    </a:lnTo>
                    <a:lnTo>
                      <a:pt x="11902" y="11790"/>
                    </a:lnTo>
                    <a:lnTo>
                      <a:pt x="13415" y="13100"/>
                    </a:lnTo>
                    <a:lnTo>
                      <a:pt x="14683" y="11354"/>
                    </a:lnTo>
                    <a:lnTo>
                      <a:pt x="15415" y="8122"/>
                    </a:lnTo>
                    <a:lnTo>
                      <a:pt x="16683" y="4454"/>
                    </a:lnTo>
                    <a:lnTo>
                      <a:pt x="19171" y="2271"/>
                    </a:lnTo>
                    <a:lnTo>
                      <a:pt x="18488" y="5852"/>
                    </a:lnTo>
                    <a:lnTo>
                      <a:pt x="17463" y="10480"/>
                    </a:lnTo>
                    <a:lnTo>
                      <a:pt x="17951" y="12664"/>
                    </a:lnTo>
                    <a:lnTo>
                      <a:pt x="19463" y="11354"/>
                    </a:lnTo>
                    <a:lnTo>
                      <a:pt x="19951" y="13100"/>
                    </a:lnTo>
                    <a:lnTo>
                      <a:pt x="18488" y="17642"/>
                    </a:lnTo>
                    <a:lnTo>
                      <a:pt x="16195" y="1991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67" name="Freeform 724"/>
              <p:cNvSpPr>
                <a:spLocks/>
              </p:cNvSpPr>
              <p:nvPr/>
            </p:nvSpPr>
            <p:spPr bwMode="auto">
              <a:xfrm>
                <a:off x="3395939" y="3776595"/>
                <a:ext cx="114822" cy="132794"/>
              </a:xfrm>
              <a:custGeom>
                <a:avLst/>
                <a:gdLst>
                  <a:gd name="T0" fmla="*/ 17630 w 20000"/>
                  <a:gd name="T1" fmla="*/ 19936 h 20000"/>
                  <a:gd name="T2" fmla="*/ 14963 w 20000"/>
                  <a:gd name="T3" fmla="*/ 18907 h 20000"/>
                  <a:gd name="T4" fmla="*/ 16148 w 20000"/>
                  <a:gd name="T5" fmla="*/ 16270 h 20000"/>
                  <a:gd name="T6" fmla="*/ 15704 w 20000"/>
                  <a:gd name="T7" fmla="*/ 15627 h 20000"/>
                  <a:gd name="T8" fmla="*/ 13778 w 20000"/>
                  <a:gd name="T9" fmla="*/ 17299 h 20000"/>
                  <a:gd name="T10" fmla="*/ 9556 w 20000"/>
                  <a:gd name="T11" fmla="*/ 18264 h 20000"/>
                  <a:gd name="T12" fmla="*/ 12667 w 20000"/>
                  <a:gd name="T13" fmla="*/ 16270 h 20000"/>
                  <a:gd name="T14" fmla="*/ 9556 w 20000"/>
                  <a:gd name="T15" fmla="*/ 16270 h 20000"/>
                  <a:gd name="T16" fmla="*/ 0 w 20000"/>
                  <a:gd name="T17" fmla="*/ 15627 h 20000"/>
                  <a:gd name="T18" fmla="*/ 0 w 20000"/>
                  <a:gd name="T19" fmla="*/ 13955 h 20000"/>
                  <a:gd name="T20" fmla="*/ 2667 w 20000"/>
                  <a:gd name="T21" fmla="*/ 12605 h 20000"/>
                  <a:gd name="T22" fmla="*/ 741 w 20000"/>
                  <a:gd name="T23" fmla="*/ 11961 h 20000"/>
                  <a:gd name="T24" fmla="*/ 4519 w 20000"/>
                  <a:gd name="T25" fmla="*/ 9968 h 20000"/>
                  <a:gd name="T26" fmla="*/ 4519 w 20000"/>
                  <a:gd name="T27" fmla="*/ 8682 h 20000"/>
                  <a:gd name="T28" fmla="*/ 7704 w 20000"/>
                  <a:gd name="T29" fmla="*/ 5659 h 20000"/>
                  <a:gd name="T30" fmla="*/ 9926 w 20000"/>
                  <a:gd name="T31" fmla="*/ 1672 h 20000"/>
                  <a:gd name="T32" fmla="*/ 13778 w 20000"/>
                  <a:gd name="T33" fmla="*/ 643 h 20000"/>
                  <a:gd name="T34" fmla="*/ 15704 w 20000"/>
                  <a:gd name="T35" fmla="*/ 0 h 20000"/>
                  <a:gd name="T36" fmla="*/ 13778 w 20000"/>
                  <a:gd name="T37" fmla="*/ 3023 h 20000"/>
                  <a:gd name="T38" fmla="*/ 8741 w 20000"/>
                  <a:gd name="T39" fmla="*/ 7653 h 20000"/>
                  <a:gd name="T40" fmla="*/ 11481 w 20000"/>
                  <a:gd name="T41" fmla="*/ 6688 h 20000"/>
                  <a:gd name="T42" fmla="*/ 12667 w 20000"/>
                  <a:gd name="T43" fmla="*/ 6945 h 20000"/>
                  <a:gd name="T44" fmla="*/ 11481 w 20000"/>
                  <a:gd name="T45" fmla="*/ 8682 h 20000"/>
                  <a:gd name="T46" fmla="*/ 14963 w 20000"/>
                  <a:gd name="T47" fmla="*/ 8682 h 20000"/>
                  <a:gd name="T48" fmla="*/ 18741 w 20000"/>
                  <a:gd name="T49" fmla="*/ 9968 h 20000"/>
                  <a:gd name="T50" fmla="*/ 17630 w 20000"/>
                  <a:gd name="T51" fmla="*/ 11318 h 20000"/>
                  <a:gd name="T52" fmla="*/ 17630 w 20000"/>
                  <a:gd name="T53" fmla="*/ 12990 h 20000"/>
                  <a:gd name="T54" fmla="*/ 19556 w 20000"/>
                  <a:gd name="T55" fmla="*/ 12605 h 20000"/>
                  <a:gd name="T56" fmla="*/ 19926 w 20000"/>
                  <a:gd name="T57" fmla="*/ 13955 h 20000"/>
                  <a:gd name="T58" fmla="*/ 19926 w 20000"/>
                  <a:gd name="T59" fmla="*/ 15627 h 20000"/>
                  <a:gd name="T60" fmla="*/ 19556 w 20000"/>
                  <a:gd name="T61" fmla="*/ 17299 h 20000"/>
                  <a:gd name="T62" fmla="*/ 17630 w 20000"/>
                  <a:gd name="T63" fmla="*/ 19936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7630" y="19936"/>
                    </a:moveTo>
                    <a:lnTo>
                      <a:pt x="14963" y="18907"/>
                    </a:lnTo>
                    <a:lnTo>
                      <a:pt x="16148" y="16270"/>
                    </a:lnTo>
                    <a:lnTo>
                      <a:pt x="15704" y="15627"/>
                    </a:lnTo>
                    <a:lnTo>
                      <a:pt x="13778" y="17299"/>
                    </a:lnTo>
                    <a:lnTo>
                      <a:pt x="9556" y="18264"/>
                    </a:lnTo>
                    <a:lnTo>
                      <a:pt x="12667" y="16270"/>
                    </a:lnTo>
                    <a:lnTo>
                      <a:pt x="9556" y="16270"/>
                    </a:lnTo>
                    <a:lnTo>
                      <a:pt x="0" y="15627"/>
                    </a:lnTo>
                    <a:lnTo>
                      <a:pt x="0" y="13955"/>
                    </a:lnTo>
                    <a:lnTo>
                      <a:pt x="2667" y="12605"/>
                    </a:lnTo>
                    <a:lnTo>
                      <a:pt x="741" y="11961"/>
                    </a:lnTo>
                    <a:lnTo>
                      <a:pt x="4519" y="9968"/>
                    </a:lnTo>
                    <a:lnTo>
                      <a:pt x="4519" y="8682"/>
                    </a:lnTo>
                    <a:lnTo>
                      <a:pt x="7704" y="5659"/>
                    </a:lnTo>
                    <a:lnTo>
                      <a:pt x="9926" y="1672"/>
                    </a:lnTo>
                    <a:lnTo>
                      <a:pt x="13778" y="643"/>
                    </a:lnTo>
                    <a:lnTo>
                      <a:pt x="15704" y="0"/>
                    </a:lnTo>
                    <a:lnTo>
                      <a:pt x="13778" y="3023"/>
                    </a:lnTo>
                    <a:lnTo>
                      <a:pt x="8741" y="7653"/>
                    </a:lnTo>
                    <a:lnTo>
                      <a:pt x="11481" y="6688"/>
                    </a:lnTo>
                    <a:lnTo>
                      <a:pt x="12667" y="6945"/>
                    </a:lnTo>
                    <a:lnTo>
                      <a:pt x="11481" y="8682"/>
                    </a:lnTo>
                    <a:lnTo>
                      <a:pt x="14963" y="8682"/>
                    </a:lnTo>
                    <a:lnTo>
                      <a:pt x="18741" y="9968"/>
                    </a:lnTo>
                    <a:lnTo>
                      <a:pt x="17630" y="11318"/>
                    </a:lnTo>
                    <a:lnTo>
                      <a:pt x="17630" y="12990"/>
                    </a:lnTo>
                    <a:lnTo>
                      <a:pt x="19556" y="12605"/>
                    </a:lnTo>
                    <a:lnTo>
                      <a:pt x="19926" y="13955"/>
                    </a:lnTo>
                    <a:lnTo>
                      <a:pt x="19926" y="15627"/>
                    </a:lnTo>
                    <a:lnTo>
                      <a:pt x="19556" y="17299"/>
                    </a:lnTo>
                    <a:lnTo>
                      <a:pt x="17630" y="1993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68" name="Freeform 725"/>
              <p:cNvSpPr>
                <a:spLocks/>
              </p:cNvSpPr>
              <p:nvPr/>
            </p:nvSpPr>
            <p:spPr bwMode="auto">
              <a:xfrm>
                <a:off x="2987572" y="2984821"/>
                <a:ext cx="101842" cy="96851"/>
              </a:xfrm>
              <a:custGeom>
                <a:avLst/>
                <a:gdLst>
                  <a:gd name="T0" fmla="*/ 3917 w 20000"/>
                  <a:gd name="T1" fmla="*/ 19913 h 20000"/>
                  <a:gd name="T2" fmla="*/ 2583 w 20000"/>
                  <a:gd name="T3" fmla="*/ 19039 h 20000"/>
                  <a:gd name="T4" fmla="*/ 3417 w 20000"/>
                  <a:gd name="T5" fmla="*/ 16332 h 20000"/>
                  <a:gd name="T6" fmla="*/ 2583 w 20000"/>
                  <a:gd name="T7" fmla="*/ 13100 h 20000"/>
                  <a:gd name="T8" fmla="*/ 1750 w 20000"/>
                  <a:gd name="T9" fmla="*/ 10830 h 20000"/>
                  <a:gd name="T10" fmla="*/ 0 w 20000"/>
                  <a:gd name="T11" fmla="*/ 8559 h 20000"/>
                  <a:gd name="T12" fmla="*/ 0 w 20000"/>
                  <a:gd name="T13" fmla="*/ 4978 h 20000"/>
                  <a:gd name="T14" fmla="*/ 2583 w 20000"/>
                  <a:gd name="T15" fmla="*/ 3581 h 20000"/>
                  <a:gd name="T16" fmla="*/ 2583 w 20000"/>
                  <a:gd name="T17" fmla="*/ 7249 h 20000"/>
                  <a:gd name="T18" fmla="*/ 3917 w 20000"/>
                  <a:gd name="T19" fmla="*/ 8559 h 20000"/>
                  <a:gd name="T20" fmla="*/ 6083 w 20000"/>
                  <a:gd name="T21" fmla="*/ 6725 h 20000"/>
                  <a:gd name="T22" fmla="*/ 7333 w 20000"/>
                  <a:gd name="T23" fmla="*/ 4454 h 20000"/>
                  <a:gd name="T24" fmla="*/ 9500 w 20000"/>
                  <a:gd name="T25" fmla="*/ 4454 h 20000"/>
                  <a:gd name="T26" fmla="*/ 9500 w 20000"/>
                  <a:gd name="T27" fmla="*/ 3144 h 20000"/>
                  <a:gd name="T28" fmla="*/ 7333 w 20000"/>
                  <a:gd name="T29" fmla="*/ 1397 h 20000"/>
                  <a:gd name="T30" fmla="*/ 9500 w 20000"/>
                  <a:gd name="T31" fmla="*/ 0 h 20000"/>
                  <a:gd name="T32" fmla="*/ 11750 w 20000"/>
                  <a:gd name="T33" fmla="*/ 0 h 20000"/>
                  <a:gd name="T34" fmla="*/ 13833 w 20000"/>
                  <a:gd name="T35" fmla="*/ 2271 h 20000"/>
                  <a:gd name="T36" fmla="*/ 18167 w 20000"/>
                  <a:gd name="T37" fmla="*/ 1397 h 20000"/>
                  <a:gd name="T38" fmla="*/ 19917 w 20000"/>
                  <a:gd name="T39" fmla="*/ 3144 h 20000"/>
                  <a:gd name="T40" fmla="*/ 18583 w 20000"/>
                  <a:gd name="T41" fmla="*/ 3581 h 20000"/>
                  <a:gd name="T42" fmla="*/ 16500 w 20000"/>
                  <a:gd name="T43" fmla="*/ 3581 h 20000"/>
                  <a:gd name="T44" fmla="*/ 17333 w 20000"/>
                  <a:gd name="T45" fmla="*/ 4454 h 20000"/>
                  <a:gd name="T46" fmla="*/ 16000 w 20000"/>
                  <a:gd name="T47" fmla="*/ 4454 h 20000"/>
                  <a:gd name="T48" fmla="*/ 12583 w 20000"/>
                  <a:gd name="T49" fmla="*/ 5852 h 20000"/>
                  <a:gd name="T50" fmla="*/ 12583 w 20000"/>
                  <a:gd name="T51" fmla="*/ 7249 h 20000"/>
                  <a:gd name="T52" fmla="*/ 13833 w 20000"/>
                  <a:gd name="T53" fmla="*/ 7249 h 20000"/>
                  <a:gd name="T54" fmla="*/ 15167 w 20000"/>
                  <a:gd name="T55" fmla="*/ 7249 h 20000"/>
                  <a:gd name="T56" fmla="*/ 16000 w 20000"/>
                  <a:gd name="T57" fmla="*/ 11703 h 20000"/>
                  <a:gd name="T58" fmla="*/ 13000 w 20000"/>
                  <a:gd name="T59" fmla="*/ 15371 h 20000"/>
                  <a:gd name="T60" fmla="*/ 10417 w 20000"/>
                  <a:gd name="T61" fmla="*/ 17642 h 20000"/>
                  <a:gd name="T62" fmla="*/ 7333 w 20000"/>
                  <a:gd name="T63" fmla="*/ 16681 h 20000"/>
                  <a:gd name="T64" fmla="*/ 8167 w 20000"/>
                  <a:gd name="T65" fmla="*/ 15371 h 20000"/>
                  <a:gd name="T66" fmla="*/ 6083 w 20000"/>
                  <a:gd name="T67" fmla="*/ 16681 h 20000"/>
                  <a:gd name="T68" fmla="*/ 6083 w 20000"/>
                  <a:gd name="T69" fmla="*/ 18515 h 20000"/>
                  <a:gd name="T70" fmla="*/ 3917 w 20000"/>
                  <a:gd name="T71" fmla="*/ 19913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3917" y="19913"/>
                    </a:moveTo>
                    <a:lnTo>
                      <a:pt x="2583" y="19039"/>
                    </a:lnTo>
                    <a:lnTo>
                      <a:pt x="3417" y="16332"/>
                    </a:lnTo>
                    <a:lnTo>
                      <a:pt x="2583" y="13100"/>
                    </a:lnTo>
                    <a:lnTo>
                      <a:pt x="1750" y="10830"/>
                    </a:lnTo>
                    <a:lnTo>
                      <a:pt x="0" y="8559"/>
                    </a:lnTo>
                    <a:lnTo>
                      <a:pt x="0" y="4978"/>
                    </a:lnTo>
                    <a:lnTo>
                      <a:pt x="2583" y="3581"/>
                    </a:lnTo>
                    <a:lnTo>
                      <a:pt x="2583" y="7249"/>
                    </a:lnTo>
                    <a:lnTo>
                      <a:pt x="3917" y="8559"/>
                    </a:lnTo>
                    <a:lnTo>
                      <a:pt x="6083" y="6725"/>
                    </a:lnTo>
                    <a:lnTo>
                      <a:pt x="7333" y="4454"/>
                    </a:lnTo>
                    <a:lnTo>
                      <a:pt x="9500" y="4454"/>
                    </a:lnTo>
                    <a:lnTo>
                      <a:pt x="9500" y="3144"/>
                    </a:lnTo>
                    <a:lnTo>
                      <a:pt x="7333" y="1397"/>
                    </a:lnTo>
                    <a:lnTo>
                      <a:pt x="9500" y="0"/>
                    </a:lnTo>
                    <a:lnTo>
                      <a:pt x="11750" y="0"/>
                    </a:lnTo>
                    <a:lnTo>
                      <a:pt x="13833" y="2271"/>
                    </a:lnTo>
                    <a:lnTo>
                      <a:pt x="18167" y="1397"/>
                    </a:lnTo>
                    <a:lnTo>
                      <a:pt x="19917" y="3144"/>
                    </a:lnTo>
                    <a:lnTo>
                      <a:pt x="18583" y="3581"/>
                    </a:lnTo>
                    <a:lnTo>
                      <a:pt x="16500" y="3581"/>
                    </a:lnTo>
                    <a:lnTo>
                      <a:pt x="17333" y="4454"/>
                    </a:lnTo>
                    <a:lnTo>
                      <a:pt x="16000" y="4454"/>
                    </a:lnTo>
                    <a:lnTo>
                      <a:pt x="12583" y="5852"/>
                    </a:lnTo>
                    <a:lnTo>
                      <a:pt x="12583" y="7249"/>
                    </a:lnTo>
                    <a:lnTo>
                      <a:pt x="13833" y="7249"/>
                    </a:lnTo>
                    <a:lnTo>
                      <a:pt x="15167" y="7249"/>
                    </a:lnTo>
                    <a:lnTo>
                      <a:pt x="16000" y="11703"/>
                    </a:lnTo>
                    <a:lnTo>
                      <a:pt x="13000" y="15371"/>
                    </a:lnTo>
                    <a:lnTo>
                      <a:pt x="10417" y="17642"/>
                    </a:lnTo>
                    <a:lnTo>
                      <a:pt x="7333" y="16681"/>
                    </a:lnTo>
                    <a:lnTo>
                      <a:pt x="8167" y="15371"/>
                    </a:lnTo>
                    <a:lnTo>
                      <a:pt x="6083" y="16681"/>
                    </a:lnTo>
                    <a:lnTo>
                      <a:pt x="6083" y="18515"/>
                    </a:lnTo>
                    <a:lnTo>
                      <a:pt x="3917" y="1991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69" name="Freeform 726"/>
              <p:cNvSpPr>
                <a:spLocks/>
              </p:cNvSpPr>
              <p:nvPr/>
            </p:nvSpPr>
            <p:spPr bwMode="auto">
              <a:xfrm>
                <a:off x="3046481" y="3285356"/>
                <a:ext cx="117817" cy="92857"/>
              </a:xfrm>
              <a:custGeom>
                <a:avLst/>
                <a:gdLst>
                  <a:gd name="T0" fmla="*/ 17673 w 20000"/>
                  <a:gd name="T1" fmla="*/ 19908 h 20000"/>
                  <a:gd name="T2" fmla="*/ 13527 w 20000"/>
                  <a:gd name="T3" fmla="*/ 17982 h 20000"/>
                  <a:gd name="T4" fmla="*/ 13527 w 20000"/>
                  <a:gd name="T5" fmla="*/ 14220 h 20000"/>
                  <a:gd name="T6" fmla="*/ 11636 w 20000"/>
                  <a:gd name="T7" fmla="*/ 14679 h 20000"/>
                  <a:gd name="T8" fmla="*/ 8582 w 20000"/>
                  <a:gd name="T9" fmla="*/ 17982 h 20000"/>
                  <a:gd name="T10" fmla="*/ 5964 w 20000"/>
                  <a:gd name="T11" fmla="*/ 19908 h 20000"/>
                  <a:gd name="T12" fmla="*/ 3709 w 20000"/>
                  <a:gd name="T13" fmla="*/ 19908 h 20000"/>
                  <a:gd name="T14" fmla="*/ 2982 w 20000"/>
                  <a:gd name="T15" fmla="*/ 18440 h 20000"/>
                  <a:gd name="T16" fmla="*/ 0 w 20000"/>
                  <a:gd name="T17" fmla="*/ 18440 h 20000"/>
                  <a:gd name="T18" fmla="*/ 727 w 20000"/>
                  <a:gd name="T19" fmla="*/ 17064 h 20000"/>
                  <a:gd name="T20" fmla="*/ 3709 w 20000"/>
                  <a:gd name="T21" fmla="*/ 14679 h 20000"/>
                  <a:gd name="T22" fmla="*/ 5964 w 20000"/>
                  <a:gd name="T23" fmla="*/ 7064 h 20000"/>
                  <a:gd name="T24" fmla="*/ 8582 w 20000"/>
                  <a:gd name="T25" fmla="*/ 3303 h 20000"/>
                  <a:gd name="T26" fmla="*/ 10836 w 20000"/>
                  <a:gd name="T27" fmla="*/ 0 h 20000"/>
                  <a:gd name="T28" fmla="*/ 10836 w 20000"/>
                  <a:gd name="T29" fmla="*/ 4679 h 20000"/>
                  <a:gd name="T30" fmla="*/ 12800 w 20000"/>
                  <a:gd name="T31" fmla="*/ 4220 h 20000"/>
                  <a:gd name="T32" fmla="*/ 16509 w 20000"/>
                  <a:gd name="T33" fmla="*/ 9908 h 20000"/>
                  <a:gd name="T34" fmla="*/ 16945 w 20000"/>
                  <a:gd name="T35" fmla="*/ 14679 h 20000"/>
                  <a:gd name="T36" fmla="*/ 19491 w 20000"/>
                  <a:gd name="T37" fmla="*/ 16147 h 20000"/>
                  <a:gd name="T38" fmla="*/ 19927 w 20000"/>
                  <a:gd name="T39" fmla="*/ 18440 h 20000"/>
                  <a:gd name="T40" fmla="*/ 17673 w 20000"/>
                  <a:gd name="T41" fmla="*/ 19908 h 2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000"/>
                  <a:gd name="T64" fmla="*/ 0 h 20000"/>
                  <a:gd name="T65" fmla="*/ 20000 w 20000"/>
                  <a:gd name="T66" fmla="*/ 20000 h 200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000" h="20000">
                    <a:moveTo>
                      <a:pt x="17673" y="19908"/>
                    </a:moveTo>
                    <a:lnTo>
                      <a:pt x="13527" y="17982"/>
                    </a:lnTo>
                    <a:lnTo>
                      <a:pt x="13527" y="14220"/>
                    </a:lnTo>
                    <a:lnTo>
                      <a:pt x="11636" y="14679"/>
                    </a:lnTo>
                    <a:lnTo>
                      <a:pt x="8582" y="17982"/>
                    </a:lnTo>
                    <a:lnTo>
                      <a:pt x="5964" y="19908"/>
                    </a:lnTo>
                    <a:lnTo>
                      <a:pt x="3709" y="19908"/>
                    </a:lnTo>
                    <a:lnTo>
                      <a:pt x="2982" y="18440"/>
                    </a:lnTo>
                    <a:lnTo>
                      <a:pt x="0" y="18440"/>
                    </a:lnTo>
                    <a:lnTo>
                      <a:pt x="727" y="17064"/>
                    </a:lnTo>
                    <a:lnTo>
                      <a:pt x="3709" y="14679"/>
                    </a:lnTo>
                    <a:lnTo>
                      <a:pt x="5964" y="7064"/>
                    </a:lnTo>
                    <a:lnTo>
                      <a:pt x="8582" y="3303"/>
                    </a:lnTo>
                    <a:lnTo>
                      <a:pt x="10836" y="0"/>
                    </a:lnTo>
                    <a:lnTo>
                      <a:pt x="10836" y="4679"/>
                    </a:lnTo>
                    <a:lnTo>
                      <a:pt x="12800" y="4220"/>
                    </a:lnTo>
                    <a:lnTo>
                      <a:pt x="16509" y="9908"/>
                    </a:lnTo>
                    <a:lnTo>
                      <a:pt x="16945" y="14679"/>
                    </a:lnTo>
                    <a:lnTo>
                      <a:pt x="19491" y="16147"/>
                    </a:lnTo>
                    <a:lnTo>
                      <a:pt x="19927" y="18440"/>
                    </a:lnTo>
                    <a:lnTo>
                      <a:pt x="17673" y="1990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70" name="Freeform 727"/>
              <p:cNvSpPr>
                <a:spLocks/>
              </p:cNvSpPr>
              <p:nvPr/>
            </p:nvSpPr>
            <p:spPr bwMode="auto">
              <a:xfrm>
                <a:off x="3062456" y="2861013"/>
                <a:ext cx="84869" cy="82872"/>
              </a:xfrm>
              <a:custGeom>
                <a:avLst/>
                <a:gdLst>
                  <a:gd name="T0" fmla="*/ 11010 w 20000"/>
                  <a:gd name="T1" fmla="*/ 19898 h 20000"/>
                  <a:gd name="T2" fmla="*/ 4141 w 20000"/>
                  <a:gd name="T3" fmla="*/ 19391 h 20000"/>
                  <a:gd name="T4" fmla="*/ 8889 w 20000"/>
                  <a:gd name="T5" fmla="*/ 13096 h 20000"/>
                  <a:gd name="T6" fmla="*/ 606 w 20000"/>
                  <a:gd name="T7" fmla="*/ 12589 h 20000"/>
                  <a:gd name="T8" fmla="*/ 0 w 20000"/>
                  <a:gd name="T9" fmla="*/ 9949 h 20000"/>
                  <a:gd name="T10" fmla="*/ 606 w 20000"/>
                  <a:gd name="T11" fmla="*/ 4772 h 20000"/>
                  <a:gd name="T12" fmla="*/ 2121 w 20000"/>
                  <a:gd name="T13" fmla="*/ 0 h 20000"/>
                  <a:gd name="T14" fmla="*/ 4141 w 20000"/>
                  <a:gd name="T15" fmla="*/ 1624 h 20000"/>
                  <a:gd name="T16" fmla="*/ 4747 w 20000"/>
                  <a:gd name="T17" fmla="*/ 4772 h 20000"/>
                  <a:gd name="T18" fmla="*/ 6263 w 20000"/>
                  <a:gd name="T19" fmla="*/ 10964 h 20000"/>
                  <a:gd name="T20" fmla="*/ 8889 w 20000"/>
                  <a:gd name="T21" fmla="*/ 4772 h 20000"/>
                  <a:gd name="T22" fmla="*/ 11010 w 20000"/>
                  <a:gd name="T23" fmla="*/ 10964 h 20000"/>
                  <a:gd name="T24" fmla="*/ 11414 w 20000"/>
                  <a:gd name="T25" fmla="*/ 4772 h 20000"/>
                  <a:gd name="T26" fmla="*/ 15152 w 20000"/>
                  <a:gd name="T27" fmla="*/ 4772 h 20000"/>
                  <a:gd name="T28" fmla="*/ 19899 w 20000"/>
                  <a:gd name="T29" fmla="*/ 6193 h 20000"/>
                  <a:gd name="T30" fmla="*/ 19293 w 20000"/>
                  <a:gd name="T31" fmla="*/ 11574 h 20000"/>
                  <a:gd name="T32" fmla="*/ 15657 w 20000"/>
                  <a:gd name="T33" fmla="*/ 16751 h 20000"/>
                  <a:gd name="T34" fmla="*/ 11010 w 20000"/>
                  <a:gd name="T35" fmla="*/ 19898 h 2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00"/>
                  <a:gd name="T55" fmla="*/ 0 h 20000"/>
                  <a:gd name="T56" fmla="*/ 20000 w 20000"/>
                  <a:gd name="T57" fmla="*/ 20000 h 2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00" h="20000">
                    <a:moveTo>
                      <a:pt x="11010" y="19898"/>
                    </a:moveTo>
                    <a:lnTo>
                      <a:pt x="4141" y="19391"/>
                    </a:lnTo>
                    <a:lnTo>
                      <a:pt x="8889" y="13096"/>
                    </a:lnTo>
                    <a:lnTo>
                      <a:pt x="606" y="12589"/>
                    </a:lnTo>
                    <a:lnTo>
                      <a:pt x="0" y="9949"/>
                    </a:lnTo>
                    <a:lnTo>
                      <a:pt x="606" y="4772"/>
                    </a:lnTo>
                    <a:lnTo>
                      <a:pt x="2121" y="0"/>
                    </a:lnTo>
                    <a:lnTo>
                      <a:pt x="4141" y="1624"/>
                    </a:lnTo>
                    <a:lnTo>
                      <a:pt x="4747" y="4772"/>
                    </a:lnTo>
                    <a:lnTo>
                      <a:pt x="6263" y="10964"/>
                    </a:lnTo>
                    <a:lnTo>
                      <a:pt x="8889" y="4772"/>
                    </a:lnTo>
                    <a:lnTo>
                      <a:pt x="11010" y="10964"/>
                    </a:lnTo>
                    <a:lnTo>
                      <a:pt x="11414" y="4772"/>
                    </a:lnTo>
                    <a:lnTo>
                      <a:pt x="15152" y="4772"/>
                    </a:lnTo>
                    <a:lnTo>
                      <a:pt x="19899" y="6193"/>
                    </a:lnTo>
                    <a:lnTo>
                      <a:pt x="19293" y="11574"/>
                    </a:lnTo>
                    <a:lnTo>
                      <a:pt x="15657" y="16751"/>
                    </a:lnTo>
                    <a:lnTo>
                      <a:pt x="11010" y="1989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71" name="Freeform 728"/>
              <p:cNvSpPr>
                <a:spLocks/>
              </p:cNvSpPr>
              <p:nvPr/>
            </p:nvSpPr>
            <p:spPr bwMode="auto">
              <a:xfrm>
                <a:off x="2819832" y="2775146"/>
                <a:ext cx="139784" cy="56912"/>
              </a:xfrm>
              <a:custGeom>
                <a:avLst/>
                <a:gdLst>
                  <a:gd name="T0" fmla="*/ 2866 w 20000"/>
                  <a:gd name="T1" fmla="*/ 19852 h 20000"/>
                  <a:gd name="T2" fmla="*/ 4451 w 20000"/>
                  <a:gd name="T3" fmla="*/ 12296 h 20000"/>
                  <a:gd name="T4" fmla="*/ 1890 w 20000"/>
                  <a:gd name="T5" fmla="*/ 16000 h 20000"/>
                  <a:gd name="T6" fmla="*/ 0 w 20000"/>
                  <a:gd name="T7" fmla="*/ 14519 h 20000"/>
                  <a:gd name="T8" fmla="*/ 366 w 20000"/>
                  <a:gd name="T9" fmla="*/ 9926 h 20000"/>
                  <a:gd name="T10" fmla="*/ 4085 w 20000"/>
                  <a:gd name="T11" fmla="*/ 8444 h 20000"/>
                  <a:gd name="T12" fmla="*/ 6646 w 20000"/>
                  <a:gd name="T13" fmla="*/ 6074 h 20000"/>
                  <a:gd name="T14" fmla="*/ 10732 w 20000"/>
                  <a:gd name="T15" fmla="*/ 2370 h 20000"/>
                  <a:gd name="T16" fmla="*/ 14207 w 20000"/>
                  <a:gd name="T17" fmla="*/ 0 h 20000"/>
                  <a:gd name="T18" fmla="*/ 17439 w 20000"/>
                  <a:gd name="T19" fmla="*/ 2370 h 20000"/>
                  <a:gd name="T20" fmla="*/ 17439 w 20000"/>
                  <a:gd name="T21" fmla="*/ 0 h 20000"/>
                  <a:gd name="T22" fmla="*/ 18659 w 20000"/>
                  <a:gd name="T23" fmla="*/ 593 h 20000"/>
                  <a:gd name="T24" fmla="*/ 19939 w 20000"/>
                  <a:gd name="T25" fmla="*/ 4593 h 20000"/>
                  <a:gd name="T26" fmla="*/ 17439 w 20000"/>
                  <a:gd name="T27" fmla="*/ 6815 h 20000"/>
                  <a:gd name="T28" fmla="*/ 16707 w 20000"/>
                  <a:gd name="T29" fmla="*/ 10815 h 20000"/>
                  <a:gd name="T30" fmla="*/ 15793 w 20000"/>
                  <a:gd name="T31" fmla="*/ 10815 h 20000"/>
                  <a:gd name="T32" fmla="*/ 15793 w 20000"/>
                  <a:gd name="T33" fmla="*/ 13778 h 20000"/>
                  <a:gd name="T34" fmla="*/ 12683 w 20000"/>
                  <a:gd name="T35" fmla="*/ 14519 h 20000"/>
                  <a:gd name="T36" fmla="*/ 11707 w 20000"/>
                  <a:gd name="T37" fmla="*/ 16889 h 20000"/>
                  <a:gd name="T38" fmla="*/ 10122 w 20000"/>
                  <a:gd name="T39" fmla="*/ 14519 h 20000"/>
                  <a:gd name="T40" fmla="*/ 12683 w 20000"/>
                  <a:gd name="T41" fmla="*/ 6815 h 20000"/>
                  <a:gd name="T42" fmla="*/ 9207 w 20000"/>
                  <a:gd name="T43" fmla="*/ 10815 h 20000"/>
                  <a:gd name="T44" fmla="*/ 8476 w 20000"/>
                  <a:gd name="T45" fmla="*/ 13778 h 20000"/>
                  <a:gd name="T46" fmla="*/ 6951 w 20000"/>
                  <a:gd name="T47" fmla="*/ 16000 h 20000"/>
                  <a:gd name="T48" fmla="*/ 7622 w 20000"/>
                  <a:gd name="T49" fmla="*/ 13778 h 20000"/>
                  <a:gd name="T50" fmla="*/ 5061 w 20000"/>
                  <a:gd name="T51" fmla="*/ 16889 h 20000"/>
                  <a:gd name="T52" fmla="*/ 2866 w 20000"/>
                  <a:gd name="T53" fmla="*/ 19852 h 200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00"/>
                  <a:gd name="T82" fmla="*/ 0 h 20000"/>
                  <a:gd name="T83" fmla="*/ 20000 w 20000"/>
                  <a:gd name="T84" fmla="*/ 20000 h 200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00" h="20000">
                    <a:moveTo>
                      <a:pt x="2866" y="19852"/>
                    </a:moveTo>
                    <a:lnTo>
                      <a:pt x="4451" y="12296"/>
                    </a:lnTo>
                    <a:lnTo>
                      <a:pt x="1890" y="16000"/>
                    </a:lnTo>
                    <a:lnTo>
                      <a:pt x="0" y="14519"/>
                    </a:lnTo>
                    <a:lnTo>
                      <a:pt x="366" y="9926"/>
                    </a:lnTo>
                    <a:lnTo>
                      <a:pt x="4085" y="8444"/>
                    </a:lnTo>
                    <a:lnTo>
                      <a:pt x="6646" y="6074"/>
                    </a:lnTo>
                    <a:lnTo>
                      <a:pt x="10732" y="2370"/>
                    </a:lnTo>
                    <a:lnTo>
                      <a:pt x="14207" y="0"/>
                    </a:lnTo>
                    <a:lnTo>
                      <a:pt x="17439" y="2370"/>
                    </a:lnTo>
                    <a:lnTo>
                      <a:pt x="17439" y="0"/>
                    </a:lnTo>
                    <a:lnTo>
                      <a:pt x="18659" y="593"/>
                    </a:lnTo>
                    <a:lnTo>
                      <a:pt x="19939" y="4593"/>
                    </a:lnTo>
                    <a:lnTo>
                      <a:pt x="17439" y="6815"/>
                    </a:lnTo>
                    <a:lnTo>
                      <a:pt x="16707" y="10815"/>
                    </a:lnTo>
                    <a:lnTo>
                      <a:pt x="15793" y="10815"/>
                    </a:lnTo>
                    <a:lnTo>
                      <a:pt x="15793" y="13778"/>
                    </a:lnTo>
                    <a:lnTo>
                      <a:pt x="12683" y="14519"/>
                    </a:lnTo>
                    <a:lnTo>
                      <a:pt x="11707" y="16889"/>
                    </a:lnTo>
                    <a:lnTo>
                      <a:pt x="10122" y="14519"/>
                    </a:lnTo>
                    <a:lnTo>
                      <a:pt x="12683" y="6815"/>
                    </a:lnTo>
                    <a:lnTo>
                      <a:pt x="9207" y="10815"/>
                    </a:lnTo>
                    <a:lnTo>
                      <a:pt x="8476" y="13778"/>
                    </a:lnTo>
                    <a:lnTo>
                      <a:pt x="6951" y="16000"/>
                    </a:lnTo>
                    <a:lnTo>
                      <a:pt x="7622" y="13778"/>
                    </a:lnTo>
                    <a:lnTo>
                      <a:pt x="5061" y="16889"/>
                    </a:lnTo>
                    <a:lnTo>
                      <a:pt x="2866" y="1985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72" name="Freeform 729"/>
              <p:cNvSpPr>
                <a:spLocks/>
              </p:cNvSpPr>
              <p:nvPr/>
            </p:nvSpPr>
            <p:spPr bwMode="auto">
              <a:xfrm>
                <a:off x="3075436" y="2999798"/>
                <a:ext cx="110829" cy="65898"/>
              </a:xfrm>
              <a:custGeom>
                <a:avLst/>
                <a:gdLst>
                  <a:gd name="T0" fmla="*/ 2385 w 20000"/>
                  <a:gd name="T1" fmla="*/ 19872 h 20000"/>
                  <a:gd name="T2" fmla="*/ 0 w 20000"/>
                  <a:gd name="T3" fmla="*/ 17949 h 20000"/>
                  <a:gd name="T4" fmla="*/ 1231 w 20000"/>
                  <a:gd name="T5" fmla="*/ 12564 h 20000"/>
                  <a:gd name="T6" fmla="*/ 3923 w 20000"/>
                  <a:gd name="T7" fmla="*/ 5256 h 20000"/>
                  <a:gd name="T8" fmla="*/ 7538 w 20000"/>
                  <a:gd name="T9" fmla="*/ 0 h 20000"/>
                  <a:gd name="T10" fmla="*/ 13538 w 20000"/>
                  <a:gd name="T11" fmla="*/ 0 h 20000"/>
                  <a:gd name="T12" fmla="*/ 19923 w 20000"/>
                  <a:gd name="T13" fmla="*/ 5256 h 20000"/>
                  <a:gd name="T14" fmla="*/ 14769 w 20000"/>
                  <a:gd name="T15" fmla="*/ 9231 h 20000"/>
                  <a:gd name="T16" fmla="*/ 10385 w 20000"/>
                  <a:gd name="T17" fmla="*/ 16026 h 20000"/>
                  <a:gd name="T18" fmla="*/ 3923 w 20000"/>
                  <a:gd name="T19" fmla="*/ 10513 h 20000"/>
                  <a:gd name="T20" fmla="*/ 3154 w 20000"/>
                  <a:gd name="T21" fmla="*/ 13974 h 20000"/>
                  <a:gd name="T22" fmla="*/ 6385 w 20000"/>
                  <a:gd name="T23" fmla="*/ 14615 h 20000"/>
                  <a:gd name="T24" fmla="*/ 2385 w 20000"/>
                  <a:gd name="T25" fmla="*/ 19872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2385" y="19872"/>
                    </a:moveTo>
                    <a:lnTo>
                      <a:pt x="0" y="17949"/>
                    </a:lnTo>
                    <a:lnTo>
                      <a:pt x="1231" y="12564"/>
                    </a:lnTo>
                    <a:lnTo>
                      <a:pt x="3923" y="5256"/>
                    </a:lnTo>
                    <a:lnTo>
                      <a:pt x="7538" y="0"/>
                    </a:lnTo>
                    <a:lnTo>
                      <a:pt x="13538" y="0"/>
                    </a:lnTo>
                    <a:lnTo>
                      <a:pt x="19923" y="5256"/>
                    </a:lnTo>
                    <a:lnTo>
                      <a:pt x="14769" y="9231"/>
                    </a:lnTo>
                    <a:lnTo>
                      <a:pt x="10385" y="16026"/>
                    </a:lnTo>
                    <a:lnTo>
                      <a:pt x="3923" y="10513"/>
                    </a:lnTo>
                    <a:lnTo>
                      <a:pt x="3154" y="13974"/>
                    </a:lnTo>
                    <a:lnTo>
                      <a:pt x="6385" y="14615"/>
                    </a:lnTo>
                    <a:lnTo>
                      <a:pt x="2385" y="1987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73" name="Freeform 730"/>
              <p:cNvSpPr>
                <a:spLocks/>
              </p:cNvSpPr>
              <p:nvPr/>
            </p:nvSpPr>
            <p:spPr bwMode="auto">
              <a:xfrm>
                <a:off x="2198794" y="3670759"/>
                <a:ext cx="65898" cy="81873"/>
              </a:xfrm>
              <a:custGeom>
                <a:avLst/>
                <a:gdLst>
                  <a:gd name="T0" fmla="*/ 19872 w 20000"/>
                  <a:gd name="T1" fmla="*/ 19896 h 20000"/>
                  <a:gd name="T2" fmla="*/ 13333 w 20000"/>
                  <a:gd name="T3" fmla="*/ 18238 h 20000"/>
                  <a:gd name="T4" fmla="*/ 10000 w 20000"/>
                  <a:gd name="T5" fmla="*/ 14404 h 20000"/>
                  <a:gd name="T6" fmla="*/ 6026 w 20000"/>
                  <a:gd name="T7" fmla="*/ 12332 h 20000"/>
                  <a:gd name="T8" fmla="*/ 0 w 20000"/>
                  <a:gd name="T9" fmla="*/ 5907 h 20000"/>
                  <a:gd name="T10" fmla="*/ 0 w 20000"/>
                  <a:gd name="T11" fmla="*/ 1036 h 20000"/>
                  <a:gd name="T12" fmla="*/ 2692 w 20000"/>
                  <a:gd name="T13" fmla="*/ 0 h 20000"/>
                  <a:gd name="T14" fmla="*/ 13333 w 20000"/>
                  <a:gd name="T15" fmla="*/ 5285 h 20000"/>
                  <a:gd name="T16" fmla="*/ 13974 w 20000"/>
                  <a:gd name="T17" fmla="*/ 10155 h 20000"/>
                  <a:gd name="T18" fmla="*/ 16538 w 20000"/>
                  <a:gd name="T19" fmla="*/ 13990 h 20000"/>
                  <a:gd name="T20" fmla="*/ 19872 w 20000"/>
                  <a:gd name="T21" fmla="*/ 19896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9872" y="19896"/>
                    </a:moveTo>
                    <a:lnTo>
                      <a:pt x="13333" y="18238"/>
                    </a:lnTo>
                    <a:lnTo>
                      <a:pt x="10000" y="14404"/>
                    </a:lnTo>
                    <a:lnTo>
                      <a:pt x="6026" y="12332"/>
                    </a:lnTo>
                    <a:lnTo>
                      <a:pt x="0" y="5907"/>
                    </a:lnTo>
                    <a:lnTo>
                      <a:pt x="0" y="1036"/>
                    </a:lnTo>
                    <a:lnTo>
                      <a:pt x="2692" y="0"/>
                    </a:lnTo>
                    <a:lnTo>
                      <a:pt x="13333" y="5285"/>
                    </a:lnTo>
                    <a:lnTo>
                      <a:pt x="13974" y="10155"/>
                    </a:lnTo>
                    <a:lnTo>
                      <a:pt x="16538" y="13990"/>
                    </a:lnTo>
                    <a:lnTo>
                      <a:pt x="19872" y="1989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74" name="Freeform 731"/>
              <p:cNvSpPr>
                <a:spLocks/>
              </p:cNvSpPr>
              <p:nvPr/>
            </p:nvSpPr>
            <p:spPr bwMode="auto">
              <a:xfrm>
                <a:off x="2994561" y="2770154"/>
                <a:ext cx="64900" cy="35945"/>
              </a:xfrm>
              <a:custGeom>
                <a:avLst/>
                <a:gdLst>
                  <a:gd name="T0" fmla="*/ 7500 w 20000"/>
                  <a:gd name="T1" fmla="*/ 19765 h 20000"/>
                  <a:gd name="T2" fmla="*/ 0 w 20000"/>
                  <a:gd name="T3" fmla="*/ 19765 h 20000"/>
                  <a:gd name="T4" fmla="*/ 0 w 20000"/>
                  <a:gd name="T5" fmla="*/ 13412 h 20000"/>
                  <a:gd name="T6" fmla="*/ 789 w 20000"/>
                  <a:gd name="T7" fmla="*/ 8706 h 20000"/>
                  <a:gd name="T8" fmla="*/ 5395 w 20000"/>
                  <a:gd name="T9" fmla="*/ 0 h 20000"/>
                  <a:gd name="T10" fmla="*/ 12368 w 20000"/>
                  <a:gd name="T11" fmla="*/ 0 h 20000"/>
                  <a:gd name="T12" fmla="*/ 19868 w 20000"/>
                  <a:gd name="T13" fmla="*/ 6353 h 20000"/>
                  <a:gd name="T14" fmla="*/ 17763 w 20000"/>
                  <a:gd name="T15" fmla="*/ 10118 h 20000"/>
                  <a:gd name="T16" fmla="*/ 12895 w 20000"/>
                  <a:gd name="T17" fmla="*/ 8706 h 20000"/>
                  <a:gd name="T18" fmla="*/ 12895 w 20000"/>
                  <a:gd name="T19" fmla="*/ 12471 h 20000"/>
                  <a:gd name="T20" fmla="*/ 14474 w 20000"/>
                  <a:gd name="T21" fmla="*/ 13412 h 20000"/>
                  <a:gd name="T22" fmla="*/ 12895 w 20000"/>
                  <a:gd name="T23" fmla="*/ 18353 h 20000"/>
                  <a:gd name="T24" fmla="*/ 7500 w 20000"/>
                  <a:gd name="T25" fmla="*/ 19765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7500" y="19765"/>
                    </a:moveTo>
                    <a:lnTo>
                      <a:pt x="0" y="19765"/>
                    </a:lnTo>
                    <a:lnTo>
                      <a:pt x="0" y="13412"/>
                    </a:lnTo>
                    <a:lnTo>
                      <a:pt x="789" y="8706"/>
                    </a:lnTo>
                    <a:lnTo>
                      <a:pt x="5395" y="0"/>
                    </a:lnTo>
                    <a:lnTo>
                      <a:pt x="12368" y="0"/>
                    </a:lnTo>
                    <a:lnTo>
                      <a:pt x="19868" y="6353"/>
                    </a:lnTo>
                    <a:lnTo>
                      <a:pt x="17763" y="10118"/>
                    </a:lnTo>
                    <a:lnTo>
                      <a:pt x="12895" y="8706"/>
                    </a:lnTo>
                    <a:lnTo>
                      <a:pt x="12895" y="12471"/>
                    </a:lnTo>
                    <a:lnTo>
                      <a:pt x="14474" y="13412"/>
                    </a:lnTo>
                    <a:lnTo>
                      <a:pt x="12895" y="18353"/>
                    </a:lnTo>
                    <a:lnTo>
                      <a:pt x="7500" y="1976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75" name="Freeform 732"/>
              <p:cNvSpPr>
                <a:spLocks/>
              </p:cNvSpPr>
              <p:nvPr/>
            </p:nvSpPr>
            <p:spPr bwMode="auto">
              <a:xfrm>
                <a:off x="2947634" y="3122608"/>
                <a:ext cx="57910" cy="46928"/>
              </a:xfrm>
              <a:custGeom>
                <a:avLst/>
                <a:gdLst>
                  <a:gd name="T0" fmla="*/ 16889 w 20000"/>
                  <a:gd name="T1" fmla="*/ 19818 h 20000"/>
                  <a:gd name="T2" fmla="*/ 10815 w 20000"/>
                  <a:gd name="T3" fmla="*/ 19818 h 20000"/>
                  <a:gd name="T4" fmla="*/ 6074 w 20000"/>
                  <a:gd name="T5" fmla="*/ 16909 h 20000"/>
                  <a:gd name="T6" fmla="*/ 0 w 20000"/>
                  <a:gd name="T7" fmla="*/ 10364 h 20000"/>
                  <a:gd name="T8" fmla="*/ 4444 w 20000"/>
                  <a:gd name="T9" fmla="*/ 9455 h 20000"/>
                  <a:gd name="T10" fmla="*/ 8444 w 20000"/>
                  <a:gd name="T11" fmla="*/ 4727 h 20000"/>
                  <a:gd name="T12" fmla="*/ 14519 w 20000"/>
                  <a:gd name="T13" fmla="*/ 0 h 20000"/>
                  <a:gd name="T14" fmla="*/ 18370 w 20000"/>
                  <a:gd name="T15" fmla="*/ 9455 h 20000"/>
                  <a:gd name="T16" fmla="*/ 19852 w 20000"/>
                  <a:gd name="T17" fmla="*/ 16909 h 20000"/>
                  <a:gd name="T18" fmla="*/ 16889 w 20000"/>
                  <a:gd name="T19" fmla="*/ 19818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16889" y="19818"/>
                    </a:moveTo>
                    <a:lnTo>
                      <a:pt x="10815" y="19818"/>
                    </a:lnTo>
                    <a:lnTo>
                      <a:pt x="6074" y="16909"/>
                    </a:lnTo>
                    <a:lnTo>
                      <a:pt x="0" y="10364"/>
                    </a:lnTo>
                    <a:lnTo>
                      <a:pt x="4444" y="9455"/>
                    </a:lnTo>
                    <a:lnTo>
                      <a:pt x="8444" y="4727"/>
                    </a:lnTo>
                    <a:lnTo>
                      <a:pt x="14519" y="0"/>
                    </a:lnTo>
                    <a:lnTo>
                      <a:pt x="18370" y="9455"/>
                    </a:lnTo>
                    <a:lnTo>
                      <a:pt x="19852" y="16909"/>
                    </a:lnTo>
                    <a:lnTo>
                      <a:pt x="16889" y="1981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76" name="Freeform 733"/>
              <p:cNvSpPr>
                <a:spLocks/>
              </p:cNvSpPr>
              <p:nvPr/>
            </p:nvSpPr>
            <p:spPr bwMode="auto">
              <a:xfrm>
                <a:off x="3312069" y="3047724"/>
                <a:ext cx="56912" cy="43932"/>
              </a:xfrm>
              <a:custGeom>
                <a:avLst/>
                <a:gdLst>
                  <a:gd name="T0" fmla="*/ 19853 w 20000"/>
                  <a:gd name="T1" fmla="*/ 19810 h 20000"/>
                  <a:gd name="T2" fmla="*/ 12941 w 20000"/>
                  <a:gd name="T3" fmla="*/ 16000 h 20000"/>
                  <a:gd name="T4" fmla="*/ 8382 w 20000"/>
                  <a:gd name="T5" fmla="*/ 16000 h 20000"/>
                  <a:gd name="T6" fmla="*/ 2353 w 20000"/>
                  <a:gd name="T7" fmla="*/ 16000 h 20000"/>
                  <a:gd name="T8" fmla="*/ 0 w 20000"/>
                  <a:gd name="T9" fmla="*/ 12952 h 20000"/>
                  <a:gd name="T10" fmla="*/ 2353 w 20000"/>
                  <a:gd name="T11" fmla="*/ 7810 h 20000"/>
                  <a:gd name="T12" fmla="*/ 882 w 20000"/>
                  <a:gd name="T13" fmla="*/ 5143 h 20000"/>
                  <a:gd name="T14" fmla="*/ 3824 w 20000"/>
                  <a:gd name="T15" fmla="*/ 0 h 20000"/>
                  <a:gd name="T16" fmla="*/ 6912 w 20000"/>
                  <a:gd name="T17" fmla="*/ 3048 h 20000"/>
                  <a:gd name="T18" fmla="*/ 16765 w 20000"/>
                  <a:gd name="T19" fmla="*/ 7048 h 20000"/>
                  <a:gd name="T20" fmla="*/ 19853 w 20000"/>
                  <a:gd name="T21" fmla="*/ 19810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9853" y="19810"/>
                    </a:moveTo>
                    <a:lnTo>
                      <a:pt x="12941" y="16000"/>
                    </a:lnTo>
                    <a:lnTo>
                      <a:pt x="8382" y="16000"/>
                    </a:lnTo>
                    <a:lnTo>
                      <a:pt x="2353" y="16000"/>
                    </a:lnTo>
                    <a:lnTo>
                      <a:pt x="0" y="12952"/>
                    </a:lnTo>
                    <a:lnTo>
                      <a:pt x="2353" y="7810"/>
                    </a:lnTo>
                    <a:lnTo>
                      <a:pt x="882" y="5143"/>
                    </a:lnTo>
                    <a:lnTo>
                      <a:pt x="3824" y="0"/>
                    </a:lnTo>
                    <a:lnTo>
                      <a:pt x="6912" y="3048"/>
                    </a:lnTo>
                    <a:lnTo>
                      <a:pt x="16765" y="7048"/>
                    </a:lnTo>
                    <a:lnTo>
                      <a:pt x="19853" y="1981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77" name="Freeform 734"/>
              <p:cNvSpPr>
                <a:spLocks/>
              </p:cNvSpPr>
              <p:nvPr/>
            </p:nvSpPr>
            <p:spPr bwMode="auto">
              <a:xfrm>
                <a:off x="3126357" y="2933901"/>
                <a:ext cx="48925" cy="39938"/>
              </a:xfrm>
              <a:custGeom>
                <a:avLst/>
                <a:gdLst>
                  <a:gd name="T0" fmla="*/ 12696 w 20000"/>
                  <a:gd name="T1" fmla="*/ 19787 h 20000"/>
                  <a:gd name="T2" fmla="*/ 3478 w 20000"/>
                  <a:gd name="T3" fmla="*/ 16596 h 20000"/>
                  <a:gd name="T4" fmla="*/ 0 w 20000"/>
                  <a:gd name="T5" fmla="*/ 10000 h 20000"/>
                  <a:gd name="T6" fmla="*/ 8174 w 20000"/>
                  <a:gd name="T7" fmla="*/ 4468 h 20000"/>
                  <a:gd name="T8" fmla="*/ 18783 w 20000"/>
                  <a:gd name="T9" fmla="*/ 0 h 20000"/>
                  <a:gd name="T10" fmla="*/ 19826 w 20000"/>
                  <a:gd name="T11" fmla="*/ 4468 h 20000"/>
                  <a:gd name="T12" fmla="*/ 19826 w 20000"/>
                  <a:gd name="T13" fmla="*/ 10000 h 20000"/>
                  <a:gd name="T14" fmla="*/ 12696 w 20000"/>
                  <a:gd name="T15" fmla="*/ 19787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2696" y="19787"/>
                    </a:moveTo>
                    <a:lnTo>
                      <a:pt x="3478" y="16596"/>
                    </a:lnTo>
                    <a:lnTo>
                      <a:pt x="0" y="10000"/>
                    </a:lnTo>
                    <a:lnTo>
                      <a:pt x="8174" y="4468"/>
                    </a:lnTo>
                    <a:lnTo>
                      <a:pt x="18783" y="0"/>
                    </a:lnTo>
                    <a:lnTo>
                      <a:pt x="19826" y="4468"/>
                    </a:lnTo>
                    <a:lnTo>
                      <a:pt x="19826" y="10000"/>
                    </a:lnTo>
                    <a:lnTo>
                      <a:pt x="12696" y="1978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78" name="Freeform 735"/>
              <p:cNvSpPr>
                <a:spLocks/>
              </p:cNvSpPr>
              <p:nvPr/>
            </p:nvSpPr>
            <p:spPr bwMode="auto">
              <a:xfrm>
                <a:off x="3256156" y="3237431"/>
                <a:ext cx="44931" cy="28955"/>
              </a:xfrm>
              <a:custGeom>
                <a:avLst/>
                <a:gdLst>
                  <a:gd name="T0" fmla="*/ 8952 w 20000"/>
                  <a:gd name="T1" fmla="*/ 19706 h 20000"/>
                  <a:gd name="T2" fmla="*/ 0 w 20000"/>
                  <a:gd name="T3" fmla="*/ 16765 h 20000"/>
                  <a:gd name="T4" fmla="*/ 1905 w 20000"/>
                  <a:gd name="T5" fmla="*/ 8824 h 20000"/>
                  <a:gd name="T6" fmla="*/ 6857 w 20000"/>
                  <a:gd name="T7" fmla="*/ 1176 h 20000"/>
                  <a:gd name="T8" fmla="*/ 14857 w 20000"/>
                  <a:gd name="T9" fmla="*/ 0 h 20000"/>
                  <a:gd name="T10" fmla="*/ 19810 w 20000"/>
                  <a:gd name="T11" fmla="*/ 4118 h 20000"/>
                  <a:gd name="T12" fmla="*/ 16762 w 20000"/>
                  <a:gd name="T13" fmla="*/ 16765 h 20000"/>
                  <a:gd name="T14" fmla="*/ 8952 w 20000"/>
                  <a:gd name="T15" fmla="*/ 19706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8952" y="19706"/>
                    </a:moveTo>
                    <a:lnTo>
                      <a:pt x="0" y="16765"/>
                    </a:lnTo>
                    <a:lnTo>
                      <a:pt x="1905" y="8824"/>
                    </a:lnTo>
                    <a:lnTo>
                      <a:pt x="6857" y="1176"/>
                    </a:lnTo>
                    <a:lnTo>
                      <a:pt x="14857" y="0"/>
                    </a:lnTo>
                    <a:lnTo>
                      <a:pt x="19810" y="4118"/>
                    </a:lnTo>
                    <a:lnTo>
                      <a:pt x="16762" y="16765"/>
                    </a:lnTo>
                    <a:lnTo>
                      <a:pt x="8952" y="1970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79" name="Freeform 736"/>
              <p:cNvSpPr>
                <a:spLocks/>
              </p:cNvSpPr>
              <p:nvPr/>
            </p:nvSpPr>
            <p:spPr bwMode="auto">
              <a:xfrm>
                <a:off x="2943641" y="2961857"/>
                <a:ext cx="35945" cy="37942"/>
              </a:xfrm>
              <a:custGeom>
                <a:avLst/>
                <a:gdLst>
                  <a:gd name="T0" fmla="*/ 6118 w 20000"/>
                  <a:gd name="T1" fmla="*/ 19775 h 20000"/>
                  <a:gd name="T2" fmla="*/ 3765 w 20000"/>
                  <a:gd name="T3" fmla="*/ 8315 h 20000"/>
                  <a:gd name="T4" fmla="*/ 0 w 20000"/>
                  <a:gd name="T5" fmla="*/ 4719 h 20000"/>
                  <a:gd name="T6" fmla="*/ 8706 w 20000"/>
                  <a:gd name="T7" fmla="*/ 0 h 20000"/>
                  <a:gd name="T8" fmla="*/ 16000 w 20000"/>
                  <a:gd name="T9" fmla="*/ 2472 h 20000"/>
                  <a:gd name="T10" fmla="*/ 19765 w 20000"/>
                  <a:gd name="T11" fmla="*/ 8315 h 20000"/>
                  <a:gd name="T12" fmla="*/ 18353 w 20000"/>
                  <a:gd name="T13" fmla="*/ 13933 h 20000"/>
                  <a:gd name="T14" fmla="*/ 12471 w 20000"/>
                  <a:gd name="T15" fmla="*/ 17528 h 20000"/>
                  <a:gd name="T16" fmla="*/ 6118 w 20000"/>
                  <a:gd name="T17" fmla="*/ 19775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6118" y="19775"/>
                    </a:moveTo>
                    <a:lnTo>
                      <a:pt x="3765" y="8315"/>
                    </a:lnTo>
                    <a:lnTo>
                      <a:pt x="0" y="4719"/>
                    </a:lnTo>
                    <a:lnTo>
                      <a:pt x="8706" y="0"/>
                    </a:lnTo>
                    <a:lnTo>
                      <a:pt x="16000" y="2472"/>
                    </a:lnTo>
                    <a:lnTo>
                      <a:pt x="19765" y="8315"/>
                    </a:lnTo>
                    <a:lnTo>
                      <a:pt x="18353" y="13933"/>
                    </a:lnTo>
                    <a:lnTo>
                      <a:pt x="12471" y="17528"/>
                    </a:lnTo>
                    <a:lnTo>
                      <a:pt x="6118" y="197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80" name="Freeform 737"/>
              <p:cNvSpPr>
                <a:spLocks/>
              </p:cNvSpPr>
              <p:nvPr/>
            </p:nvSpPr>
            <p:spPr bwMode="auto">
              <a:xfrm>
                <a:off x="3025513" y="2748189"/>
                <a:ext cx="54915" cy="22964"/>
              </a:xfrm>
              <a:custGeom>
                <a:avLst/>
                <a:gdLst>
                  <a:gd name="T0" fmla="*/ 14308 w 20000"/>
                  <a:gd name="T1" fmla="*/ 19615 h 20000"/>
                  <a:gd name="T2" fmla="*/ 6308 w 20000"/>
                  <a:gd name="T3" fmla="*/ 13462 h 20000"/>
                  <a:gd name="T4" fmla="*/ 0 w 20000"/>
                  <a:gd name="T5" fmla="*/ 8077 h 20000"/>
                  <a:gd name="T6" fmla="*/ 8000 w 20000"/>
                  <a:gd name="T7" fmla="*/ 0 h 20000"/>
                  <a:gd name="T8" fmla="*/ 19846 w 20000"/>
                  <a:gd name="T9" fmla="*/ 0 h 20000"/>
                  <a:gd name="T10" fmla="*/ 19846 w 20000"/>
                  <a:gd name="T11" fmla="*/ 13462 h 20000"/>
                  <a:gd name="T12" fmla="*/ 14308 w 20000"/>
                  <a:gd name="T13" fmla="*/ 19615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4308" y="19615"/>
                    </a:moveTo>
                    <a:lnTo>
                      <a:pt x="6308" y="13462"/>
                    </a:lnTo>
                    <a:lnTo>
                      <a:pt x="0" y="8077"/>
                    </a:lnTo>
                    <a:lnTo>
                      <a:pt x="8000" y="0"/>
                    </a:lnTo>
                    <a:lnTo>
                      <a:pt x="19846" y="0"/>
                    </a:lnTo>
                    <a:lnTo>
                      <a:pt x="19846" y="13462"/>
                    </a:lnTo>
                    <a:lnTo>
                      <a:pt x="14308" y="1961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81" name="Freeform 738"/>
              <p:cNvSpPr>
                <a:spLocks/>
              </p:cNvSpPr>
              <p:nvPr/>
            </p:nvSpPr>
            <p:spPr bwMode="auto">
              <a:xfrm>
                <a:off x="3089414" y="3393189"/>
                <a:ext cx="38940" cy="25960"/>
              </a:xfrm>
              <a:custGeom>
                <a:avLst/>
                <a:gdLst>
                  <a:gd name="T0" fmla="*/ 5532 w 20000"/>
                  <a:gd name="T1" fmla="*/ 19655 h 20000"/>
                  <a:gd name="T2" fmla="*/ 0 w 20000"/>
                  <a:gd name="T3" fmla="*/ 17931 h 20000"/>
                  <a:gd name="T4" fmla="*/ 0 w 20000"/>
                  <a:gd name="T5" fmla="*/ 10690 h 20000"/>
                  <a:gd name="T6" fmla="*/ 7660 w 20000"/>
                  <a:gd name="T7" fmla="*/ 0 h 20000"/>
                  <a:gd name="T8" fmla="*/ 19787 w 20000"/>
                  <a:gd name="T9" fmla="*/ 5517 h 20000"/>
                  <a:gd name="T10" fmla="*/ 16596 w 20000"/>
                  <a:gd name="T11" fmla="*/ 10690 h 20000"/>
                  <a:gd name="T12" fmla="*/ 5532 w 20000"/>
                  <a:gd name="T13" fmla="*/ 19655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5532" y="19655"/>
                    </a:moveTo>
                    <a:lnTo>
                      <a:pt x="0" y="17931"/>
                    </a:lnTo>
                    <a:lnTo>
                      <a:pt x="0" y="10690"/>
                    </a:lnTo>
                    <a:lnTo>
                      <a:pt x="7660" y="0"/>
                    </a:lnTo>
                    <a:lnTo>
                      <a:pt x="19787" y="5517"/>
                    </a:lnTo>
                    <a:lnTo>
                      <a:pt x="16596" y="10690"/>
                    </a:lnTo>
                    <a:lnTo>
                      <a:pt x="5532" y="1965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82" name="Freeform 739"/>
              <p:cNvSpPr>
                <a:spLocks/>
              </p:cNvSpPr>
              <p:nvPr/>
            </p:nvSpPr>
            <p:spPr bwMode="auto">
              <a:xfrm>
                <a:off x="3318060" y="3814536"/>
                <a:ext cx="42934" cy="24961"/>
              </a:xfrm>
              <a:custGeom>
                <a:avLst/>
                <a:gdLst>
                  <a:gd name="T0" fmla="*/ 19798 w 20000"/>
                  <a:gd name="T1" fmla="*/ 19655 h 20000"/>
                  <a:gd name="T2" fmla="*/ 11515 w 20000"/>
                  <a:gd name="T3" fmla="*/ 19655 h 20000"/>
                  <a:gd name="T4" fmla="*/ 5253 w 20000"/>
                  <a:gd name="T5" fmla="*/ 10690 h 20000"/>
                  <a:gd name="T6" fmla="*/ 0 w 20000"/>
                  <a:gd name="T7" fmla="*/ 0 h 20000"/>
                  <a:gd name="T8" fmla="*/ 3232 w 20000"/>
                  <a:gd name="T9" fmla="*/ 0 h 20000"/>
                  <a:gd name="T10" fmla="*/ 13535 w 20000"/>
                  <a:gd name="T11" fmla="*/ 6897 h 20000"/>
                  <a:gd name="T12" fmla="*/ 18788 w 20000"/>
                  <a:gd name="T13" fmla="*/ 14138 h 20000"/>
                  <a:gd name="T14" fmla="*/ 19798 w 20000"/>
                  <a:gd name="T15" fmla="*/ 19655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9798" y="19655"/>
                    </a:moveTo>
                    <a:lnTo>
                      <a:pt x="11515" y="19655"/>
                    </a:lnTo>
                    <a:lnTo>
                      <a:pt x="5253" y="10690"/>
                    </a:lnTo>
                    <a:lnTo>
                      <a:pt x="0" y="0"/>
                    </a:lnTo>
                    <a:lnTo>
                      <a:pt x="3232" y="0"/>
                    </a:lnTo>
                    <a:lnTo>
                      <a:pt x="13535" y="6897"/>
                    </a:lnTo>
                    <a:lnTo>
                      <a:pt x="18788" y="14138"/>
                    </a:lnTo>
                    <a:lnTo>
                      <a:pt x="19798" y="1965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83" name="Freeform 740"/>
              <p:cNvSpPr>
                <a:spLocks/>
              </p:cNvSpPr>
              <p:nvPr/>
            </p:nvSpPr>
            <p:spPr bwMode="auto">
              <a:xfrm>
                <a:off x="3140335" y="3418150"/>
                <a:ext cx="20968" cy="28955"/>
              </a:xfrm>
              <a:custGeom>
                <a:avLst/>
                <a:gdLst>
                  <a:gd name="T0" fmla="*/ 5769 w 20000"/>
                  <a:gd name="T1" fmla="*/ 19710 h 20000"/>
                  <a:gd name="T2" fmla="*/ 0 w 20000"/>
                  <a:gd name="T3" fmla="*/ 15072 h 20000"/>
                  <a:gd name="T4" fmla="*/ 9615 w 20000"/>
                  <a:gd name="T5" fmla="*/ 2899 h 20000"/>
                  <a:gd name="T6" fmla="*/ 19615 w 20000"/>
                  <a:gd name="T7" fmla="*/ 0 h 20000"/>
                  <a:gd name="T8" fmla="*/ 19615 w 20000"/>
                  <a:gd name="T9" fmla="*/ 7536 h 20000"/>
                  <a:gd name="T10" fmla="*/ 5769 w 20000"/>
                  <a:gd name="T11" fmla="*/ 1971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5769" y="19710"/>
                    </a:moveTo>
                    <a:lnTo>
                      <a:pt x="0" y="15072"/>
                    </a:lnTo>
                    <a:lnTo>
                      <a:pt x="9615" y="2899"/>
                    </a:lnTo>
                    <a:lnTo>
                      <a:pt x="19615" y="0"/>
                    </a:lnTo>
                    <a:lnTo>
                      <a:pt x="19615" y="7536"/>
                    </a:lnTo>
                    <a:lnTo>
                      <a:pt x="5769" y="1971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84" name="Freeform 741"/>
              <p:cNvSpPr>
                <a:spLocks/>
              </p:cNvSpPr>
              <p:nvPr/>
            </p:nvSpPr>
            <p:spPr bwMode="auto">
              <a:xfrm>
                <a:off x="3190258" y="3387198"/>
                <a:ext cx="11981" cy="13978"/>
              </a:xfrm>
              <a:custGeom>
                <a:avLst/>
                <a:gdLst>
                  <a:gd name="T0" fmla="*/ 3704 w 20000"/>
                  <a:gd name="T1" fmla="*/ 19375 h 20000"/>
                  <a:gd name="T2" fmla="*/ 0 w 20000"/>
                  <a:gd name="T3" fmla="*/ 0 h 20000"/>
                  <a:gd name="T4" fmla="*/ 19259 w 20000"/>
                  <a:gd name="T5" fmla="*/ 3750 h 20000"/>
                  <a:gd name="T6" fmla="*/ 19259 w 20000"/>
                  <a:gd name="T7" fmla="*/ 15625 h 20000"/>
                  <a:gd name="T8" fmla="*/ 3704 w 20000"/>
                  <a:gd name="T9" fmla="*/ 19375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3704" y="19375"/>
                    </a:moveTo>
                    <a:lnTo>
                      <a:pt x="0" y="0"/>
                    </a:lnTo>
                    <a:lnTo>
                      <a:pt x="19259" y="3750"/>
                    </a:lnTo>
                    <a:lnTo>
                      <a:pt x="19259" y="15625"/>
                    </a:lnTo>
                    <a:lnTo>
                      <a:pt x="3704" y="193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85" name="Freeform 742"/>
              <p:cNvSpPr>
                <a:spLocks/>
              </p:cNvSpPr>
              <p:nvPr/>
            </p:nvSpPr>
            <p:spPr bwMode="auto">
              <a:xfrm>
                <a:off x="3208230" y="3382206"/>
                <a:ext cx="10983" cy="11981"/>
              </a:xfrm>
              <a:custGeom>
                <a:avLst/>
                <a:gdLst>
                  <a:gd name="T0" fmla="*/ 3704 w 20000"/>
                  <a:gd name="T1" fmla="*/ 19259 h 20000"/>
                  <a:gd name="T2" fmla="*/ 0 w 20000"/>
                  <a:gd name="T3" fmla="*/ 0 h 20000"/>
                  <a:gd name="T4" fmla="*/ 11852 w 20000"/>
                  <a:gd name="T5" fmla="*/ 0 h 20000"/>
                  <a:gd name="T6" fmla="*/ 19259 w 20000"/>
                  <a:gd name="T7" fmla="*/ 11852 h 20000"/>
                  <a:gd name="T8" fmla="*/ 3704 w 20000"/>
                  <a:gd name="T9" fmla="*/ 19259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3704" y="19259"/>
                    </a:moveTo>
                    <a:lnTo>
                      <a:pt x="0" y="0"/>
                    </a:lnTo>
                    <a:lnTo>
                      <a:pt x="11852" y="0"/>
                    </a:lnTo>
                    <a:lnTo>
                      <a:pt x="19259" y="11852"/>
                    </a:lnTo>
                    <a:lnTo>
                      <a:pt x="3704" y="192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86" name="Freeform 743"/>
              <p:cNvSpPr>
                <a:spLocks/>
              </p:cNvSpPr>
              <p:nvPr/>
            </p:nvSpPr>
            <p:spPr bwMode="auto">
              <a:xfrm>
                <a:off x="2929662" y="4636263"/>
                <a:ext cx="227647" cy="319505"/>
              </a:xfrm>
              <a:custGeom>
                <a:avLst/>
                <a:gdLst>
                  <a:gd name="T0" fmla="*/ 3701 w 20000"/>
                  <a:gd name="T1" fmla="*/ 5513 h 20000"/>
                  <a:gd name="T2" fmla="*/ 5047 w 20000"/>
                  <a:gd name="T3" fmla="*/ 3728 h 20000"/>
                  <a:gd name="T4" fmla="*/ 6206 w 20000"/>
                  <a:gd name="T5" fmla="*/ 2503 h 20000"/>
                  <a:gd name="T6" fmla="*/ 8112 w 20000"/>
                  <a:gd name="T7" fmla="*/ 1917 h 20000"/>
                  <a:gd name="T8" fmla="*/ 10879 w 20000"/>
                  <a:gd name="T9" fmla="*/ 1092 h 20000"/>
                  <a:gd name="T10" fmla="*/ 11850 w 20000"/>
                  <a:gd name="T11" fmla="*/ 426 h 20000"/>
                  <a:gd name="T12" fmla="*/ 13383 w 20000"/>
                  <a:gd name="T13" fmla="*/ 426 h 20000"/>
                  <a:gd name="T14" fmla="*/ 11850 w 20000"/>
                  <a:gd name="T15" fmla="*/ 826 h 20000"/>
                  <a:gd name="T16" fmla="*/ 10654 w 20000"/>
                  <a:gd name="T17" fmla="*/ 2237 h 20000"/>
                  <a:gd name="T18" fmla="*/ 9869 w 20000"/>
                  <a:gd name="T19" fmla="*/ 3329 h 20000"/>
                  <a:gd name="T20" fmla="*/ 10280 w 20000"/>
                  <a:gd name="T21" fmla="*/ 3995 h 20000"/>
                  <a:gd name="T22" fmla="*/ 11252 w 20000"/>
                  <a:gd name="T23" fmla="*/ 6205 h 20000"/>
                  <a:gd name="T24" fmla="*/ 14916 w 20000"/>
                  <a:gd name="T25" fmla="*/ 6897 h 20000"/>
                  <a:gd name="T26" fmla="*/ 19364 w 20000"/>
                  <a:gd name="T27" fmla="*/ 7723 h 20000"/>
                  <a:gd name="T28" fmla="*/ 18804 w 20000"/>
                  <a:gd name="T29" fmla="*/ 10200 h 20000"/>
                  <a:gd name="T30" fmla="*/ 18991 w 20000"/>
                  <a:gd name="T31" fmla="*/ 11585 h 20000"/>
                  <a:gd name="T32" fmla="*/ 19963 w 20000"/>
                  <a:gd name="T33" fmla="*/ 13795 h 20000"/>
                  <a:gd name="T34" fmla="*/ 18991 w 20000"/>
                  <a:gd name="T35" fmla="*/ 12676 h 20000"/>
                  <a:gd name="T36" fmla="*/ 17832 w 20000"/>
                  <a:gd name="T37" fmla="*/ 13076 h 20000"/>
                  <a:gd name="T38" fmla="*/ 14916 w 20000"/>
                  <a:gd name="T39" fmla="*/ 13076 h 20000"/>
                  <a:gd name="T40" fmla="*/ 15888 w 20000"/>
                  <a:gd name="T41" fmla="*/ 14061 h 20000"/>
                  <a:gd name="T42" fmla="*/ 14916 w 20000"/>
                  <a:gd name="T43" fmla="*/ 14487 h 20000"/>
                  <a:gd name="T44" fmla="*/ 15701 w 20000"/>
                  <a:gd name="T45" fmla="*/ 15579 h 20000"/>
                  <a:gd name="T46" fmla="*/ 14916 w 20000"/>
                  <a:gd name="T47" fmla="*/ 19973 h 20000"/>
                  <a:gd name="T48" fmla="*/ 13944 w 20000"/>
                  <a:gd name="T49" fmla="*/ 19281 h 20000"/>
                  <a:gd name="T50" fmla="*/ 13159 w 20000"/>
                  <a:gd name="T51" fmla="*/ 17763 h 20000"/>
                  <a:gd name="T52" fmla="*/ 10879 w 20000"/>
                  <a:gd name="T53" fmla="*/ 18029 h 20000"/>
                  <a:gd name="T54" fmla="*/ 9308 w 20000"/>
                  <a:gd name="T55" fmla="*/ 17097 h 20000"/>
                  <a:gd name="T56" fmla="*/ 6804 w 20000"/>
                  <a:gd name="T57" fmla="*/ 15313 h 20000"/>
                  <a:gd name="T58" fmla="*/ 5234 w 20000"/>
                  <a:gd name="T59" fmla="*/ 14887 h 20000"/>
                  <a:gd name="T60" fmla="*/ 3140 w 20000"/>
                  <a:gd name="T61" fmla="*/ 14594 h 20000"/>
                  <a:gd name="T62" fmla="*/ 224 w 20000"/>
                  <a:gd name="T63" fmla="*/ 13395 h 20000"/>
                  <a:gd name="T64" fmla="*/ 598 w 20000"/>
                  <a:gd name="T65" fmla="*/ 11984 h 20000"/>
                  <a:gd name="T66" fmla="*/ 2692 w 20000"/>
                  <a:gd name="T67" fmla="*/ 10466 h 20000"/>
                  <a:gd name="T68" fmla="*/ 2692 w 20000"/>
                  <a:gd name="T69" fmla="*/ 9374 h 20000"/>
                  <a:gd name="T70" fmla="*/ 2692 w 20000"/>
                  <a:gd name="T71" fmla="*/ 7590 h 20000"/>
                  <a:gd name="T72" fmla="*/ 1757 w 20000"/>
                  <a:gd name="T73" fmla="*/ 6471 h 20000"/>
                  <a:gd name="T74" fmla="*/ 2542 w 20000"/>
                  <a:gd name="T75" fmla="*/ 6205 h 20000"/>
                  <a:gd name="T76" fmla="*/ 3140 w 20000"/>
                  <a:gd name="T77" fmla="*/ 4687 h 200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00"/>
                  <a:gd name="T118" fmla="*/ 0 h 20000"/>
                  <a:gd name="T119" fmla="*/ 20000 w 20000"/>
                  <a:gd name="T120" fmla="*/ 20000 h 200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00" h="20000">
                    <a:moveTo>
                      <a:pt x="3140" y="4687"/>
                    </a:moveTo>
                    <a:lnTo>
                      <a:pt x="3701" y="5513"/>
                    </a:lnTo>
                    <a:lnTo>
                      <a:pt x="3701" y="4687"/>
                    </a:lnTo>
                    <a:lnTo>
                      <a:pt x="5047" y="3728"/>
                    </a:lnTo>
                    <a:lnTo>
                      <a:pt x="5832" y="3595"/>
                    </a:lnTo>
                    <a:lnTo>
                      <a:pt x="6206" y="2503"/>
                    </a:lnTo>
                    <a:lnTo>
                      <a:pt x="7589" y="1811"/>
                    </a:lnTo>
                    <a:lnTo>
                      <a:pt x="8112" y="1917"/>
                    </a:lnTo>
                    <a:lnTo>
                      <a:pt x="8336" y="1518"/>
                    </a:lnTo>
                    <a:lnTo>
                      <a:pt x="10879" y="1092"/>
                    </a:lnTo>
                    <a:lnTo>
                      <a:pt x="11626" y="826"/>
                    </a:lnTo>
                    <a:lnTo>
                      <a:pt x="11850" y="426"/>
                    </a:lnTo>
                    <a:lnTo>
                      <a:pt x="12785" y="0"/>
                    </a:lnTo>
                    <a:lnTo>
                      <a:pt x="13383" y="426"/>
                    </a:lnTo>
                    <a:lnTo>
                      <a:pt x="12785" y="719"/>
                    </a:lnTo>
                    <a:lnTo>
                      <a:pt x="11850" y="826"/>
                    </a:lnTo>
                    <a:lnTo>
                      <a:pt x="11626" y="1518"/>
                    </a:lnTo>
                    <a:lnTo>
                      <a:pt x="10654" y="2237"/>
                    </a:lnTo>
                    <a:lnTo>
                      <a:pt x="9869" y="2903"/>
                    </a:lnTo>
                    <a:lnTo>
                      <a:pt x="9869" y="3329"/>
                    </a:lnTo>
                    <a:lnTo>
                      <a:pt x="9869" y="3995"/>
                    </a:lnTo>
                    <a:lnTo>
                      <a:pt x="10280" y="3995"/>
                    </a:lnTo>
                    <a:lnTo>
                      <a:pt x="11252" y="5379"/>
                    </a:lnTo>
                    <a:lnTo>
                      <a:pt x="11252" y="6205"/>
                    </a:lnTo>
                    <a:lnTo>
                      <a:pt x="12411" y="6897"/>
                    </a:lnTo>
                    <a:lnTo>
                      <a:pt x="14916" y="6897"/>
                    </a:lnTo>
                    <a:lnTo>
                      <a:pt x="15888" y="7723"/>
                    </a:lnTo>
                    <a:lnTo>
                      <a:pt x="19364" y="7723"/>
                    </a:lnTo>
                    <a:lnTo>
                      <a:pt x="18430" y="8815"/>
                    </a:lnTo>
                    <a:lnTo>
                      <a:pt x="18804" y="10200"/>
                    </a:lnTo>
                    <a:lnTo>
                      <a:pt x="19364" y="10892"/>
                    </a:lnTo>
                    <a:lnTo>
                      <a:pt x="18991" y="11585"/>
                    </a:lnTo>
                    <a:lnTo>
                      <a:pt x="19364" y="12410"/>
                    </a:lnTo>
                    <a:lnTo>
                      <a:pt x="19963" y="13795"/>
                    </a:lnTo>
                    <a:lnTo>
                      <a:pt x="19738" y="13502"/>
                    </a:lnTo>
                    <a:lnTo>
                      <a:pt x="18991" y="12676"/>
                    </a:lnTo>
                    <a:lnTo>
                      <a:pt x="17832" y="12676"/>
                    </a:lnTo>
                    <a:lnTo>
                      <a:pt x="17832" y="13076"/>
                    </a:lnTo>
                    <a:lnTo>
                      <a:pt x="15701" y="12969"/>
                    </a:lnTo>
                    <a:lnTo>
                      <a:pt x="14916" y="13076"/>
                    </a:lnTo>
                    <a:lnTo>
                      <a:pt x="14916" y="13795"/>
                    </a:lnTo>
                    <a:lnTo>
                      <a:pt x="15888" y="14061"/>
                    </a:lnTo>
                    <a:lnTo>
                      <a:pt x="15888" y="14487"/>
                    </a:lnTo>
                    <a:lnTo>
                      <a:pt x="14916" y="14487"/>
                    </a:lnTo>
                    <a:lnTo>
                      <a:pt x="14692" y="15153"/>
                    </a:lnTo>
                    <a:lnTo>
                      <a:pt x="15701" y="15579"/>
                    </a:lnTo>
                    <a:lnTo>
                      <a:pt x="15888" y="16405"/>
                    </a:lnTo>
                    <a:lnTo>
                      <a:pt x="14916" y="19973"/>
                    </a:lnTo>
                    <a:lnTo>
                      <a:pt x="14692" y="19973"/>
                    </a:lnTo>
                    <a:lnTo>
                      <a:pt x="13944" y="19281"/>
                    </a:lnTo>
                    <a:lnTo>
                      <a:pt x="14318" y="18189"/>
                    </a:lnTo>
                    <a:lnTo>
                      <a:pt x="13159" y="17763"/>
                    </a:lnTo>
                    <a:lnTo>
                      <a:pt x="11850" y="17497"/>
                    </a:lnTo>
                    <a:lnTo>
                      <a:pt x="10879" y="18029"/>
                    </a:lnTo>
                    <a:lnTo>
                      <a:pt x="9869" y="18029"/>
                    </a:lnTo>
                    <a:lnTo>
                      <a:pt x="9308" y="17097"/>
                    </a:lnTo>
                    <a:lnTo>
                      <a:pt x="7738" y="16272"/>
                    </a:lnTo>
                    <a:lnTo>
                      <a:pt x="6804" y="15313"/>
                    </a:lnTo>
                    <a:lnTo>
                      <a:pt x="5832" y="15153"/>
                    </a:lnTo>
                    <a:lnTo>
                      <a:pt x="5234" y="14887"/>
                    </a:lnTo>
                    <a:lnTo>
                      <a:pt x="4299" y="14594"/>
                    </a:lnTo>
                    <a:lnTo>
                      <a:pt x="3140" y="14594"/>
                    </a:lnTo>
                    <a:lnTo>
                      <a:pt x="2131" y="14061"/>
                    </a:lnTo>
                    <a:lnTo>
                      <a:pt x="224" y="13395"/>
                    </a:lnTo>
                    <a:lnTo>
                      <a:pt x="0" y="12969"/>
                    </a:lnTo>
                    <a:lnTo>
                      <a:pt x="598" y="11984"/>
                    </a:lnTo>
                    <a:lnTo>
                      <a:pt x="2542" y="11158"/>
                    </a:lnTo>
                    <a:lnTo>
                      <a:pt x="2692" y="10466"/>
                    </a:lnTo>
                    <a:lnTo>
                      <a:pt x="2542" y="10067"/>
                    </a:lnTo>
                    <a:lnTo>
                      <a:pt x="2692" y="9374"/>
                    </a:lnTo>
                    <a:lnTo>
                      <a:pt x="2542" y="8389"/>
                    </a:lnTo>
                    <a:lnTo>
                      <a:pt x="2692" y="7590"/>
                    </a:lnTo>
                    <a:lnTo>
                      <a:pt x="2542" y="7190"/>
                    </a:lnTo>
                    <a:lnTo>
                      <a:pt x="1757" y="6471"/>
                    </a:lnTo>
                    <a:lnTo>
                      <a:pt x="2131" y="5939"/>
                    </a:lnTo>
                    <a:lnTo>
                      <a:pt x="2542" y="6205"/>
                    </a:lnTo>
                    <a:lnTo>
                      <a:pt x="3140" y="5513"/>
                    </a:lnTo>
                    <a:lnTo>
                      <a:pt x="3140" y="468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87" name="Freeform 744"/>
              <p:cNvSpPr>
                <a:spLocks/>
              </p:cNvSpPr>
              <p:nvPr/>
            </p:nvSpPr>
            <p:spPr bwMode="auto">
              <a:xfrm>
                <a:off x="2837805" y="4417602"/>
                <a:ext cx="203685" cy="73885"/>
              </a:xfrm>
              <a:custGeom>
                <a:avLst/>
                <a:gdLst>
                  <a:gd name="T0" fmla="*/ 13222 w 20000"/>
                  <a:gd name="T1" fmla="*/ 19884 h 20000"/>
                  <a:gd name="T2" fmla="*/ 14310 w 20000"/>
                  <a:gd name="T3" fmla="*/ 15581 h 20000"/>
                  <a:gd name="T4" fmla="*/ 12134 w 20000"/>
                  <a:gd name="T5" fmla="*/ 13953 h 20000"/>
                  <a:gd name="T6" fmla="*/ 11464 w 20000"/>
                  <a:gd name="T7" fmla="*/ 8953 h 20000"/>
                  <a:gd name="T8" fmla="*/ 9079 w 20000"/>
                  <a:gd name="T9" fmla="*/ 8953 h 20000"/>
                  <a:gd name="T10" fmla="*/ 5649 w 20000"/>
                  <a:gd name="T11" fmla="*/ 4767 h 20000"/>
                  <a:gd name="T12" fmla="*/ 6276 w 20000"/>
                  <a:gd name="T13" fmla="*/ 4186 h 20000"/>
                  <a:gd name="T14" fmla="*/ 4100 w 20000"/>
                  <a:gd name="T15" fmla="*/ 3023 h 20000"/>
                  <a:gd name="T16" fmla="*/ 2385 w 20000"/>
                  <a:gd name="T17" fmla="*/ 7093 h 20000"/>
                  <a:gd name="T18" fmla="*/ 0 w 20000"/>
                  <a:gd name="T19" fmla="*/ 7093 h 20000"/>
                  <a:gd name="T20" fmla="*/ 1297 w 20000"/>
                  <a:gd name="T21" fmla="*/ 4767 h 20000"/>
                  <a:gd name="T22" fmla="*/ 2845 w 20000"/>
                  <a:gd name="T23" fmla="*/ 2326 h 20000"/>
                  <a:gd name="T24" fmla="*/ 5230 w 20000"/>
                  <a:gd name="T25" fmla="*/ 0 h 20000"/>
                  <a:gd name="T26" fmla="*/ 7364 w 20000"/>
                  <a:gd name="T27" fmla="*/ 0 h 20000"/>
                  <a:gd name="T28" fmla="*/ 9749 w 20000"/>
                  <a:gd name="T29" fmla="*/ 2326 h 20000"/>
                  <a:gd name="T30" fmla="*/ 12134 w 20000"/>
                  <a:gd name="T31" fmla="*/ 5930 h 20000"/>
                  <a:gd name="T32" fmla="*/ 14310 w 20000"/>
                  <a:gd name="T33" fmla="*/ 8953 h 20000"/>
                  <a:gd name="T34" fmla="*/ 17113 w 20000"/>
                  <a:gd name="T35" fmla="*/ 12558 h 20000"/>
                  <a:gd name="T36" fmla="*/ 16695 w 20000"/>
                  <a:gd name="T37" fmla="*/ 15116 h 20000"/>
                  <a:gd name="T38" fmla="*/ 18410 w 20000"/>
                  <a:gd name="T39" fmla="*/ 15581 h 20000"/>
                  <a:gd name="T40" fmla="*/ 19958 w 20000"/>
                  <a:gd name="T41" fmla="*/ 17442 h 20000"/>
                  <a:gd name="T42" fmla="*/ 13222 w 20000"/>
                  <a:gd name="T43" fmla="*/ 19884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13222" y="19884"/>
                    </a:moveTo>
                    <a:lnTo>
                      <a:pt x="14310" y="15581"/>
                    </a:lnTo>
                    <a:lnTo>
                      <a:pt x="12134" y="13953"/>
                    </a:lnTo>
                    <a:lnTo>
                      <a:pt x="11464" y="8953"/>
                    </a:lnTo>
                    <a:lnTo>
                      <a:pt x="9079" y="8953"/>
                    </a:lnTo>
                    <a:lnTo>
                      <a:pt x="5649" y="4767"/>
                    </a:lnTo>
                    <a:lnTo>
                      <a:pt x="6276" y="4186"/>
                    </a:lnTo>
                    <a:lnTo>
                      <a:pt x="4100" y="3023"/>
                    </a:lnTo>
                    <a:lnTo>
                      <a:pt x="2385" y="7093"/>
                    </a:lnTo>
                    <a:lnTo>
                      <a:pt x="0" y="7093"/>
                    </a:lnTo>
                    <a:lnTo>
                      <a:pt x="1297" y="4767"/>
                    </a:lnTo>
                    <a:lnTo>
                      <a:pt x="2845" y="2326"/>
                    </a:lnTo>
                    <a:lnTo>
                      <a:pt x="5230" y="0"/>
                    </a:lnTo>
                    <a:lnTo>
                      <a:pt x="7364" y="0"/>
                    </a:lnTo>
                    <a:lnTo>
                      <a:pt x="9749" y="2326"/>
                    </a:lnTo>
                    <a:lnTo>
                      <a:pt x="12134" y="5930"/>
                    </a:lnTo>
                    <a:lnTo>
                      <a:pt x="14310" y="8953"/>
                    </a:lnTo>
                    <a:lnTo>
                      <a:pt x="17113" y="12558"/>
                    </a:lnTo>
                    <a:lnTo>
                      <a:pt x="16695" y="15116"/>
                    </a:lnTo>
                    <a:lnTo>
                      <a:pt x="18410" y="15581"/>
                    </a:lnTo>
                    <a:lnTo>
                      <a:pt x="19958" y="17442"/>
                    </a:lnTo>
                    <a:lnTo>
                      <a:pt x="13222" y="1988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88" name="Freeform 745"/>
              <p:cNvSpPr>
                <a:spLocks/>
              </p:cNvSpPr>
              <p:nvPr/>
            </p:nvSpPr>
            <p:spPr bwMode="auto">
              <a:xfrm>
                <a:off x="2270683" y="4184962"/>
                <a:ext cx="532176" cy="405372"/>
              </a:xfrm>
              <a:custGeom>
                <a:avLst/>
                <a:gdLst>
                  <a:gd name="T0" fmla="*/ 1584 w 20000"/>
                  <a:gd name="T1" fmla="*/ 0 h 20000"/>
                  <a:gd name="T2" fmla="*/ 4160 w 20000"/>
                  <a:gd name="T3" fmla="*/ 1721 h 20000"/>
                  <a:gd name="T4" fmla="*/ 6144 w 20000"/>
                  <a:gd name="T5" fmla="*/ 1406 h 20000"/>
                  <a:gd name="T6" fmla="*/ 8304 w 20000"/>
                  <a:gd name="T7" fmla="*/ 2917 h 20000"/>
                  <a:gd name="T8" fmla="*/ 9360 w 20000"/>
                  <a:gd name="T9" fmla="*/ 4659 h 20000"/>
                  <a:gd name="T10" fmla="*/ 10704 w 20000"/>
                  <a:gd name="T11" fmla="*/ 4113 h 20000"/>
                  <a:gd name="T12" fmla="*/ 11616 w 20000"/>
                  <a:gd name="T13" fmla="*/ 6401 h 20000"/>
                  <a:gd name="T14" fmla="*/ 12848 w 20000"/>
                  <a:gd name="T15" fmla="*/ 8227 h 20000"/>
                  <a:gd name="T16" fmla="*/ 13024 w 20000"/>
                  <a:gd name="T17" fmla="*/ 8688 h 20000"/>
                  <a:gd name="T18" fmla="*/ 12592 w 20000"/>
                  <a:gd name="T19" fmla="*/ 9759 h 20000"/>
                  <a:gd name="T20" fmla="*/ 12272 w 20000"/>
                  <a:gd name="T21" fmla="*/ 12046 h 20000"/>
                  <a:gd name="T22" fmla="*/ 12272 w 20000"/>
                  <a:gd name="T23" fmla="*/ 12802 h 20000"/>
                  <a:gd name="T24" fmla="*/ 13024 w 20000"/>
                  <a:gd name="T25" fmla="*/ 14648 h 20000"/>
                  <a:gd name="T26" fmla="*/ 13936 w 20000"/>
                  <a:gd name="T27" fmla="*/ 16076 h 20000"/>
                  <a:gd name="T28" fmla="*/ 15408 w 20000"/>
                  <a:gd name="T29" fmla="*/ 16285 h 20000"/>
                  <a:gd name="T30" fmla="*/ 17008 w 20000"/>
                  <a:gd name="T31" fmla="*/ 15425 h 20000"/>
                  <a:gd name="T32" fmla="*/ 17504 w 20000"/>
                  <a:gd name="T33" fmla="*/ 13788 h 20000"/>
                  <a:gd name="T34" fmla="*/ 18576 w 20000"/>
                  <a:gd name="T35" fmla="*/ 13116 h 20000"/>
                  <a:gd name="T36" fmla="*/ 19984 w 20000"/>
                  <a:gd name="T37" fmla="*/ 13116 h 20000"/>
                  <a:gd name="T38" fmla="*/ 19568 w 20000"/>
                  <a:gd name="T39" fmla="*/ 14544 h 20000"/>
                  <a:gd name="T40" fmla="*/ 19392 w 20000"/>
                  <a:gd name="T41" fmla="*/ 15215 h 20000"/>
                  <a:gd name="T42" fmla="*/ 18912 w 20000"/>
                  <a:gd name="T43" fmla="*/ 15950 h 20000"/>
                  <a:gd name="T44" fmla="*/ 18480 w 20000"/>
                  <a:gd name="T45" fmla="*/ 16285 h 20000"/>
                  <a:gd name="T46" fmla="*/ 16832 w 20000"/>
                  <a:gd name="T47" fmla="*/ 16810 h 20000"/>
                  <a:gd name="T48" fmla="*/ 17168 w 20000"/>
                  <a:gd name="T49" fmla="*/ 18237 h 20000"/>
                  <a:gd name="T50" fmla="*/ 16160 w 20000"/>
                  <a:gd name="T51" fmla="*/ 18552 h 20000"/>
                  <a:gd name="T52" fmla="*/ 15920 w 20000"/>
                  <a:gd name="T53" fmla="*/ 19643 h 20000"/>
                  <a:gd name="T54" fmla="*/ 15248 w 20000"/>
                  <a:gd name="T55" fmla="*/ 19203 h 20000"/>
                  <a:gd name="T56" fmla="*/ 13760 w 20000"/>
                  <a:gd name="T57" fmla="*/ 18552 h 20000"/>
                  <a:gd name="T58" fmla="*/ 11280 w 20000"/>
                  <a:gd name="T59" fmla="*/ 18006 h 20000"/>
                  <a:gd name="T60" fmla="*/ 8960 w 20000"/>
                  <a:gd name="T61" fmla="*/ 16600 h 20000"/>
                  <a:gd name="T62" fmla="*/ 7040 w 20000"/>
                  <a:gd name="T63" fmla="*/ 15425 h 20000"/>
                  <a:gd name="T64" fmla="*/ 6800 w 20000"/>
                  <a:gd name="T65" fmla="*/ 14019 h 20000"/>
                  <a:gd name="T66" fmla="*/ 6976 w 20000"/>
                  <a:gd name="T67" fmla="*/ 13116 h 20000"/>
                  <a:gd name="T68" fmla="*/ 6304 w 20000"/>
                  <a:gd name="T69" fmla="*/ 10850 h 20000"/>
                  <a:gd name="T70" fmla="*/ 4384 w 20000"/>
                  <a:gd name="T71" fmla="*/ 8017 h 20000"/>
                  <a:gd name="T72" fmla="*/ 4560 w 20000"/>
                  <a:gd name="T73" fmla="*/ 6946 h 20000"/>
                  <a:gd name="T74" fmla="*/ 3904 w 20000"/>
                  <a:gd name="T75" fmla="*/ 5750 h 20000"/>
                  <a:gd name="T76" fmla="*/ 3232 w 20000"/>
                  <a:gd name="T77" fmla="*/ 4890 h 20000"/>
                  <a:gd name="T78" fmla="*/ 2656 w 20000"/>
                  <a:gd name="T79" fmla="*/ 2057 h 20000"/>
                  <a:gd name="T80" fmla="*/ 1344 w 20000"/>
                  <a:gd name="T81" fmla="*/ 2917 h 20000"/>
                  <a:gd name="T82" fmla="*/ 2240 w 20000"/>
                  <a:gd name="T83" fmla="*/ 4974 h 20000"/>
                  <a:gd name="T84" fmla="*/ 2496 w 20000"/>
                  <a:gd name="T85" fmla="*/ 5960 h 20000"/>
                  <a:gd name="T86" fmla="*/ 2912 w 20000"/>
                  <a:gd name="T87" fmla="*/ 6611 h 20000"/>
                  <a:gd name="T88" fmla="*/ 3728 w 20000"/>
                  <a:gd name="T89" fmla="*/ 9654 h 20000"/>
                  <a:gd name="T90" fmla="*/ 3984 w 20000"/>
                  <a:gd name="T91" fmla="*/ 10976 h 20000"/>
                  <a:gd name="T92" fmla="*/ 3472 w 20000"/>
                  <a:gd name="T93" fmla="*/ 10640 h 20000"/>
                  <a:gd name="T94" fmla="*/ 2416 w 20000"/>
                  <a:gd name="T95" fmla="*/ 7492 h 20000"/>
                  <a:gd name="T96" fmla="*/ 1584 w 20000"/>
                  <a:gd name="T97" fmla="*/ 6821 h 20000"/>
                  <a:gd name="T98" fmla="*/ 1344 w 20000"/>
                  <a:gd name="T99" fmla="*/ 5750 h 20000"/>
                  <a:gd name="T100" fmla="*/ 912 w 20000"/>
                  <a:gd name="T101" fmla="*/ 3799 h 20000"/>
                  <a:gd name="T102" fmla="*/ 256 w 20000"/>
                  <a:gd name="T103" fmla="*/ 1406 h 200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000"/>
                  <a:gd name="T157" fmla="*/ 0 h 20000"/>
                  <a:gd name="T158" fmla="*/ 20000 w 20000"/>
                  <a:gd name="T159" fmla="*/ 20000 h 200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000" h="20000">
                    <a:moveTo>
                      <a:pt x="0" y="84"/>
                    </a:moveTo>
                    <a:lnTo>
                      <a:pt x="1584" y="0"/>
                    </a:lnTo>
                    <a:lnTo>
                      <a:pt x="1584" y="336"/>
                    </a:lnTo>
                    <a:lnTo>
                      <a:pt x="4160" y="1721"/>
                    </a:lnTo>
                    <a:lnTo>
                      <a:pt x="6144" y="1847"/>
                    </a:lnTo>
                    <a:lnTo>
                      <a:pt x="6144" y="1406"/>
                    </a:lnTo>
                    <a:lnTo>
                      <a:pt x="7392" y="1406"/>
                    </a:lnTo>
                    <a:lnTo>
                      <a:pt x="8304" y="2917"/>
                    </a:lnTo>
                    <a:lnTo>
                      <a:pt x="8464" y="4008"/>
                    </a:lnTo>
                    <a:lnTo>
                      <a:pt x="9360" y="4659"/>
                    </a:lnTo>
                    <a:lnTo>
                      <a:pt x="10032" y="3799"/>
                    </a:lnTo>
                    <a:lnTo>
                      <a:pt x="10704" y="4113"/>
                    </a:lnTo>
                    <a:lnTo>
                      <a:pt x="11280" y="5750"/>
                    </a:lnTo>
                    <a:lnTo>
                      <a:pt x="11616" y="6401"/>
                    </a:lnTo>
                    <a:lnTo>
                      <a:pt x="11776" y="7492"/>
                    </a:lnTo>
                    <a:lnTo>
                      <a:pt x="12848" y="8227"/>
                    </a:lnTo>
                    <a:lnTo>
                      <a:pt x="13088" y="8017"/>
                    </a:lnTo>
                    <a:lnTo>
                      <a:pt x="13024" y="8688"/>
                    </a:lnTo>
                    <a:lnTo>
                      <a:pt x="12688" y="8898"/>
                    </a:lnTo>
                    <a:lnTo>
                      <a:pt x="12592" y="9759"/>
                    </a:lnTo>
                    <a:lnTo>
                      <a:pt x="12432" y="10850"/>
                    </a:lnTo>
                    <a:lnTo>
                      <a:pt x="12272" y="12046"/>
                    </a:lnTo>
                    <a:lnTo>
                      <a:pt x="12592" y="12907"/>
                    </a:lnTo>
                    <a:lnTo>
                      <a:pt x="12272" y="12802"/>
                    </a:lnTo>
                    <a:lnTo>
                      <a:pt x="12592" y="13683"/>
                    </a:lnTo>
                    <a:lnTo>
                      <a:pt x="13024" y="14648"/>
                    </a:lnTo>
                    <a:lnTo>
                      <a:pt x="13280" y="15740"/>
                    </a:lnTo>
                    <a:lnTo>
                      <a:pt x="13936" y="16076"/>
                    </a:lnTo>
                    <a:lnTo>
                      <a:pt x="14352" y="16495"/>
                    </a:lnTo>
                    <a:lnTo>
                      <a:pt x="15408" y="16285"/>
                    </a:lnTo>
                    <a:lnTo>
                      <a:pt x="16096" y="15950"/>
                    </a:lnTo>
                    <a:lnTo>
                      <a:pt x="17008" y="15425"/>
                    </a:lnTo>
                    <a:lnTo>
                      <a:pt x="17248" y="14879"/>
                    </a:lnTo>
                    <a:lnTo>
                      <a:pt x="17504" y="13788"/>
                    </a:lnTo>
                    <a:lnTo>
                      <a:pt x="17824" y="13452"/>
                    </a:lnTo>
                    <a:lnTo>
                      <a:pt x="18576" y="13116"/>
                    </a:lnTo>
                    <a:lnTo>
                      <a:pt x="19136" y="12907"/>
                    </a:lnTo>
                    <a:lnTo>
                      <a:pt x="19984" y="13116"/>
                    </a:lnTo>
                    <a:lnTo>
                      <a:pt x="19984" y="13788"/>
                    </a:lnTo>
                    <a:lnTo>
                      <a:pt x="19568" y="14544"/>
                    </a:lnTo>
                    <a:lnTo>
                      <a:pt x="19136" y="15089"/>
                    </a:lnTo>
                    <a:lnTo>
                      <a:pt x="19392" y="15215"/>
                    </a:lnTo>
                    <a:lnTo>
                      <a:pt x="19136" y="16285"/>
                    </a:lnTo>
                    <a:lnTo>
                      <a:pt x="18912" y="15950"/>
                    </a:lnTo>
                    <a:lnTo>
                      <a:pt x="18736" y="16285"/>
                    </a:lnTo>
                    <a:lnTo>
                      <a:pt x="18480" y="16285"/>
                    </a:lnTo>
                    <a:lnTo>
                      <a:pt x="18080" y="16810"/>
                    </a:lnTo>
                    <a:lnTo>
                      <a:pt x="16832" y="16810"/>
                    </a:lnTo>
                    <a:lnTo>
                      <a:pt x="16576" y="17482"/>
                    </a:lnTo>
                    <a:lnTo>
                      <a:pt x="17168" y="18237"/>
                    </a:lnTo>
                    <a:lnTo>
                      <a:pt x="17008" y="18552"/>
                    </a:lnTo>
                    <a:lnTo>
                      <a:pt x="16160" y="18552"/>
                    </a:lnTo>
                    <a:lnTo>
                      <a:pt x="15760" y="19203"/>
                    </a:lnTo>
                    <a:lnTo>
                      <a:pt x="15920" y="19643"/>
                    </a:lnTo>
                    <a:lnTo>
                      <a:pt x="15664" y="19979"/>
                    </a:lnTo>
                    <a:lnTo>
                      <a:pt x="15248" y="19203"/>
                    </a:lnTo>
                    <a:lnTo>
                      <a:pt x="14352" y="18552"/>
                    </a:lnTo>
                    <a:lnTo>
                      <a:pt x="13760" y="18552"/>
                    </a:lnTo>
                    <a:lnTo>
                      <a:pt x="12688" y="19119"/>
                    </a:lnTo>
                    <a:lnTo>
                      <a:pt x="11280" y="18006"/>
                    </a:lnTo>
                    <a:lnTo>
                      <a:pt x="10032" y="17482"/>
                    </a:lnTo>
                    <a:lnTo>
                      <a:pt x="8960" y="16600"/>
                    </a:lnTo>
                    <a:lnTo>
                      <a:pt x="8048" y="16285"/>
                    </a:lnTo>
                    <a:lnTo>
                      <a:pt x="7040" y="15425"/>
                    </a:lnTo>
                    <a:lnTo>
                      <a:pt x="6544" y="14229"/>
                    </a:lnTo>
                    <a:lnTo>
                      <a:pt x="6800" y="14019"/>
                    </a:lnTo>
                    <a:lnTo>
                      <a:pt x="6800" y="13452"/>
                    </a:lnTo>
                    <a:lnTo>
                      <a:pt x="6976" y="13116"/>
                    </a:lnTo>
                    <a:lnTo>
                      <a:pt x="6720" y="12046"/>
                    </a:lnTo>
                    <a:lnTo>
                      <a:pt x="6304" y="10850"/>
                    </a:lnTo>
                    <a:lnTo>
                      <a:pt x="5632" y="9654"/>
                    </a:lnTo>
                    <a:lnTo>
                      <a:pt x="4384" y="8017"/>
                    </a:lnTo>
                    <a:lnTo>
                      <a:pt x="4640" y="7492"/>
                    </a:lnTo>
                    <a:lnTo>
                      <a:pt x="4560" y="6946"/>
                    </a:lnTo>
                    <a:lnTo>
                      <a:pt x="3904" y="6296"/>
                    </a:lnTo>
                    <a:lnTo>
                      <a:pt x="3904" y="5750"/>
                    </a:lnTo>
                    <a:lnTo>
                      <a:pt x="3568" y="5750"/>
                    </a:lnTo>
                    <a:lnTo>
                      <a:pt x="3232" y="4890"/>
                    </a:lnTo>
                    <a:lnTo>
                      <a:pt x="2656" y="3463"/>
                    </a:lnTo>
                    <a:lnTo>
                      <a:pt x="2656" y="2057"/>
                    </a:lnTo>
                    <a:lnTo>
                      <a:pt x="1504" y="965"/>
                    </a:lnTo>
                    <a:lnTo>
                      <a:pt x="1344" y="2917"/>
                    </a:lnTo>
                    <a:lnTo>
                      <a:pt x="1824" y="3799"/>
                    </a:lnTo>
                    <a:lnTo>
                      <a:pt x="2240" y="4974"/>
                    </a:lnTo>
                    <a:lnTo>
                      <a:pt x="2240" y="5519"/>
                    </a:lnTo>
                    <a:lnTo>
                      <a:pt x="2496" y="5960"/>
                    </a:lnTo>
                    <a:lnTo>
                      <a:pt x="2912" y="7156"/>
                    </a:lnTo>
                    <a:lnTo>
                      <a:pt x="2912" y="6611"/>
                    </a:lnTo>
                    <a:lnTo>
                      <a:pt x="3472" y="8898"/>
                    </a:lnTo>
                    <a:lnTo>
                      <a:pt x="3728" y="9654"/>
                    </a:lnTo>
                    <a:lnTo>
                      <a:pt x="3904" y="10073"/>
                    </a:lnTo>
                    <a:lnTo>
                      <a:pt x="3984" y="10976"/>
                    </a:lnTo>
                    <a:lnTo>
                      <a:pt x="3728" y="11396"/>
                    </a:lnTo>
                    <a:lnTo>
                      <a:pt x="3472" y="10640"/>
                    </a:lnTo>
                    <a:lnTo>
                      <a:pt x="2240" y="8898"/>
                    </a:lnTo>
                    <a:lnTo>
                      <a:pt x="2416" y="7492"/>
                    </a:lnTo>
                    <a:lnTo>
                      <a:pt x="1824" y="6611"/>
                    </a:lnTo>
                    <a:lnTo>
                      <a:pt x="1584" y="6821"/>
                    </a:lnTo>
                    <a:lnTo>
                      <a:pt x="752" y="5519"/>
                    </a:lnTo>
                    <a:lnTo>
                      <a:pt x="1344" y="5750"/>
                    </a:lnTo>
                    <a:lnTo>
                      <a:pt x="1504" y="4890"/>
                    </a:lnTo>
                    <a:lnTo>
                      <a:pt x="912" y="3799"/>
                    </a:lnTo>
                    <a:lnTo>
                      <a:pt x="496" y="3127"/>
                    </a:lnTo>
                    <a:lnTo>
                      <a:pt x="256" y="1406"/>
                    </a:lnTo>
                    <a:lnTo>
                      <a:pt x="0" y="8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89" name="Freeform 746"/>
              <p:cNvSpPr>
                <a:spLocks/>
              </p:cNvSpPr>
              <p:nvPr/>
            </p:nvSpPr>
            <p:spPr bwMode="auto">
              <a:xfrm>
                <a:off x="2774902" y="4583345"/>
                <a:ext cx="82872" cy="83870"/>
              </a:xfrm>
              <a:custGeom>
                <a:avLst/>
                <a:gdLst>
                  <a:gd name="T0" fmla="*/ 1421 w 20000"/>
                  <a:gd name="T1" fmla="*/ 8934 h 20000"/>
                  <a:gd name="T2" fmla="*/ 3046 w 20000"/>
                  <a:gd name="T3" fmla="*/ 8934 h 20000"/>
                  <a:gd name="T4" fmla="*/ 5787 w 20000"/>
                  <a:gd name="T5" fmla="*/ 5787 h 20000"/>
                  <a:gd name="T6" fmla="*/ 8832 w 20000"/>
                  <a:gd name="T7" fmla="*/ 4772 h 20000"/>
                  <a:gd name="T8" fmla="*/ 11574 w 20000"/>
                  <a:gd name="T9" fmla="*/ 2030 h 20000"/>
                  <a:gd name="T10" fmla="*/ 12589 w 20000"/>
                  <a:gd name="T11" fmla="*/ 609 h 20000"/>
                  <a:gd name="T12" fmla="*/ 14112 w 20000"/>
                  <a:gd name="T13" fmla="*/ 2030 h 20000"/>
                  <a:gd name="T14" fmla="*/ 19898 w 20000"/>
                  <a:gd name="T15" fmla="*/ 0 h 20000"/>
                  <a:gd name="T16" fmla="*/ 19898 w 20000"/>
                  <a:gd name="T17" fmla="*/ 2030 h 20000"/>
                  <a:gd name="T18" fmla="*/ 19289 w 20000"/>
                  <a:gd name="T19" fmla="*/ 4772 h 20000"/>
                  <a:gd name="T20" fmla="*/ 18274 w 20000"/>
                  <a:gd name="T21" fmla="*/ 8325 h 20000"/>
                  <a:gd name="T22" fmla="*/ 17766 w 20000"/>
                  <a:gd name="T23" fmla="*/ 12589 h 20000"/>
                  <a:gd name="T24" fmla="*/ 17766 w 20000"/>
                  <a:gd name="T25" fmla="*/ 16751 h 20000"/>
                  <a:gd name="T26" fmla="*/ 17766 w 20000"/>
                  <a:gd name="T27" fmla="*/ 19898 h 20000"/>
                  <a:gd name="T28" fmla="*/ 15127 w 20000"/>
                  <a:gd name="T29" fmla="*/ 19898 h 20000"/>
                  <a:gd name="T30" fmla="*/ 12589 w 20000"/>
                  <a:gd name="T31" fmla="*/ 18274 h 20000"/>
                  <a:gd name="T32" fmla="*/ 9949 w 20000"/>
                  <a:gd name="T33" fmla="*/ 15228 h 20000"/>
                  <a:gd name="T34" fmla="*/ 7310 w 20000"/>
                  <a:gd name="T35" fmla="*/ 14112 h 20000"/>
                  <a:gd name="T36" fmla="*/ 8832 w 20000"/>
                  <a:gd name="T37" fmla="*/ 18274 h 20000"/>
                  <a:gd name="T38" fmla="*/ 7310 w 20000"/>
                  <a:gd name="T39" fmla="*/ 18274 h 20000"/>
                  <a:gd name="T40" fmla="*/ 5787 w 20000"/>
                  <a:gd name="T41" fmla="*/ 15736 h 20000"/>
                  <a:gd name="T42" fmla="*/ 3046 w 20000"/>
                  <a:gd name="T43" fmla="*/ 13096 h 20000"/>
                  <a:gd name="T44" fmla="*/ 0 w 20000"/>
                  <a:gd name="T45" fmla="*/ 8934 h 20000"/>
                  <a:gd name="T46" fmla="*/ 1421 w 20000"/>
                  <a:gd name="T47" fmla="*/ 8934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21" y="8934"/>
                    </a:moveTo>
                    <a:lnTo>
                      <a:pt x="3046" y="8934"/>
                    </a:lnTo>
                    <a:lnTo>
                      <a:pt x="5787" y="5787"/>
                    </a:lnTo>
                    <a:lnTo>
                      <a:pt x="8832" y="4772"/>
                    </a:lnTo>
                    <a:lnTo>
                      <a:pt x="11574" y="2030"/>
                    </a:lnTo>
                    <a:lnTo>
                      <a:pt x="12589" y="609"/>
                    </a:lnTo>
                    <a:lnTo>
                      <a:pt x="14112" y="2030"/>
                    </a:lnTo>
                    <a:lnTo>
                      <a:pt x="19898" y="0"/>
                    </a:lnTo>
                    <a:lnTo>
                      <a:pt x="19898" y="2030"/>
                    </a:lnTo>
                    <a:lnTo>
                      <a:pt x="19289" y="4772"/>
                    </a:lnTo>
                    <a:lnTo>
                      <a:pt x="18274" y="8325"/>
                    </a:lnTo>
                    <a:lnTo>
                      <a:pt x="17766" y="12589"/>
                    </a:lnTo>
                    <a:lnTo>
                      <a:pt x="17766" y="16751"/>
                    </a:lnTo>
                    <a:lnTo>
                      <a:pt x="17766" y="19898"/>
                    </a:lnTo>
                    <a:lnTo>
                      <a:pt x="15127" y="19898"/>
                    </a:lnTo>
                    <a:lnTo>
                      <a:pt x="12589" y="18274"/>
                    </a:lnTo>
                    <a:lnTo>
                      <a:pt x="9949" y="15228"/>
                    </a:lnTo>
                    <a:lnTo>
                      <a:pt x="7310" y="14112"/>
                    </a:lnTo>
                    <a:lnTo>
                      <a:pt x="8832" y="18274"/>
                    </a:lnTo>
                    <a:lnTo>
                      <a:pt x="7310" y="18274"/>
                    </a:lnTo>
                    <a:lnTo>
                      <a:pt x="5787" y="15736"/>
                    </a:lnTo>
                    <a:lnTo>
                      <a:pt x="3046" y="13096"/>
                    </a:lnTo>
                    <a:lnTo>
                      <a:pt x="0" y="8934"/>
                    </a:lnTo>
                    <a:lnTo>
                      <a:pt x="1421" y="893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90" name="Freeform 747"/>
              <p:cNvSpPr>
                <a:spLocks/>
              </p:cNvSpPr>
              <p:nvPr/>
            </p:nvSpPr>
            <p:spPr bwMode="auto">
              <a:xfrm>
                <a:off x="2857773" y="4694173"/>
                <a:ext cx="107833" cy="44931"/>
              </a:xfrm>
              <a:custGeom>
                <a:avLst/>
                <a:gdLst>
                  <a:gd name="T0" fmla="*/ 2039 w 20000"/>
                  <a:gd name="T1" fmla="*/ 0 h 20000"/>
                  <a:gd name="T2" fmla="*/ 2902 w 20000"/>
                  <a:gd name="T3" fmla="*/ 2936 h 20000"/>
                  <a:gd name="T4" fmla="*/ 4000 w 20000"/>
                  <a:gd name="T5" fmla="*/ 2936 h 20000"/>
                  <a:gd name="T6" fmla="*/ 6118 w 20000"/>
                  <a:gd name="T7" fmla="*/ 5688 h 20000"/>
                  <a:gd name="T8" fmla="*/ 9333 w 20000"/>
                  <a:gd name="T9" fmla="*/ 2936 h 20000"/>
                  <a:gd name="T10" fmla="*/ 11373 w 20000"/>
                  <a:gd name="T11" fmla="*/ 0 h 20000"/>
                  <a:gd name="T12" fmla="*/ 15451 w 20000"/>
                  <a:gd name="T13" fmla="*/ 1101 h 20000"/>
                  <a:gd name="T14" fmla="*/ 18667 w 20000"/>
                  <a:gd name="T15" fmla="*/ 5688 h 20000"/>
                  <a:gd name="T16" fmla="*/ 19922 w 20000"/>
                  <a:gd name="T17" fmla="*/ 7523 h 20000"/>
                  <a:gd name="T18" fmla="*/ 19922 w 20000"/>
                  <a:gd name="T19" fmla="*/ 13211 h 20000"/>
                  <a:gd name="T20" fmla="*/ 18667 w 20000"/>
                  <a:gd name="T21" fmla="*/ 17982 h 20000"/>
                  <a:gd name="T22" fmla="*/ 17804 w 20000"/>
                  <a:gd name="T23" fmla="*/ 16147 h 20000"/>
                  <a:gd name="T24" fmla="*/ 17020 w 20000"/>
                  <a:gd name="T25" fmla="*/ 19817 h 20000"/>
                  <a:gd name="T26" fmla="*/ 15843 w 20000"/>
                  <a:gd name="T27" fmla="*/ 12294 h 20000"/>
                  <a:gd name="T28" fmla="*/ 16706 w 20000"/>
                  <a:gd name="T29" fmla="*/ 8624 h 20000"/>
                  <a:gd name="T30" fmla="*/ 15451 w 20000"/>
                  <a:gd name="T31" fmla="*/ 8624 h 20000"/>
                  <a:gd name="T32" fmla="*/ 13804 w 20000"/>
                  <a:gd name="T33" fmla="*/ 5688 h 20000"/>
                  <a:gd name="T34" fmla="*/ 12157 w 20000"/>
                  <a:gd name="T35" fmla="*/ 5688 h 20000"/>
                  <a:gd name="T36" fmla="*/ 8549 w 20000"/>
                  <a:gd name="T37" fmla="*/ 12294 h 20000"/>
                  <a:gd name="T38" fmla="*/ 10118 w 20000"/>
                  <a:gd name="T39" fmla="*/ 17982 h 20000"/>
                  <a:gd name="T40" fmla="*/ 7373 w 20000"/>
                  <a:gd name="T41" fmla="*/ 19817 h 20000"/>
                  <a:gd name="T42" fmla="*/ 6118 w 20000"/>
                  <a:gd name="T43" fmla="*/ 15046 h 20000"/>
                  <a:gd name="T44" fmla="*/ 5255 w 20000"/>
                  <a:gd name="T45" fmla="*/ 15046 h 20000"/>
                  <a:gd name="T46" fmla="*/ 3686 w 20000"/>
                  <a:gd name="T47" fmla="*/ 12294 h 20000"/>
                  <a:gd name="T48" fmla="*/ 784 w 20000"/>
                  <a:gd name="T49" fmla="*/ 10459 h 20000"/>
                  <a:gd name="T50" fmla="*/ 0 w 20000"/>
                  <a:gd name="T51" fmla="*/ 7523 h 20000"/>
                  <a:gd name="T52" fmla="*/ 0 w 20000"/>
                  <a:gd name="T53" fmla="*/ 5688 h 20000"/>
                  <a:gd name="T54" fmla="*/ 784 w 20000"/>
                  <a:gd name="T55" fmla="*/ 0 h 20000"/>
                  <a:gd name="T56" fmla="*/ 2039 w 20000"/>
                  <a:gd name="T57" fmla="*/ 0 h 2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00"/>
                  <a:gd name="T88" fmla="*/ 0 h 20000"/>
                  <a:gd name="T89" fmla="*/ 20000 w 20000"/>
                  <a:gd name="T90" fmla="*/ 20000 h 200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00" h="20000">
                    <a:moveTo>
                      <a:pt x="2039" y="0"/>
                    </a:moveTo>
                    <a:lnTo>
                      <a:pt x="2902" y="2936"/>
                    </a:lnTo>
                    <a:lnTo>
                      <a:pt x="4000" y="2936"/>
                    </a:lnTo>
                    <a:lnTo>
                      <a:pt x="6118" y="5688"/>
                    </a:lnTo>
                    <a:lnTo>
                      <a:pt x="9333" y="2936"/>
                    </a:lnTo>
                    <a:lnTo>
                      <a:pt x="11373" y="0"/>
                    </a:lnTo>
                    <a:lnTo>
                      <a:pt x="15451" y="1101"/>
                    </a:lnTo>
                    <a:lnTo>
                      <a:pt x="18667" y="5688"/>
                    </a:lnTo>
                    <a:lnTo>
                      <a:pt x="19922" y="7523"/>
                    </a:lnTo>
                    <a:lnTo>
                      <a:pt x="19922" y="13211"/>
                    </a:lnTo>
                    <a:lnTo>
                      <a:pt x="18667" y="17982"/>
                    </a:lnTo>
                    <a:lnTo>
                      <a:pt x="17804" y="16147"/>
                    </a:lnTo>
                    <a:lnTo>
                      <a:pt x="17020" y="19817"/>
                    </a:lnTo>
                    <a:lnTo>
                      <a:pt x="15843" y="12294"/>
                    </a:lnTo>
                    <a:lnTo>
                      <a:pt x="16706" y="8624"/>
                    </a:lnTo>
                    <a:lnTo>
                      <a:pt x="15451" y="8624"/>
                    </a:lnTo>
                    <a:lnTo>
                      <a:pt x="13804" y="5688"/>
                    </a:lnTo>
                    <a:lnTo>
                      <a:pt x="12157" y="5688"/>
                    </a:lnTo>
                    <a:lnTo>
                      <a:pt x="8549" y="12294"/>
                    </a:lnTo>
                    <a:lnTo>
                      <a:pt x="10118" y="17982"/>
                    </a:lnTo>
                    <a:lnTo>
                      <a:pt x="7373" y="19817"/>
                    </a:lnTo>
                    <a:lnTo>
                      <a:pt x="6118" y="15046"/>
                    </a:lnTo>
                    <a:lnTo>
                      <a:pt x="5255" y="15046"/>
                    </a:lnTo>
                    <a:lnTo>
                      <a:pt x="3686" y="12294"/>
                    </a:lnTo>
                    <a:lnTo>
                      <a:pt x="784" y="10459"/>
                    </a:lnTo>
                    <a:lnTo>
                      <a:pt x="0" y="7523"/>
                    </a:lnTo>
                    <a:lnTo>
                      <a:pt x="0" y="5688"/>
                    </a:lnTo>
                    <a:lnTo>
                      <a:pt x="784" y="0"/>
                    </a:lnTo>
                    <a:lnTo>
                      <a:pt x="2039"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91" name="Freeform 748"/>
              <p:cNvSpPr>
                <a:spLocks/>
              </p:cNvSpPr>
              <p:nvPr/>
            </p:nvSpPr>
            <p:spPr bwMode="auto">
              <a:xfrm>
                <a:off x="3250165" y="5260297"/>
                <a:ext cx="164745" cy="167740"/>
              </a:xfrm>
              <a:custGeom>
                <a:avLst/>
                <a:gdLst>
                  <a:gd name="T0" fmla="*/ 0 w 20000"/>
                  <a:gd name="T1" fmla="*/ 5772 h 20000"/>
                  <a:gd name="T2" fmla="*/ 1337 w 20000"/>
                  <a:gd name="T3" fmla="*/ 3696 h 20000"/>
                  <a:gd name="T4" fmla="*/ 823 w 20000"/>
                  <a:gd name="T5" fmla="*/ 2076 h 20000"/>
                  <a:gd name="T6" fmla="*/ 2108 w 20000"/>
                  <a:gd name="T7" fmla="*/ 810 h 20000"/>
                  <a:gd name="T8" fmla="*/ 2108 w 20000"/>
                  <a:gd name="T9" fmla="*/ 0 h 20000"/>
                  <a:gd name="T10" fmla="*/ 8792 w 20000"/>
                  <a:gd name="T11" fmla="*/ 0 h 20000"/>
                  <a:gd name="T12" fmla="*/ 10386 w 20000"/>
                  <a:gd name="T13" fmla="*/ 1570 h 20000"/>
                  <a:gd name="T14" fmla="*/ 11671 w 20000"/>
                  <a:gd name="T15" fmla="*/ 6278 h 20000"/>
                  <a:gd name="T16" fmla="*/ 16504 w 20000"/>
                  <a:gd name="T17" fmla="*/ 6532 h 20000"/>
                  <a:gd name="T18" fmla="*/ 18098 w 20000"/>
                  <a:gd name="T19" fmla="*/ 10532 h 20000"/>
                  <a:gd name="T20" fmla="*/ 18920 w 20000"/>
                  <a:gd name="T21" fmla="*/ 9924 h 20000"/>
                  <a:gd name="T22" fmla="*/ 19949 w 20000"/>
                  <a:gd name="T23" fmla="*/ 11038 h 20000"/>
                  <a:gd name="T24" fmla="*/ 19434 w 20000"/>
                  <a:gd name="T25" fmla="*/ 13114 h 20000"/>
                  <a:gd name="T26" fmla="*/ 19949 w 20000"/>
                  <a:gd name="T27" fmla="*/ 15190 h 20000"/>
                  <a:gd name="T28" fmla="*/ 19434 w 20000"/>
                  <a:gd name="T29" fmla="*/ 17266 h 20000"/>
                  <a:gd name="T30" fmla="*/ 17584 w 20000"/>
                  <a:gd name="T31" fmla="*/ 18886 h 20000"/>
                  <a:gd name="T32" fmla="*/ 15424 w 20000"/>
                  <a:gd name="T33" fmla="*/ 19949 h 20000"/>
                  <a:gd name="T34" fmla="*/ 13316 w 20000"/>
                  <a:gd name="T35" fmla="*/ 18886 h 20000"/>
                  <a:gd name="T36" fmla="*/ 10900 w 20000"/>
                  <a:gd name="T37" fmla="*/ 18633 h 20000"/>
                  <a:gd name="T38" fmla="*/ 11671 w 20000"/>
                  <a:gd name="T39" fmla="*/ 16506 h 20000"/>
                  <a:gd name="T40" fmla="*/ 12494 w 20000"/>
                  <a:gd name="T41" fmla="*/ 15190 h 20000"/>
                  <a:gd name="T42" fmla="*/ 13059 w 20000"/>
                  <a:gd name="T43" fmla="*/ 13367 h 20000"/>
                  <a:gd name="T44" fmla="*/ 11979 w 20000"/>
                  <a:gd name="T45" fmla="*/ 12608 h 20000"/>
                  <a:gd name="T46" fmla="*/ 9563 w 20000"/>
                  <a:gd name="T47" fmla="*/ 12101 h 20000"/>
                  <a:gd name="T48" fmla="*/ 7455 w 20000"/>
                  <a:gd name="T49" fmla="*/ 11038 h 20000"/>
                  <a:gd name="T50" fmla="*/ 4833 w 20000"/>
                  <a:gd name="T51" fmla="*/ 10532 h 20000"/>
                  <a:gd name="T52" fmla="*/ 2622 w 20000"/>
                  <a:gd name="T53" fmla="*/ 8405 h 20000"/>
                  <a:gd name="T54" fmla="*/ 0 w 20000"/>
                  <a:gd name="T55" fmla="*/ 5772 h 200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000"/>
                  <a:gd name="T85" fmla="*/ 0 h 20000"/>
                  <a:gd name="T86" fmla="*/ 20000 w 20000"/>
                  <a:gd name="T87" fmla="*/ 20000 h 200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000" h="20000">
                    <a:moveTo>
                      <a:pt x="0" y="5772"/>
                    </a:moveTo>
                    <a:lnTo>
                      <a:pt x="1337" y="3696"/>
                    </a:lnTo>
                    <a:lnTo>
                      <a:pt x="823" y="2076"/>
                    </a:lnTo>
                    <a:lnTo>
                      <a:pt x="2108" y="810"/>
                    </a:lnTo>
                    <a:lnTo>
                      <a:pt x="2108" y="0"/>
                    </a:lnTo>
                    <a:lnTo>
                      <a:pt x="8792" y="0"/>
                    </a:lnTo>
                    <a:lnTo>
                      <a:pt x="10386" y="1570"/>
                    </a:lnTo>
                    <a:lnTo>
                      <a:pt x="11671" y="6278"/>
                    </a:lnTo>
                    <a:lnTo>
                      <a:pt x="16504" y="6532"/>
                    </a:lnTo>
                    <a:lnTo>
                      <a:pt x="18098" y="10532"/>
                    </a:lnTo>
                    <a:lnTo>
                      <a:pt x="18920" y="9924"/>
                    </a:lnTo>
                    <a:lnTo>
                      <a:pt x="19949" y="11038"/>
                    </a:lnTo>
                    <a:lnTo>
                      <a:pt x="19434" y="13114"/>
                    </a:lnTo>
                    <a:lnTo>
                      <a:pt x="19949" y="15190"/>
                    </a:lnTo>
                    <a:lnTo>
                      <a:pt x="19434" y="17266"/>
                    </a:lnTo>
                    <a:lnTo>
                      <a:pt x="17584" y="18886"/>
                    </a:lnTo>
                    <a:lnTo>
                      <a:pt x="15424" y="19949"/>
                    </a:lnTo>
                    <a:lnTo>
                      <a:pt x="13316" y="18886"/>
                    </a:lnTo>
                    <a:lnTo>
                      <a:pt x="10900" y="18633"/>
                    </a:lnTo>
                    <a:lnTo>
                      <a:pt x="11671" y="16506"/>
                    </a:lnTo>
                    <a:lnTo>
                      <a:pt x="12494" y="15190"/>
                    </a:lnTo>
                    <a:lnTo>
                      <a:pt x="13059" y="13367"/>
                    </a:lnTo>
                    <a:lnTo>
                      <a:pt x="11979" y="12608"/>
                    </a:lnTo>
                    <a:lnTo>
                      <a:pt x="9563" y="12101"/>
                    </a:lnTo>
                    <a:lnTo>
                      <a:pt x="7455" y="11038"/>
                    </a:lnTo>
                    <a:lnTo>
                      <a:pt x="4833" y="10532"/>
                    </a:lnTo>
                    <a:lnTo>
                      <a:pt x="2622" y="8405"/>
                    </a:lnTo>
                    <a:lnTo>
                      <a:pt x="0" y="577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92" name="Freeform 749"/>
              <p:cNvSpPr>
                <a:spLocks/>
              </p:cNvSpPr>
              <p:nvPr/>
            </p:nvSpPr>
            <p:spPr bwMode="auto">
              <a:xfrm>
                <a:off x="2885730" y="4874894"/>
                <a:ext cx="242624" cy="363437"/>
              </a:xfrm>
              <a:custGeom>
                <a:avLst/>
                <a:gdLst>
                  <a:gd name="T0" fmla="*/ 8546 w 20000"/>
                  <a:gd name="T1" fmla="*/ 0 h 20000"/>
                  <a:gd name="T2" fmla="*/ 9107 w 20000"/>
                  <a:gd name="T3" fmla="*/ 234 h 20000"/>
                  <a:gd name="T4" fmla="*/ 10018 w 20000"/>
                  <a:gd name="T5" fmla="*/ 374 h 20000"/>
                  <a:gd name="T6" fmla="*/ 10893 w 20000"/>
                  <a:gd name="T7" fmla="*/ 1193 h 20000"/>
                  <a:gd name="T8" fmla="*/ 12329 w 20000"/>
                  <a:gd name="T9" fmla="*/ 1918 h 20000"/>
                  <a:gd name="T10" fmla="*/ 12890 w 20000"/>
                  <a:gd name="T11" fmla="*/ 2760 h 20000"/>
                  <a:gd name="T12" fmla="*/ 13835 w 20000"/>
                  <a:gd name="T13" fmla="*/ 2760 h 20000"/>
                  <a:gd name="T14" fmla="*/ 14711 w 20000"/>
                  <a:gd name="T15" fmla="*/ 2292 h 20000"/>
                  <a:gd name="T16" fmla="*/ 15972 w 20000"/>
                  <a:gd name="T17" fmla="*/ 2526 h 20000"/>
                  <a:gd name="T18" fmla="*/ 17058 w 20000"/>
                  <a:gd name="T19" fmla="*/ 2901 h 20000"/>
                  <a:gd name="T20" fmla="*/ 16708 w 20000"/>
                  <a:gd name="T21" fmla="*/ 3860 h 20000"/>
                  <a:gd name="T22" fmla="*/ 17408 w 20000"/>
                  <a:gd name="T23" fmla="*/ 4468 h 20000"/>
                  <a:gd name="T24" fmla="*/ 16182 w 20000"/>
                  <a:gd name="T25" fmla="*/ 4468 h 20000"/>
                  <a:gd name="T26" fmla="*/ 13625 w 20000"/>
                  <a:gd name="T27" fmla="*/ 5310 h 20000"/>
                  <a:gd name="T28" fmla="*/ 12890 w 20000"/>
                  <a:gd name="T29" fmla="*/ 6058 h 20000"/>
                  <a:gd name="T30" fmla="*/ 12750 w 20000"/>
                  <a:gd name="T31" fmla="*/ 7018 h 20000"/>
                  <a:gd name="T32" fmla="*/ 11804 w 20000"/>
                  <a:gd name="T33" fmla="*/ 7368 h 20000"/>
                  <a:gd name="T34" fmla="*/ 11804 w 20000"/>
                  <a:gd name="T35" fmla="*/ 8585 h 20000"/>
                  <a:gd name="T36" fmla="*/ 12750 w 20000"/>
                  <a:gd name="T37" fmla="*/ 9544 h 20000"/>
                  <a:gd name="T38" fmla="*/ 13625 w 20000"/>
                  <a:gd name="T39" fmla="*/ 10175 h 20000"/>
                  <a:gd name="T40" fmla="*/ 14711 w 20000"/>
                  <a:gd name="T41" fmla="*/ 10526 h 20000"/>
                  <a:gd name="T42" fmla="*/ 16182 w 20000"/>
                  <a:gd name="T43" fmla="*/ 10526 h 20000"/>
                  <a:gd name="T44" fmla="*/ 17058 w 20000"/>
                  <a:gd name="T45" fmla="*/ 10175 h 20000"/>
                  <a:gd name="T46" fmla="*/ 17058 w 20000"/>
                  <a:gd name="T47" fmla="*/ 11743 h 20000"/>
                  <a:gd name="T48" fmla="*/ 17618 w 20000"/>
                  <a:gd name="T49" fmla="*/ 11743 h 20000"/>
                  <a:gd name="T50" fmla="*/ 18529 w 20000"/>
                  <a:gd name="T51" fmla="*/ 11743 h 20000"/>
                  <a:gd name="T52" fmla="*/ 19965 w 20000"/>
                  <a:gd name="T53" fmla="*/ 13310 h 20000"/>
                  <a:gd name="T54" fmla="*/ 19440 w 20000"/>
                  <a:gd name="T55" fmla="*/ 14620 h 20000"/>
                  <a:gd name="T56" fmla="*/ 19440 w 20000"/>
                  <a:gd name="T57" fmla="*/ 15485 h 20000"/>
                  <a:gd name="T58" fmla="*/ 19054 w 20000"/>
                  <a:gd name="T59" fmla="*/ 16585 h 20000"/>
                  <a:gd name="T60" fmla="*/ 18354 w 20000"/>
                  <a:gd name="T61" fmla="*/ 16444 h 20000"/>
                  <a:gd name="T62" fmla="*/ 18354 w 20000"/>
                  <a:gd name="T63" fmla="*/ 17053 h 20000"/>
                  <a:gd name="T64" fmla="*/ 19440 w 20000"/>
                  <a:gd name="T65" fmla="*/ 17661 h 20000"/>
                  <a:gd name="T66" fmla="*/ 19790 w 20000"/>
                  <a:gd name="T67" fmla="*/ 17661 h 20000"/>
                  <a:gd name="T68" fmla="*/ 19440 w 20000"/>
                  <a:gd name="T69" fmla="*/ 18152 h 20000"/>
                  <a:gd name="T70" fmla="*/ 19054 w 20000"/>
                  <a:gd name="T71" fmla="*/ 18994 h 20000"/>
                  <a:gd name="T72" fmla="*/ 18529 w 20000"/>
                  <a:gd name="T73" fmla="*/ 19602 h 20000"/>
                  <a:gd name="T74" fmla="*/ 17968 w 20000"/>
                  <a:gd name="T75" fmla="*/ 19977 h 20000"/>
                  <a:gd name="T76" fmla="*/ 16532 w 20000"/>
                  <a:gd name="T77" fmla="*/ 19111 h 20000"/>
                  <a:gd name="T78" fmla="*/ 15061 w 20000"/>
                  <a:gd name="T79" fmla="*/ 18386 h 20000"/>
                  <a:gd name="T80" fmla="*/ 12329 w 20000"/>
                  <a:gd name="T81" fmla="*/ 17427 h 20000"/>
                  <a:gd name="T82" fmla="*/ 10368 w 20000"/>
                  <a:gd name="T83" fmla="*/ 16585 h 20000"/>
                  <a:gd name="T84" fmla="*/ 8371 w 20000"/>
                  <a:gd name="T85" fmla="*/ 15135 h 20000"/>
                  <a:gd name="T86" fmla="*/ 7671 w 20000"/>
                  <a:gd name="T87" fmla="*/ 13567 h 20000"/>
                  <a:gd name="T88" fmla="*/ 6550 w 20000"/>
                  <a:gd name="T89" fmla="*/ 12936 h 20000"/>
                  <a:gd name="T90" fmla="*/ 6025 w 20000"/>
                  <a:gd name="T91" fmla="*/ 11743 h 20000"/>
                  <a:gd name="T92" fmla="*/ 4729 w 20000"/>
                  <a:gd name="T93" fmla="*/ 10526 h 20000"/>
                  <a:gd name="T94" fmla="*/ 3818 w 20000"/>
                  <a:gd name="T95" fmla="*/ 9170 h 20000"/>
                  <a:gd name="T96" fmla="*/ 2382 w 20000"/>
                  <a:gd name="T97" fmla="*/ 7626 h 20000"/>
                  <a:gd name="T98" fmla="*/ 0 w 20000"/>
                  <a:gd name="T99" fmla="*/ 6292 h 20000"/>
                  <a:gd name="T100" fmla="*/ 0 w 20000"/>
                  <a:gd name="T101" fmla="*/ 4725 h 20000"/>
                  <a:gd name="T102" fmla="*/ 736 w 20000"/>
                  <a:gd name="T103" fmla="*/ 4094 h 20000"/>
                  <a:gd name="T104" fmla="*/ 1821 w 20000"/>
                  <a:gd name="T105" fmla="*/ 3766 h 20000"/>
                  <a:gd name="T106" fmla="*/ 1471 w 20000"/>
                  <a:gd name="T107" fmla="*/ 4725 h 20000"/>
                  <a:gd name="T108" fmla="*/ 2382 w 20000"/>
                  <a:gd name="T109" fmla="*/ 4819 h 20000"/>
                  <a:gd name="T110" fmla="*/ 3643 w 20000"/>
                  <a:gd name="T111" fmla="*/ 5310 h 20000"/>
                  <a:gd name="T112" fmla="*/ 4168 w 20000"/>
                  <a:gd name="T113" fmla="*/ 4351 h 20000"/>
                  <a:gd name="T114" fmla="*/ 5289 w 20000"/>
                  <a:gd name="T115" fmla="*/ 3392 h 20000"/>
                  <a:gd name="T116" fmla="*/ 7110 w 20000"/>
                  <a:gd name="T117" fmla="*/ 2901 h 20000"/>
                  <a:gd name="T118" fmla="*/ 8546 w 20000"/>
                  <a:gd name="T119" fmla="*/ 1801 h 20000"/>
                  <a:gd name="T120" fmla="*/ 9457 w 20000"/>
                  <a:gd name="T121" fmla="*/ 959 h 20000"/>
                  <a:gd name="T122" fmla="*/ 8546 w 20000"/>
                  <a:gd name="T123" fmla="*/ 0 h 200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000"/>
                  <a:gd name="T187" fmla="*/ 0 h 20000"/>
                  <a:gd name="T188" fmla="*/ 20000 w 20000"/>
                  <a:gd name="T189" fmla="*/ 20000 h 200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000" h="20000">
                    <a:moveTo>
                      <a:pt x="8546" y="0"/>
                    </a:moveTo>
                    <a:lnTo>
                      <a:pt x="9107" y="234"/>
                    </a:lnTo>
                    <a:lnTo>
                      <a:pt x="10018" y="374"/>
                    </a:lnTo>
                    <a:lnTo>
                      <a:pt x="10893" y="1193"/>
                    </a:lnTo>
                    <a:lnTo>
                      <a:pt x="12329" y="1918"/>
                    </a:lnTo>
                    <a:lnTo>
                      <a:pt x="12890" y="2760"/>
                    </a:lnTo>
                    <a:lnTo>
                      <a:pt x="13835" y="2760"/>
                    </a:lnTo>
                    <a:lnTo>
                      <a:pt x="14711" y="2292"/>
                    </a:lnTo>
                    <a:lnTo>
                      <a:pt x="15972" y="2526"/>
                    </a:lnTo>
                    <a:lnTo>
                      <a:pt x="17058" y="2901"/>
                    </a:lnTo>
                    <a:lnTo>
                      <a:pt x="16708" y="3860"/>
                    </a:lnTo>
                    <a:lnTo>
                      <a:pt x="17408" y="4468"/>
                    </a:lnTo>
                    <a:lnTo>
                      <a:pt x="16182" y="4468"/>
                    </a:lnTo>
                    <a:lnTo>
                      <a:pt x="13625" y="5310"/>
                    </a:lnTo>
                    <a:lnTo>
                      <a:pt x="12890" y="6058"/>
                    </a:lnTo>
                    <a:lnTo>
                      <a:pt x="12750" y="7018"/>
                    </a:lnTo>
                    <a:lnTo>
                      <a:pt x="11804" y="7368"/>
                    </a:lnTo>
                    <a:lnTo>
                      <a:pt x="11804" y="8585"/>
                    </a:lnTo>
                    <a:lnTo>
                      <a:pt x="12750" y="9544"/>
                    </a:lnTo>
                    <a:lnTo>
                      <a:pt x="13625" y="10175"/>
                    </a:lnTo>
                    <a:lnTo>
                      <a:pt x="14711" y="10526"/>
                    </a:lnTo>
                    <a:lnTo>
                      <a:pt x="16182" y="10526"/>
                    </a:lnTo>
                    <a:lnTo>
                      <a:pt x="17058" y="10175"/>
                    </a:lnTo>
                    <a:lnTo>
                      <a:pt x="17058" y="11743"/>
                    </a:lnTo>
                    <a:lnTo>
                      <a:pt x="17618" y="11743"/>
                    </a:lnTo>
                    <a:lnTo>
                      <a:pt x="18529" y="11743"/>
                    </a:lnTo>
                    <a:lnTo>
                      <a:pt x="19965" y="13310"/>
                    </a:lnTo>
                    <a:lnTo>
                      <a:pt x="19440" y="14620"/>
                    </a:lnTo>
                    <a:lnTo>
                      <a:pt x="19440" y="15485"/>
                    </a:lnTo>
                    <a:lnTo>
                      <a:pt x="19054" y="16585"/>
                    </a:lnTo>
                    <a:lnTo>
                      <a:pt x="18354" y="16444"/>
                    </a:lnTo>
                    <a:lnTo>
                      <a:pt x="18354" y="17053"/>
                    </a:lnTo>
                    <a:lnTo>
                      <a:pt x="19440" y="17661"/>
                    </a:lnTo>
                    <a:lnTo>
                      <a:pt x="19790" y="17661"/>
                    </a:lnTo>
                    <a:lnTo>
                      <a:pt x="19440" y="18152"/>
                    </a:lnTo>
                    <a:lnTo>
                      <a:pt x="19054" y="18994"/>
                    </a:lnTo>
                    <a:lnTo>
                      <a:pt x="18529" y="19602"/>
                    </a:lnTo>
                    <a:lnTo>
                      <a:pt x="17968" y="19977"/>
                    </a:lnTo>
                    <a:lnTo>
                      <a:pt x="16532" y="19111"/>
                    </a:lnTo>
                    <a:lnTo>
                      <a:pt x="15061" y="18386"/>
                    </a:lnTo>
                    <a:lnTo>
                      <a:pt x="12329" y="17427"/>
                    </a:lnTo>
                    <a:lnTo>
                      <a:pt x="10368" y="16585"/>
                    </a:lnTo>
                    <a:lnTo>
                      <a:pt x="8371" y="15135"/>
                    </a:lnTo>
                    <a:lnTo>
                      <a:pt x="7671" y="13567"/>
                    </a:lnTo>
                    <a:lnTo>
                      <a:pt x="6550" y="12936"/>
                    </a:lnTo>
                    <a:lnTo>
                      <a:pt x="6025" y="11743"/>
                    </a:lnTo>
                    <a:lnTo>
                      <a:pt x="4729" y="10526"/>
                    </a:lnTo>
                    <a:lnTo>
                      <a:pt x="3818" y="9170"/>
                    </a:lnTo>
                    <a:lnTo>
                      <a:pt x="2382" y="7626"/>
                    </a:lnTo>
                    <a:lnTo>
                      <a:pt x="0" y="6292"/>
                    </a:lnTo>
                    <a:lnTo>
                      <a:pt x="0" y="4725"/>
                    </a:lnTo>
                    <a:lnTo>
                      <a:pt x="736" y="4094"/>
                    </a:lnTo>
                    <a:lnTo>
                      <a:pt x="1821" y="3766"/>
                    </a:lnTo>
                    <a:lnTo>
                      <a:pt x="1471" y="4725"/>
                    </a:lnTo>
                    <a:lnTo>
                      <a:pt x="2382" y="4819"/>
                    </a:lnTo>
                    <a:lnTo>
                      <a:pt x="3643" y="5310"/>
                    </a:lnTo>
                    <a:lnTo>
                      <a:pt x="4168" y="4351"/>
                    </a:lnTo>
                    <a:lnTo>
                      <a:pt x="5289" y="3392"/>
                    </a:lnTo>
                    <a:lnTo>
                      <a:pt x="7110" y="2901"/>
                    </a:lnTo>
                    <a:lnTo>
                      <a:pt x="8546" y="1801"/>
                    </a:lnTo>
                    <a:lnTo>
                      <a:pt x="9457" y="959"/>
                    </a:lnTo>
                    <a:lnTo>
                      <a:pt x="8546"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93" name="Freeform 750"/>
              <p:cNvSpPr>
                <a:spLocks/>
              </p:cNvSpPr>
              <p:nvPr/>
            </p:nvSpPr>
            <p:spPr bwMode="auto">
              <a:xfrm>
                <a:off x="3277124" y="4611302"/>
                <a:ext cx="1997" cy="7987"/>
              </a:xfrm>
              <a:custGeom>
                <a:avLst/>
                <a:gdLst>
                  <a:gd name="T0" fmla="*/ 0 w 20000"/>
                  <a:gd name="T1" fmla="*/ 18824 h 20000"/>
                  <a:gd name="T2" fmla="*/ 0 w 20000"/>
                  <a:gd name="T3" fmla="*/ 0 h 20000"/>
                  <a:gd name="T4" fmla="*/ 16667 w 20000"/>
                  <a:gd name="T5" fmla="*/ 0 h 20000"/>
                  <a:gd name="T6" fmla="*/ 16667 w 20000"/>
                  <a:gd name="T7" fmla="*/ 7059 h 20000"/>
                  <a:gd name="T8" fmla="*/ 0 w 20000"/>
                  <a:gd name="T9" fmla="*/ 18824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8824"/>
                    </a:moveTo>
                    <a:lnTo>
                      <a:pt x="0" y="0"/>
                    </a:lnTo>
                    <a:lnTo>
                      <a:pt x="16667" y="0"/>
                    </a:lnTo>
                    <a:lnTo>
                      <a:pt x="16667" y="7059"/>
                    </a:lnTo>
                    <a:lnTo>
                      <a:pt x="0"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94" name="Freeform 752"/>
              <p:cNvSpPr>
                <a:spLocks/>
              </p:cNvSpPr>
              <p:nvPr/>
            </p:nvSpPr>
            <p:spPr bwMode="auto">
              <a:xfrm>
                <a:off x="3357998" y="5478958"/>
                <a:ext cx="92857" cy="106835"/>
              </a:xfrm>
              <a:custGeom>
                <a:avLst/>
                <a:gdLst>
                  <a:gd name="T0" fmla="*/ 2385 w 20000"/>
                  <a:gd name="T1" fmla="*/ 0 h 20000"/>
                  <a:gd name="T2" fmla="*/ 3761 w 20000"/>
                  <a:gd name="T3" fmla="*/ 0 h 20000"/>
                  <a:gd name="T4" fmla="*/ 8991 w 20000"/>
                  <a:gd name="T5" fmla="*/ 3280 h 20000"/>
                  <a:gd name="T6" fmla="*/ 11284 w 20000"/>
                  <a:gd name="T7" fmla="*/ 3280 h 20000"/>
                  <a:gd name="T8" fmla="*/ 15138 w 20000"/>
                  <a:gd name="T9" fmla="*/ 5840 h 20000"/>
                  <a:gd name="T10" fmla="*/ 19908 w 20000"/>
                  <a:gd name="T11" fmla="*/ 9120 h 20000"/>
                  <a:gd name="T12" fmla="*/ 18899 w 20000"/>
                  <a:gd name="T13" fmla="*/ 11280 h 20000"/>
                  <a:gd name="T14" fmla="*/ 19908 w 20000"/>
                  <a:gd name="T15" fmla="*/ 14080 h 20000"/>
                  <a:gd name="T16" fmla="*/ 17523 w 20000"/>
                  <a:gd name="T17" fmla="*/ 17440 h 20000"/>
                  <a:gd name="T18" fmla="*/ 15138 w 20000"/>
                  <a:gd name="T19" fmla="*/ 19440 h 20000"/>
                  <a:gd name="T20" fmla="*/ 9908 w 20000"/>
                  <a:gd name="T21" fmla="*/ 19920 h 20000"/>
                  <a:gd name="T22" fmla="*/ 6147 w 20000"/>
                  <a:gd name="T23" fmla="*/ 17840 h 20000"/>
                  <a:gd name="T24" fmla="*/ 2844 w 20000"/>
                  <a:gd name="T25" fmla="*/ 17440 h 20000"/>
                  <a:gd name="T26" fmla="*/ 0 w 20000"/>
                  <a:gd name="T27" fmla="*/ 16160 h 20000"/>
                  <a:gd name="T28" fmla="*/ 0 w 20000"/>
                  <a:gd name="T29" fmla="*/ 12480 h 20000"/>
                  <a:gd name="T30" fmla="*/ 0 w 20000"/>
                  <a:gd name="T31" fmla="*/ 12080 h 20000"/>
                  <a:gd name="T32" fmla="*/ 0 w 20000"/>
                  <a:gd name="T33" fmla="*/ 10000 h 20000"/>
                  <a:gd name="T34" fmla="*/ 0 w 20000"/>
                  <a:gd name="T35" fmla="*/ 6720 h 20000"/>
                  <a:gd name="T36" fmla="*/ 367 w 20000"/>
                  <a:gd name="T37" fmla="*/ 3280 h 20000"/>
                  <a:gd name="T38" fmla="*/ 367 w 20000"/>
                  <a:gd name="T39" fmla="*/ 480 h 20000"/>
                  <a:gd name="T40" fmla="*/ 2385 w 20000"/>
                  <a:gd name="T41" fmla="*/ 0 h 2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000"/>
                  <a:gd name="T64" fmla="*/ 0 h 20000"/>
                  <a:gd name="T65" fmla="*/ 20000 w 20000"/>
                  <a:gd name="T66" fmla="*/ 20000 h 200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000" h="20000">
                    <a:moveTo>
                      <a:pt x="2385" y="0"/>
                    </a:moveTo>
                    <a:lnTo>
                      <a:pt x="3761" y="0"/>
                    </a:lnTo>
                    <a:lnTo>
                      <a:pt x="8991" y="3280"/>
                    </a:lnTo>
                    <a:lnTo>
                      <a:pt x="11284" y="3280"/>
                    </a:lnTo>
                    <a:lnTo>
                      <a:pt x="15138" y="5840"/>
                    </a:lnTo>
                    <a:lnTo>
                      <a:pt x="19908" y="9120"/>
                    </a:lnTo>
                    <a:lnTo>
                      <a:pt x="18899" y="11280"/>
                    </a:lnTo>
                    <a:lnTo>
                      <a:pt x="19908" y="14080"/>
                    </a:lnTo>
                    <a:lnTo>
                      <a:pt x="17523" y="17440"/>
                    </a:lnTo>
                    <a:lnTo>
                      <a:pt x="15138" y="19440"/>
                    </a:lnTo>
                    <a:lnTo>
                      <a:pt x="9908" y="19920"/>
                    </a:lnTo>
                    <a:lnTo>
                      <a:pt x="6147" y="17840"/>
                    </a:lnTo>
                    <a:lnTo>
                      <a:pt x="2844" y="17440"/>
                    </a:lnTo>
                    <a:lnTo>
                      <a:pt x="0" y="16160"/>
                    </a:lnTo>
                    <a:lnTo>
                      <a:pt x="0" y="12480"/>
                    </a:lnTo>
                    <a:lnTo>
                      <a:pt x="0" y="12080"/>
                    </a:lnTo>
                    <a:lnTo>
                      <a:pt x="0" y="10000"/>
                    </a:lnTo>
                    <a:lnTo>
                      <a:pt x="0" y="6720"/>
                    </a:lnTo>
                    <a:lnTo>
                      <a:pt x="367" y="3280"/>
                    </a:lnTo>
                    <a:lnTo>
                      <a:pt x="367" y="480"/>
                    </a:lnTo>
                    <a:lnTo>
                      <a:pt x="2385"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95" name="Freeform 753"/>
              <p:cNvSpPr>
                <a:spLocks/>
              </p:cNvSpPr>
              <p:nvPr/>
            </p:nvSpPr>
            <p:spPr bwMode="auto">
              <a:xfrm>
                <a:off x="3042487" y="4642254"/>
                <a:ext cx="254606" cy="220659"/>
              </a:xfrm>
              <a:custGeom>
                <a:avLst/>
                <a:gdLst>
                  <a:gd name="T0" fmla="*/ 2077 w 20000"/>
                  <a:gd name="T1" fmla="*/ 1429 h 20000"/>
                  <a:gd name="T2" fmla="*/ 2077 w 20000"/>
                  <a:gd name="T3" fmla="*/ 3243 h 20000"/>
                  <a:gd name="T4" fmla="*/ 2077 w 20000"/>
                  <a:gd name="T5" fmla="*/ 5598 h 20000"/>
                  <a:gd name="T6" fmla="*/ 3149 w 20000"/>
                  <a:gd name="T7" fmla="*/ 4208 h 20000"/>
                  <a:gd name="T8" fmla="*/ 3484 w 20000"/>
                  <a:gd name="T9" fmla="*/ 2008 h 20000"/>
                  <a:gd name="T10" fmla="*/ 4523 w 20000"/>
                  <a:gd name="T11" fmla="*/ 1004 h 20000"/>
                  <a:gd name="T12" fmla="*/ 5360 w 20000"/>
                  <a:gd name="T13" fmla="*/ 1429 h 20000"/>
                  <a:gd name="T14" fmla="*/ 7136 w 20000"/>
                  <a:gd name="T15" fmla="*/ 2008 h 20000"/>
                  <a:gd name="T16" fmla="*/ 9045 w 20000"/>
                  <a:gd name="T17" fmla="*/ 3012 h 20000"/>
                  <a:gd name="T18" fmla="*/ 10921 w 20000"/>
                  <a:gd name="T19" fmla="*/ 3629 h 20000"/>
                  <a:gd name="T20" fmla="*/ 14070 w 20000"/>
                  <a:gd name="T21" fmla="*/ 3243 h 20000"/>
                  <a:gd name="T22" fmla="*/ 16817 w 20000"/>
                  <a:gd name="T23" fmla="*/ 3012 h 20000"/>
                  <a:gd name="T24" fmla="*/ 16114 w 20000"/>
                  <a:gd name="T25" fmla="*/ 4208 h 20000"/>
                  <a:gd name="T26" fmla="*/ 18392 w 20000"/>
                  <a:gd name="T27" fmla="*/ 5212 h 20000"/>
                  <a:gd name="T28" fmla="*/ 19062 w 20000"/>
                  <a:gd name="T29" fmla="*/ 6409 h 20000"/>
                  <a:gd name="T30" fmla="*/ 18559 w 20000"/>
                  <a:gd name="T31" fmla="*/ 8378 h 20000"/>
                  <a:gd name="T32" fmla="*/ 18023 w 20000"/>
                  <a:gd name="T33" fmla="*/ 9807 h 20000"/>
                  <a:gd name="T34" fmla="*/ 17521 w 20000"/>
                  <a:gd name="T35" fmla="*/ 11390 h 20000"/>
                  <a:gd name="T36" fmla="*/ 17521 w 20000"/>
                  <a:gd name="T37" fmla="*/ 13591 h 20000"/>
                  <a:gd name="T38" fmla="*/ 15276 w 20000"/>
                  <a:gd name="T39" fmla="*/ 14788 h 20000"/>
                  <a:gd name="T40" fmla="*/ 12127 w 20000"/>
                  <a:gd name="T41" fmla="*/ 14208 h 20000"/>
                  <a:gd name="T42" fmla="*/ 13032 w 20000"/>
                  <a:gd name="T43" fmla="*/ 16757 h 20000"/>
                  <a:gd name="T44" fmla="*/ 14573 w 20000"/>
                  <a:gd name="T45" fmla="*/ 17761 h 20000"/>
                  <a:gd name="T46" fmla="*/ 10921 w 20000"/>
                  <a:gd name="T47" fmla="*/ 19768 h 20000"/>
                  <a:gd name="T48" fmla="*/ 9045 w 20000"/>
                  <a:gd name="T49" fmla="*/ 19382 h 20000"/>
                  <a:gd name="T50" fmla="*/ 8174 w 20000"/>
                  <a:gd name="T51" fmla="*/ 16178 h 20000"/>
                  <a:gd name="T52" fmla="*/ 7973 w 20000"/>
                  <a:gd name="T53" fmla="*/ 14208 h 20000"/>
                  <a:gd name="T54" fmla="*/ 8509 w 20000"/>
                  <a:gd name="T55" fmla="*/ 10579 h 20000"/>
                  <a:gd name="T56" fmla="*/ 4523 w 20000"/>
                  <a:gd name="T57" fmla="*/ 9382 h 20000"/>
                  <a:gd name="T58" fmla="*/ 1240 w 20000"/>
                  <a:gd name="T59" fmla="*/ 8378 h 20000"/>
                  <a:gd name="T60" fmla="*/ 369 w 20000"/>
                  <a:gd name="T61" fmla="*/ 5212 h 20000"/>
                  <a:gd name="T62" fmla="*/ 0 w 20000"/>
                  <a:gd name="T63" fmla="*/ 4208 h 20000"/>
                  <a:gd name="T64" fmla="*/ 704 w 20000"/>
                  <a:gd name="T65" fmla="*/ 2625 h 20000"/>
                  <a:gd name="T66" fmla="*/ 1742 w 20000"/>
                  <a:gd name="T67" fmla="*/ 618 h 20000"/>
                  <a:gd name="T68" fmla="*/ 3149 w 20000"/>
                  <a:gd name="T69" fmla="*/ 0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3149" y="0"/>
                    </a:moveTo>
                    <a:lnTo>
                      <a:pt x="2077" y="1429"/>
                    </a:lnTo>
                    <a:lnTo>
                      <a:pt x="2077" y="2008"/>
                    </a:lnTo>
                    <a:lnTo>
                      <a:pt x="2077" y="3243"/>
                    </a:lnTo>
                    <a:lnTo>
                      <a:pt x="1575" y="4208"/>
                    </a:lnTo>
                    <a:lnTo>
                      <a:pt x="2077" y="5598"/>
                    </a:lnTo>
                    <a:lnTo>
                      <a:pt x="2948" y="5598"/>
                    </a:lnTo>
                    <a:lnTo>
                      <a:pt x="3149" y="4208"/>
                    </a:lnTo>
                    <a:lnTo>
                      <a:pt x="2948" y="2625"/>
                    </a:lnTo>
                    <a:lnTo>
                      <a:pt x="3484" y="2008"/>
                    </a:lnTo>
                    <a:lnTo>
                      <a:pt x="4858" y="1583"/>
                    </a:lnTo>
                    <a:lnTo>
                      <a:pt x="4523" y="1004"/>
                    </a:lnTo>
                    <a:lnTo>
                      <a:pt x="4858" y="0"/>
                    </a:lnTo>
                    <a:lnTo>
                      <a:pt x="5360" y="1429"/>
                    </a:lnTo>
                    <a:lnTo>
                      <a:pt x="5896" y="1429"/>
                    </a:lnTo>
                    <a:lnTo>
                      <a:pt x="7136" y="2008"/>
                    </a:lnTo>
                    <a:lnTo>
                      <a:pt x="7270" y="3012"/>
                    </a:lnTo>
                    <a:lnTo>
                      <a:pt x="9045" y="3012"/>
                    </a:lnTo>
                    <a:lnTo>
                      <a:pt x="10419" y="3012"/>
                    </a:lnTo>
                    <a:lnTo>
                      <a:pt x="10921" y="3629"/>
                    </a:lnTo>
                    <a:lnTo>
                      <a:pt x="12663" y="3784"/>
                    </a:lnTo>
                    <a:lnTo>
                      <a:pt x="14070" y="3243"/>
                    </a:lnTo>
                    <a:lnTo>
                      <a:pt x="13166" y="3012"/>
                    </a:lnTo>
                    <a:lnTo>
                      <a:pt x="16817" y="3012"/>
                    </a:lnTo>
                    <a:lnTo>
                      <a:pt x="15444" y="3243"/>
                    </a:lnTo>
                    <a:lnTo>
                      <a:pt x="16114" y="4208"/>
                    </a:lnTo>
                    <a:lnTo>
                      <a:pt x="17521" y="4208"/>
                    </a:lnTo>
                    <a:lnTo>
                      <a:pt x="18392" y="5212"/>
                    </a:lnTo>
                    <a:lnTo>
                      <a:pt x="18559" y="6409"/>
                    </a:lnTo>
                    <a:lnTo>
                      <a:pt x="19062" y="6409"/>
                    </a:lnTo>
                    <a:lnTo>
                      <a:pt x="19966" y="7181"/>
                    </a:lnTo>
                    <a:lnTo>
                      <a:pt x="18559" y="8378"/>
                    </a:lnTo>
                    <a:lnTo>
                      <a:pt x="19062" y="9382"/>
                    </a:lnTo>
                    <a:lnTo>
                      <a:pt x="18023" y="9807"/>
                    </a:lnTo>
                    <a:lnTo>
                      <a:pt x="18023" y="10425"/>
                    </a:lnTo>
                    <a:lnTo>
                      <a:pt x="17521" y="11390"/>
                    </a:lnTo>
                    <a:lnTo>
                      <a:pt x="18559" y="12587"/>
                    </a:lnTo>
                    <a:lnTo>
                      <a:pt x="17521" y="13591"/>
                    </a:lnTo>
                    <a:lnTo>
                      <a:pt x="15779" y="14208"/>
                    </a:lnTo>
                    <a:lnTo>
                      <a:pt x="15276" y="14788"/>
                    </a:lnTo>
                    <a:lnTo>
                      <a:pt x="13534" y="14208"/>
                    </a:lnTo>
                    <a:lnTo>
                      <a:pt x="12127" y="14208"/>
                    </a:lnTo>
                    <a:lnTo>
                      <a:pt x="13166" y="15174"/>
                    </a:lnTo>
                    <a:lnTo>
                      <a:pt x="13032" y="16757"/>
                    </a:lnTo>
                    <a:lnTo>
                      <a:pt x="14405" y="17143"/>
                    </a:lnTo>
                    <a:lnTo>
                      <a:pt x="14573" y="17761"/>
                    </a:lnTo>
                    <a:lnTo>
                      <a:pt x="13166" y="18803"/>
                    </a:lnTo>
                    <a:lnTo>
                      <a:pt x="10921" y="19768"/>
                    </a:lnTo>
                    <a:lnTo>
                      <a:pt x="9883" y="19961"/>
                    </a:lnTo>
                    <a:lnTo>
                      <a:pt x="9045" y="19382"/>
                    </a:lnTo>
                    <a:lnTo>
                      <a:pt x="8509" y="17375"/>
                    </a:lnTo>
                    <a:lnTo>
                      <a:pt x="8174" y="16178"/>
                    </a:lnTo>
                    <a:lnTo>
                      <a:pt x="8509" y="15174"/>
                    </a:lnTo>
                    <a:lnTo>
                      <a:pt x="7973" y="14208"/>
                    </a:lnTo>
                    <a:lnTo>
                      <a:pt x="7638" y="12162"/>
                    </a:lnTo>
                    <a:lnTo>
                      <a:pt x="8509" y="10579"/>
                    </a:lnTo>
                    <a:lnTo>
                      <a:pt x="5360" y="10579"/>
                    </a:lnTo>
                    <a:lnTo>
                      <a:pt x="4523" y="9382"/>
                    </a:lnTo>
                    <a:lnTo>
                      <a:pt x="2278" y="9382"/>
                    </a:lnTo>
                    <a:lnTo>
                      <a:pt x="1240" y="8378"/>
                    </a:lnTo>
                    <a:lnTo>
                      <a:pt x="1240" y="7181"/>
                    </a:lnTo>
                    <a:lnTo>
                      <a:pt x="369" y="5212"/>
                    </a:lnTo>
                    <a:lnTo>
                      <a:pt x="0" y="5212"/>
                    </a:lnTo>
                    <a:lnTo>
                      <a:pt x="0" y="4208"/>
                    </a:lnTo>
                    <a:lnTo>
                      <a:pt x="0" y="3629"/>
                    </a:lnTo>
                    <a:lnTo>
                      <a:pt x="704" y="2625"/>
                    </a:lnTo>
                    <a:lnTo>
                      <a:pt x="1575" y="1583"/>
                    </a:lnTo>
                    <a:lnTo>
                      <a:pt x="1742" y="618"/>
                    </a:lnTo>
                    <a:lnTo>
                      <a:pt x="2613" y="425"/>
                    </a:lnTo>
                    <a:lnTo>
                      <a:pt x="3149"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96" name="Freeform 754"/>
              <p:cNvSpPr>
                <a:spLocks/>
              </p:cNvSpPr>
              <p:nvPr/>
            </p:nvSpPr>
            <p:spPr bwMode="auto">
              <a:xfrm>
                <a:off x="2180822" y="3738654"/>
                <a:ext cx="1063353" cy="638012"/>
              </a:xfrm>
              <a:custGeom>
                <a:avLst/>
                <a:gdLst>
                  <a:gd name="T0" fmla="*/ 11494 w 20000"/>
                  <a:gd name="T1" fmla="*/ 1176 h 20000"/>
                  <a:gd name="T2" fmla="*/ 11694 w 20000"/>
                  <a:gd name="T3" fmla="*/ 2071 h 20000"/>
                  <a:gd name="T4" fmla="*/ 12070 w 20000"/>
                  <a:gd name="T5" fmla="*/ 2565 h 20000"/>
                  <a:gd name="T6" fmla="*/ 12479 w 20000"/>
                  <a:gd name="T7" fmla="*/ 2979 h 20000"/>
                  <a:gd name="T8" fmla="*/ 11950 w 20000"/>
                  <a:gd name="T9" fmla="*/ 3794 h 20000"/>
                  <a:gd name="T10" fmla="*/ 12815 w 20000"/>
                  <a:gd name="T11" fmla="*/ 3794 h 20000"/>
                  <a:gd name="T12" fmla="*/ 13144 w 20000"/>
                  <a:gd name="T13" fmla="*/ 3527 h 20000"/>
                  <a:gd name="T14" fmla="*/ 13360 w 20000"/>
                  <a:gd name="T15" fmla="*/ 4075 h 20000"/>
                  <a:gd name="T16" fmla="*/ 14145 w 20000"/>
                  <a:gd name="T17" fmla="*/ 4008 h 20000"/>
                  <a:gd name="T18" fmla="*/ 14441 w 20000"/>
                  <a:gd name="T19" fmla="*/ 4703 h 20000"/>
                  <a:gd name="T20" fmla="*/ 13480 w 20000"/>
                  <a:gd name="T21" fmla="*/ 4770 h 20000"/>
                  <a:gd name="T22" fmla="*/ 13024 w 20000"/>
                  <a:gd name="T23" fmla="*/ 6146 h 20000"/>
                  <a:gd name="T24" fmla="*/ 12815 w 20000"/>
                  <a:gd name="T25" fmla="*/ 8016 h 20000"/>
                  <a:gd name="T26" fmla="*/ 13264 w 20000"/>
                  <a:gd name="T27" fmla="*/ 6907 h 20000"/>
                  <a:gd name="T28" fmla="*/ 13769 w 20000"/>
                  <a:gd name="T29" fmla="*/ 5464 h 20000"/>
                  <a:gd name="T30" fmla="*/ 14145 w 20000"/>
                  <a:gd name="T31" fmla="*/ 4916 h 20000"/>
                  <a:gd name="T32" fmla="*/ 14345 w 20000"/>
                  <a:gd name="T33" fmla="*/ 6226 h 20000"/>
                  <a:gd name="T34" fmla="*/ 14642 w 20000"/>
                  <a:gd name="T35" fmla="*/ 6359 h 20000"/>
                  <a:gd name="T36" fmla="*/ 14441 w 20000"/>
                  <a:gd name="T37" fmla="*/ 7615 h 20000"/>
                  <a:gd name="T38" fmla="*/ 15226 w 20000"/>
                  <a:gd name="T39" fmla="*/ 8363 h 20000"/>
                  <a:gd name="T40" fmla="*/ 15843 w 20000"/>
                  <a:gd name="T41" fmla="*/ 7321 h 20000"/>
                  <a:gd name="T42" fmla="*/ 16636 w 20000"/>
                  <a:gd name="T43" fmla="*/ 6987 h 20000"/>
                  <a:gd name="T44" fmla="*/ 18502 w 20000"/>
                  <a:gd name="T45" fmla="*/ 5878 h 20000"/>
                  <a:gd name="T46" fmla="*/ 19584 w 20000"/>
                  <a:gd name="T47" fmla="*/ 4342 h 20000"/>
                  <a:gd name="T48" fmla="*/ 19784 w 20000"/>
                  <a:gd name="T49" fmla="*/ 5464 h 20000"/>
                  <a:gd name="T50" fmla="*/ 19455 w 20000"/>
                  <a:gd name="T51" fmla="*/ 6440 h 20000"/>
                  <a:gd name="T52" fmla="*/ 18502 w 20000"/>
                  <a:gd name="T53" fmla="*/ 8016 h 20000"/>
                  <a:gd name="T54" fmla="*/ 18783 w 20000"/>
                  <a:gd name="T55" fmla="*/ 8577 h 20000"/>
                  <a:gd name="T56" fmla="*/ 17461 w 20000"/>
                  <a:gd name="T57" fmla="*/ 9058 h 20000"/>
                  <a:gd name="T58" fmla="*/ 17253 w 20000"/>
                  <a:gd name="T59" fmla="*/ 9339 h 20000"/>
                  <a:gd name="T60" fmla="*/ 16916 w 20000"/>
                  <a:gd name="T61" fmla="*/ 10514 h 20000"/>
                  <a:gd name="T62" fmla="*/ 16756 w 20000"/>
                  <a:gd name="T63" fmla="*/ 10701 h 20000"/>
                  <a:gd name="T64" fmla="*/ 16388 w 20000"/>
                  <a:gd name="T65" fmla="*/ 10514 h 20000"/>
                  <a:gd name="T66" fmla="*/ 16211 w 20000"/>
                  <a:gd name="T67" fmla="*/ 10915 h 20000"/>
                  <a:gd name="T68" fmla="*/ 16211 w 20000"/>
                  <a:gd name="T69" fmla="*/ 11476 h 20000"/>
                  <a:gd name="T70" fmla="*/ 16388 w 20000"/>
                  <a:gd name="T71" fmla="*/ 12585 h 20000"/>
                  <a:gd name="T72" fmla="*/ 16051 w 20000"/>
                  <a:gd name="T73" fmla="*/ 12585 h 20000"/>
                  <a:gd name="T74" fmla="*/ 15963 w 20000"/>
                  <a:gd name="T75" fmla="*/ 13066 h 20000"/>
                  <a:gd name="T76" fmla="*/ 14970 w 20000"/>
                  <a:gd name="T77" fmla="*/ 14522 h 20000"/>
                  <a:gd name="T78" fmla="*/ 14145 w 20000"/>
                  <a:gd name="T79" fmla="*/ 17088 h 20000"/>
                  <a:gd name="T80" fmla="*/ 14145 w 20000"/>
                  <a:gd name="T81" fmla="*/ 19987 h 20000"/>
                  <a:gd name="T82" fmla="*/ 13560 w 20000"/>
                  <a:gd name="T83" fmla="*/ 18731 h 20000"/>
                  <a:gd name="T84" fmla="*/ 13480 w 20000"/>
                  <a:gd name="T85" fmla="*/ 17635 h 20000"/>
                  <a:gd name="T86" fmla="*/ 12687 w 20000"/>
                  <a:gd name="T87" fmla="*/ 16927 h 20000"/>
                  <a:gd name="T88" fmla="*/ 11742 w 20000"/>
                  <a:gd name="T89" fmla="*/ 16326 h 20000"/>
                  <a:gd name="T90" fmla="*/ 11197 w 20000"/>
                  <a:gd name="T91" fmla="*/ 16727 h 20000"/>
                  <a:gd name="T92" fmla="*/ 10453 w 20000"/>
                  <a:gd name="T93" fmla="*/ 16874 h 20000"/>
                  <a:gd name="T94" fmla="*/ 9083 w 20000"/>
                  <a:gd name="T95" fmla="*/ 17141 h 20000"/>
                  <a:gd name="T96" fmla="*/ 8250 w 20000"/>
                  <a:gd name="T97" fmla="*/ 19078 h 20000"/>
                  <a:gd name="T98" fmla="*/ 7505 w 20000"/>
                  <a:gd name="T99" fmla="*/ 18049 h 20000"/>
                  <a:gd name="T100" fmla="*/ 6712 w 20000"/>
                  <a:gd name="T101" fmla="*/ 16379 h 20000"/>
                  <a:gd name="T102" fmla="*/ 5847 w 20000"/>
                  <a:gd name="T103" fmla="*/ 15832 h 20000"/>
                  <a:gd name="T104" fmla="*/ 4766 w 20000"/>
                  <a:gd name="T105" fmla="*/ 15150 h 20000"/>
                  <a:gd name="T106" fmla="*/ 2491 w 20000"/>
                  <a:gd name="T107" fmla="*/ 13975 h 20000"/>
                  <a:gd name="T108" fmla="*/ 1370 w 20000"/>
                  <a:gd name="T109" fmla="*/ 12933 h 20000"/>
                  <a:gd name="T110" fmla="*/ 705 w 20000"/>
                  <a:gd name="T111" fmla="*/ 11824 h 20000"/>
                  <a:gd name="T112" fmla="*/ 328 w 20000"/>
                  <a:gd name="T113" fmla="*/ 10367 h 20000"/>
                  <a:gd name="T114" fmla="*/ 408 w 20000"/>
                  <a:gd name="T115" fmla="*/ 9472 h 20000"/>
                  <a:gd name="T116" fmla="*/ 80 w 20000"/>
                  <a:gd name="T117" fmla="*/ 8016 h 20000"/>
                  <a:gd name="T118" fmla="*/ 288 w 20000"/>
                  <a:gd name="T119" fmla="*/ 5464 h 20000"/>
                  <a:gd name="T120" fmla="*/ 1081 w 20000"/>
                  <a:gd name="T121" fmla="*/ 2004 h 20000"/>
                  <a:gd name="T122" fmla="*/ 1618 w 20000"/>
                  <a:gd name="T123" fmla="*/ 1309 h 20000"/>
                  <a:gd name="T124" fmla="*/ 1898 w 20000"/>
                  <a:gd name="T125" fmla="*/ 414 h 200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000"/>
                  <a:gd name="T190" fmla="*/ 0 h 20000"/>
                  <a:gd name="T191" fmla="*/ 20000 w 20000"/>
                  <a:gd name="T192" fmla="*/ 20000 h 200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000" h="20000">
                    <a:moveTo>
                      <a:pt x="10989" y="1523"/>
                    </a:moveTo>
                    <a:lnTo>
                      <a:pt x="11278" y="962"/>
                    </a:lnTo>
                    <a:lnTo>
                      <a:pt x="11494" y="1176"/>
                    </a:lnTo>
                    <a:lnTo>
                      <a:pt x="11494" y="1804"/>
                    </a:lnTo>
                    <a:lnTo>
                      <a:pt x="11197" y="1804"/>
                    </a:lnTo>
                    <a:lnTo>
                      <a:pt x="11694" y="2071"/>
                    </a:lnTo>
                    <a:lnTo>
                      <a:pt x="11694" y="1804"/>
                    </a:lnTo>
                    <a:lnTo>
                      <a:pt x="11950" y="2351"/>
                    </a:lnTo>
                    <a:lnTo>
                      <a:pt x="12070" y="2565"/>
                    </a:lnTo>
                    <a:lnTo>
                      <a:pt x="12559" y="2619"/>
                    </a:lnTo>
                    <a:lnTo>
                      <a:pt x="12936" y="2766"/>
                    </a:lnTo>
                    <a:lnTo>
                      <a:pt x="12479" y="2979"/>
                    </a:lnTo>
                    <a:lnTo>
                      <a:pt x="12151" y="3327"/>
                    </a:lnTo>
                    <a:lnTo>
                      <a:pt x="11822" y="3794"/>
                    </a:lnTo>
                    <a:lnTo>
                      <a:pt x="11950" y="3794"/>
                    </a:lnTo>
                    <a:lnTo>
                      <a:pt x="12199" y="3661"/>
                    </a:lnTo>
                    <a:lnTo>
                      <a:pt x="12151" y="3874"/>
                    </a:lnTo>
                    <a:lnTo>
                      <a:pt x="12815" y="3794"/>
                    </a:lnTo>
                    <a:lnTo>
                      <a:pt x="13232" y="3327"/>
                    </a:lnTo>
                    <a:lnTo>
                      <a:pt x="13360" y="3327"/>
                    </a:lnTo>
                    <a:lnTo>
                      <a:pt x="13144" y="3527"/>
                    </a:lnTo>
                    <a:lnTo>
                      <a:pt x="13024" y="3874"/>
                    </a:lnTo>
                    <a:lnTo>
                      <a:pt x="13264" y="3874"/>
                    </a:lnTo>
                    <a:lnTo>
                      <a:pt x="13360" y="4075"/>
                    </a:lnTo>
                    <a:lnTo>
                      <a:pt x="13560" y="4208"/>
                    </a:lnTo>
                    <a:lnTo>
                      <a:pt x="13769" y="4075"/>
                    </a:lnTo>
                    <a:lnTo>
                      <a:pt x="14145" y="4008"/>
                    </a:lnTo>
                    <a:lnTo>
                      <a:pt x="14145" y="4342"/>
                    </a:lnTo>
                    <a:lnTo>
                      <a:pt x="14345" y="4422"/>
                    </a:lnTo>
                    <a:lnTo>
                      <a:pt x="14441" y="4703"/>
                    </a:lnTo>
                    <a:lnTo>
                      <a:pt x="14225" y="4703"/>
                    </a:lnTo>
                    <a:lnTo>
                      <a:pt x="13897" y="4556"/>
                    </a:lnTo>
                    <a:lnTo>
                      <a:pt x="13480" y="4770"/>
                    </a:lnTo>
                    <a:lnTo>
                      <a:pt x="12936" y="5678"/>
                    </a:lnTo>
                    <a:lnTo>
                      <a:pt x="13360" y="5104"/>
                    </a:lnTo>
                    <a:lnTo>
                      <a:pt x="13024" y="6146"/>
                    </a:lnTo>
                    <a:lnTo>
                      <a:pt x="12903" y="6774"/>
                    </a:lnTo>
                    <a:lnTo>
                      <a:pt x="12815" y="7455"/>
                    </a:lnTo>
                    <a:lnTo>
                      <a:pt x="12815" y="8016"/>
                    </a:lnTo>
                    <a:lnTo>
                      <a:pt x="13104" y="8016"/>
                    </a:lnTo>
                    <a:lnTo>
                      <a:pt x="13264" y="7615"/>
                    </a:lnTo>
                    <a:lnTo>
                      <a:pt x="13264" y="6907"/>
                    </a:lnTo>
                    <a:lnTo>
                      <a:pt x="13360" y="6359"/>
                    </a:lnTo>
                    <a:lnTo>
                      <a:pt x="13480" y="5812"/>
                    </a:lnTo>
                    <a:lnTo>
                      <a:pt x="13769" y="5464"/>
                    </a:lnTo>
                    <a:lnTo>
                      <a:pt x="13897" y="5317"/>
                    </a:lnTo>
                    <a:lnTo>
                      <a:pt x="14017" y="4970"/>
                    </a:lnTo>
                    <a:lnTo>
                      <a:pt x="14145" y="4916"/>
                    </a:lnTo>
                    <a:lnTo>
                      <a:pt x="14553" y="5317"/>
                    </a:lnTo>
                    <a:lnTo>
                      <a:pt x="14553" y="5812"/>
                    </a:lnTo>
                    <a:lnTo>
                      <a:pt x="14345" y="6226"/>
                    </a:lnTo>
                    <a:lnTo>
                      <a:pt x="14225" y="6707"/>
                    </a:lnTo>
                    <a:lnTo>
                      <a:pt x="14345" y="6440"/>
                    </a:lnTo>
                    <a:lnTo>
                      <a:pt x="14642" y="6359"/>
                    </a:lnTo>
                    <a:lnTo>
                      <a:pt x="14642" y="6707"/>
                    </a:lnTo>
                    <a:lnTo>
                      <a:pt x="14642" y="7121"/>
                    </a:lnTo>
                    <a:lnTo>
                      <a:pt x="14441" y="7615"/>
                    </a:lnTo>
                    <a:lnTo>
                      <a:pt x="14145" y="8163"/>
                    </a:lnTo>
                    <a:lnTo>
                      <a:pt x="14642" y="8363"/>
                    </a:lnTo>
                    <a:lnTo>
                      <a:pt x="15226" y="8363"/>
                    </a:lnTo>
                    <a:lnTo>
                      <a:pt x="15635" y="8016"/>
                    </a:lnTo>
                    <a:lnTo>
                      <a:pt x="15883" y="7669"/>
                    </a:lnTo>
                    <a:lnTo>
                      <a:pt x="15843" y="7321"/>
                    </a:lnTo>
                    <a:lnTo>
                      <a:pt x="15763" y="7121"/>
                    </a:lnTo>
                    <a:lnTo>
                      <a:pt x="16388" y="7121"/>
                    </a:lnTo>
                    <a:lnTo>
                      <a:pt x="16636" y="6987"/>
                    </a:lnTo>
                    <a:lnTo>
                      <a:pt x="17173" y="6573"/>
                    </a:lnTo>
                    <a:lnTo>
                      <a:pt x="17373" y="5878"/>
                    </a:lnTo>
                    <a:lnTo>
                      <a:pt x="18502" y="5878"/>
                    </a:lnTo>
                    <a:lnTo>
                      <a:pt x="18702" y="5812"/>
                    </a:lnTo>
                    <a:lnTo>
                      <a:pt x="19535" y="4075"/>
                    </a:lnTo>
                    <a:lnTo>
                      <a:pt x="19584" y="4342"/>
                    </a:lnTo>
                    <a:lnTo>
                      <a:pt x="19864" y="4208"/>
                    </a:lnTo>
                    <a:lnTo>
                      <a:pt x="19992" y="4422"/>
                    </a:lnTo>
                    <a:lnTo>
                      <a:pt x="19784" y="5464"/>
                    </a:lnTo>
                    <a:lnTo>
                      <a:pt x="19992" y="6012"/>
                    </a:lnTo>
                    <a:lnTo>
                      <a:pt x="19912" y="6440"/>
                    </a:lnTo>
                    <a:lnTo>
                      <a:pt x="19455" y="6440"/>
                    </a:lnTo>
                    <a:lnTo>
                      <a:pt x="19207" y="6907"/>
                    </a:lnTo>
                    <a:lnTo>
                      <a:pt x="18783" y="7321"/>
                    </a:lnTo>
                    <a:lnTo>
                      <a:pt x="18502" y="8016"/>
                    </a:lnTo>
                    <a:lnTo>
                      <a:pt x="18582" y="8363"/>
                    </a:lnTo>
                    <a:lnTo>
                      <a:pt x="18783" y="8363"/>
                    </a:lnTo>
                    <a:lnTo>
                      <a:pt x="18783" y="8577"/>
                    </a:lnTo>
                    <a:lnTo>
                      <a:pt x="18334" y="8711"/>
                    </a:lnTo>
                    <a:lnTo>
                      <a:pt x="17958" y="8791"/>
                    </a:lnTo>
                    <a:lnTo>
                      <a:pt x="17461" y="9058"/>
                    </a:lnTo>
                    <a:lnTo>
                      <a:pt x="17918" y="9058"/>
                    </a:lnTo>
                    <a:lnTo>
                      <a:pt x="17461" y="9259"/>
                    </a:lnTo>
                    <a:lnTo>
                      <a:pt x="17253" y="9339"/>
                    </a:lnTo>
                    <a:lnTo>
                      <a:pt x="17293" y="9472"/>
                    </a:lnTo>
                    <a:lnTo>
                      <a:pt x="17173" y="9886"/>
                    </a:lnTo>
                    <a:lnTo>
                      <a:pt x="16916" y="10514"/>
                    </a:lnTo>
                    <a:lnTo>
                      <a:pt x="16716" y="10154"/>
                    </a:lnTo>
                    <a:lnTo>
                      <a:pt x="16716" y="10367"/>
                    </a:lnTo>
                    <a:lnTo>
                      <a:pt x="16756" y="10701"/>
                    </a:lnTo>
                    <a:lnTo>
                      <a:pt x="16508" y="11329"/>
                    </a:lnTo>
                    <a:lnTo>
                      <a:pt x="16428" y="10782"/>
                    </a:lnTo>
                    <a:lnTo>
                      <a:pt x="16388" y="10514"/>
                    </a:lnTo>
                    <a:lnTo>
                      <a:pt x="16508" y="10020"/>
                    </a:lnTo>
                    <a:lnTo>
                      <a:pt x="16308" y="10154"/>
                    </a:lnTo>
                    <a:lnTo>
                      <a:pt x="16211" y="10915"/>
                    </a:lnTo>
                    <a:lnTo>
                      <a:pt x="15963" y="10782"/>
                    </a:lnTo>
                    <a:lnTo>
                      <a:pt x="16308" y="11276"/>
                    </a:lnTo>
                    <a:lnTo>
                      <a:pt x="16211" y="11476"/>
                    </a:lnTo>
                    <a:lnTo>
                      <a:pt x="16179" y="11957"/>
                    </a:lnTo>
                    <a:lnTo>
                      <a:pt x="16388" y="12037"/>
                    </a:lnTo>
                    <a:lnTo>
                      <a:pt x="16388" y="12585"/>
                    </a:lnTo>
                    <a:lnTo>
                      <a:pt x="16308" y="12238"/>
                    </a:lnTo>
                    <a:lnTo>
                      <a:pt x="16211" y="12505"/>
                    </a:lnTo>
                    <a:lnTo>
                      <a:pt x="16051" y="12585"/>
                    </a:lnTo>
                    <a:lnTo>
                      <a:pt x="16388" y="12719"/>
                    </a:lnTo>
                    <a:lnTo>
                      <a:pt x="16211" y="13133"/>
                    </a:lnTo>
                    <a:lnTo>
                      <a:pt x="15963" y="13066"/>
                    </a:lnTo>
                    <a:lnTo>
                      <a:pt x="16091" y="13413"/>
                    </a:lnTo>
                    <a:lnTo>
                      <a:pt x="15427" y="14028"/>
                    </a:lnTo>
                    <a:lnTo>
                      <a:pt x="14970" y="14522"/>
                    </a:lnTo>
                    <a:lnTo>
                      <a:pt x="14473" y="15070"/>
                    </a:lnTo>
                    <a:lnTo>
                      <a:pt x="14097" y="15965"/>
                    </a:lnTo>
                    <a:lnTo>
                      <a:pt x="14145" y="17088"/>
                    </a:lnTo>
                    <a:lnTo>
                      <a:pt x="14225" y="18049"/>
                    </a:lnTo>
                    <a:lnTo>
                      <a:pt x="14345" y="18864"/>
                    </a:lnTo>
                    <a:lnTo>
                      <a:pt x="14145" y="19987"/>
                    </a:lnTo>
                    <a:lnTo>
                      <a:pt x="13897" y="19987"/>
                    </a:lnTo>
                    <a:lnTo>
                      <a:pt x="13688" y="19492"/>
                    </a:lnTo>
                    <a:lnTo>
                      <a:pt x="13560" y="18731"/>
                    </a:lnTo>
                    <a:lnTo>
                      <a:pt x="13560" y="18183"/>
                    </a:lnTo>
                    <a:lnTo>
                      <a:pt x="13440" y="18049"/>
                    </a:lnTo>
                    <a:lnTo>
                      <a:pt x="13480" y="17635"/>
                    </a:lnTo>
                    <a:lnTo>
                      <a:pt x="13360" y="17088"/>
                    </a:lnTo>
                    <a:lnTo>
                      <a:pt x="13104" y="16593"/>
                    </a:lnTo>
                    <a:lnTo>
                      <a:pt x="12687" y="16927"/>
                    </a:lnTo>
                    <a:lnTo>
                      <a:pt x="12399" y="16379"/>
                    </a:lnTo>
                    <a:lnTo>
                      <a:pt x="11854" y="16379"/>
                    </a:lnTo>
                    <a:lnTo>
                      <a:pt x="11742" y="16326"/>
                    </a:lnTo>
                    <a:lnTo>
                      <a:pt x="11278" y="16379"/>
                    </a:lnTo>
                    <a:lnTo>
                      <a:pt x="10869" y="16379"/>
                    </a:lnTo>
                    <a:lnTo>
                      <a:pt x="11197" y="16727"/>
                    </a:lnTo>
                    <a:lnTo>
                      <a:pt x="11278" y="17088"/>
                    </a:lnTo>
                    <a:lnTo>
                      <a:pt x="10949" y="17141"/>
                    </a:lnTo>
                    <a:lnTo>
                      <a:pt x="10453" y="16874"/>
                    </a:lnTo>
                    <a:lnTo>
                      <a:pt x="9956" y="16727"/>
                    </a:lnTo>
                    <a:lnTo>
                      <a:pt x="9459" y="16727"/>
                    </a:lnTo>
                    <a:lnTo>
                      <a:pt x="9083" y="17141"/>
                    </a:lnTo>
                    <a:lnTo>
                      <a:pt x="8578" y="17488"/>
                    </a:lnTo>
                    <a:lnTo>
                      <a:pt x="8218" y="18183"/>
                    </a:lnTo>
                    <a:lnTo>
                      <a:pt x="8250" y="19078"/>
                    </a:lnTo>
                    <a:lnTo>
                      <a:pt x="8122" y="19212"/>
                    </a:lnTo>
                    <a:lnTo>
                      <a:pt x="7593" y="18731"/>
                    </a:lnTo>
                    <a:lnTo>
                      <a:pt x="7505" y="18049"/>
                    </a:lnTo>
                    <a:lnTo>
                      <a:pt x="7337" y="17635"/>
                    </a:lnTo>
                    <a:lnTo>
                      <a:pt x="7056" y="16593"/>
                    </a:lnTo>
                    <a:lnTo>
                      <a:pt x="6712" y="16379"/>
                    </a:lnTo>
                    <a:lnTo>
                      <a:pt x="6384" y="16927"/>
                    </a:lnTo>
                    <a:lnTo>
                      <a:pt x="5927" y="16513"/>
                    </a:lnTo>
                    <a:lnTo>
                      <a:pt x="5847" y="15832"/>
                    </a:lnTo>
                    <a:lnTo>
                      <a:pt x="5390" y="14856"/>
                    </a:lnTo>
                    <a:lnTo>
                      <a:pt x="4766" y="14856"/>
                    </a:lnTo>
                    <a:lnTo>
                      <a:pt x="4766" y="15150"/>
                    </a:lnTo>
                    <a:lnTo>
                      <a:pt x="3781" y="15070"/>
                    </a:lnTo>
                    <a:lnTo>
                      <a:pt x="2491" y="14175"/>
                    </a:lnTo>
                    <a:lnTo>
                      <a:pt x="2491" y="13975"/>
                    </a:lnTo>
                    <a:lnTo>
                      <a:pt x="1698" y="14028"/>
                    </a:lnTo>
                    <a:lnTo>
                      <a:pt x="1618" y="13413"/>
                    </a:lnTo>
                    <a:lnTo>
                      <a:pt x="1370" y="12933"/>
                    </a:lnTo>
                    <a:lnTo>
                      <a:pt x="1081" y="12585"/>
                    </a:lnTo>
                    <a:lnTo>
                      <a:pt x="705" y="12505"/>
                    </a:lnTo>
                    <a:lnTo>
                      <a:pt x="705" y="11824"/>
                    </a:lnTo>
                    <a:lnTo>
                      <a:pt x="408" y="10915"/>
                    </a:lnTo>
                    <a:lnTo>
                      <a:pt x="497" y="10568"/>
                    </a:lnTo>
                    <a:lnTo>
                      <a:pt x="328" y="10367"/>
                    </a:lnTo>
                    <a:lnTo>
                      <a:pt x="328" y="9886"/>
                    </a:lnTo>
                    <a:lnTo>
                      <a:pt x="497" y="10020"/>
                    </a:lnTo>
                    <a:lnTo>
                      <a:pt x="408" y="9472"/>
                    </a:lnTo>
                    <a:lnTo>
                      <a:pt x="208" y="9606"/>
                    </a:lnTo>
                    <a:lnTo>
                      <a:pt x="80" y="8791"/>
                    </a:lnTo>
                    <a:lnTo>
                      <a:pt x="80" y="8016"/>
                    </a:lnTo>
                    <a:lnTo>
                      <a:pt x="0" y="7669"/>
                    </a:lnTo>
                    <a:lnTo>
                      <a:pt x="208" y="6707"/>
                    </a:lnTo>
                    <a:lnTo>
                      <a:pt x="288" y="5464"/>
                    </a:lnTo>
                    <a:lnTo>
                      <a:pt x="705" y="4075"/>
                    </a:lnTo>
                    <a:lnTo>
                      <a:pt x="953" y="2899"/>
                    </a:lnTo>
                    <a:lnTo>
                      <a:pt x="1081" y="2004"/>
                    </a:lnTo>
                    <a:lnTo>
                      <a:pt x="1161" y="548"/>
                    </a:lnTo>
                    <a:lnTo>
                      <a:pt x="1618" y="895"/>
                    </a:lnTo>
                    <a:lnTo>
                      <a:pt x="1618" y="1309"/>
                    </a:lnTo>
                    <a:lnTo>
                      <a:pt x="1570" y="1804"/>
                    </a:lnTo>
                    <a:lnTo>
                      <a:pt x="1818" y="1443"/>
                    </a:lnTo>
                    <a:lnTo>
                      <a:pt x="1898" y="414"/>
                    </a:lnTo>
                    <a:lnTo>
                      <a:pt x="1818" y="0"/>
                    </a:lnTo>
                    <a:lnTo>
                      <a:pt x="10989" y="152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97" name="Freeform 755"/>
              <p:cNvSpPr>
                <a:spLocks/>
              </p:cNvSpPr>
              <p:nvPr/>
            </p:nvSpPr>
            <p:spPr bwMode="auto">
              <a:xfrm>
                <a:off x="1680597" y="2823072"/>
                <a:ext cx="665969" cy="714892"/>
              </a:xfrm>
              <a:custGeom>
                <a:avLst/>
                <a:gdLst>
                  <a:gd name="T0" fmla="*/ 14160 w 20000"/>
                  <a:gd name="T1" fmla="*/ 13683 h 20000"/>
                  <a:gd name="T2" fmla="*/ 15553 w 20000"/>
                  <a:gd name="T3" fmla="*/ 14684 h 20000"/>
                  <a:gd name="T4" fmla="*/ 16358 w 20000"/>
                  <a:gd name="T5" fmla="*/ 18451 h 20000"/>
                  <a:gd name="T6" fmla="*/ 15821 w 20000"/>
                  <a:gd name="T7" fmla="*/ 19988 h 20000"/>
                  <a:gd name="T8" fmla="*/ 15821 w 20000"/>
                  <a:gd name="T9" fmla="*/ 18868 h 20000"/>
                  <a:gd name="T10" fmla="*/ 15821 w 20000"/>
                  <a:gd name="T11" fmla="*/ 18379 h 20000"/>
                  <a:gd name="T12" fmla="*/ 15489 w 20000"/>
                  <a:gd name="T13" fmla="*/ 17461 h 20000"/>
                  <a:gd name="T14" fmla="*/ 15489 w 20000"/>
                  <a:gd name="T15" fmla="*/ 16603 h 20000"/>
                  <a:gd name="T16" fmla="*/ 15489 w 20000"/>
                  <a:gd name="T17" fmla="*/ 15292 h 20000"/>
                  <a:gd name="T18" fmla="*/ 14760 w 20000"/>
                  <a:gd name="T19" fmla="*/ 15673 h 20000"/>
                  <a:gd name="T20" fmla="*/ 14109 w 20000"/>
                  <a:gd name="T21" fmla="*/ 15852 h 20000"/>
                  <a:gd name="T22" fmla="*/ 13431 w 20000"/>
                  <a:gd name="T23" fmla="*/ 14553 h 20000"/>
                  <a:gd name="T24" fmla="*/ 13955 w 20000"/>
                  <a:gd name="T25" fmla="*/ 14243 h 20000"/>
                  <a:gd name="T26" fmla="*/ 12907 w 20000"/>
                  <a:gd name="T27" fmla="*/ 14064 h 20000"/>
                  <a:gd name="T28" fmla="*/ 11655 w 20000"/>
                  <a:gd name="T29" fmla="*/ 13564 h 20000"/>
                  <a:gd name="T30" fmla="*/ 11182 w 20000"/>
                  <a:gd name="T31" fmla="*/ 13075 h 20000"/>
                  <a:gd name="T32" fmla="*/ 11131 w 20000"/>
                  <a:gd name="T33" fmla="*/ 12217 h 20000"/>
                  <a:gd name="T34" fmla="*/ 10006 w 20000"/>
                  <a:gd name="T35" fmla="*/ 12217 h 20000"/>
                  <a:gd name="T36" fmla="*/ 8869 w 20000"/>
                  <a:gd name="T37" fmla="*/ 13075 h 20000"/>
                  <a:gd name="T38" fmla="*/ 7348 w 20000"/>
                  <a:gd name="T39" fmla="*/ 13504 h 20000"/>
                  <a:gd name="T40" fmla="*/ 7872 w 20000"/>
                  <a:gd name="T41" fmla="*/ 12765 h 20000"/>
                  <a:gd name="T42" fmla="*/ 9406 w 20000"/>
                  <a:gd name="T43" fmla="*/ 11955 h 20000"/>
                  <a:gd name="T44" fmla="*/ 9278 w 20000"/>
                  <a:gd name="T45" fmla="*/ 11418 h 20000"/>
                  <a:gd name="T46" fmla="*/ 7348 w 20000"/>
                  <a:gd name="T47" fmla="*/ 12467 h 20000"/>
                  <a:gd name="T48" fmla="*/ 5955 w 20000"/>
                  <a:gd name="T49" fmla="*/ 13564 h 20000"/>
                  <a:gd name="T50" fmla="*/ 4575 w 20000"/>
                  <a:gd name="T51" fmla="*/ 14875 h 20000"/>
                  <a:gd name="T52" fmla="*/ 1917 w 20000"/>
                  <a:gd name="T53" fmla="*/ 16460 h 20000"/>
                  <a:gd name="T54" fmla="*/ 204 w 20000"/>
                  <a:gd name="T55" fmla="*/ 16841 h 20000"/>
                  <a:gd name="T56" fmla="*/ 0 w 20000"/>
                  <a:gd name="T57" fmla="*/ 16651 h 20000"/>
                  <a:gd name="T58" fmla="*/ 728 w 20000"/>
                  <a:gd name="T59" fmla="*/ 16341 h 20000"/>
                  <a:gd name="T60" fmla="*/ 1073 w 20000"/>
                  <a:gd name="T61" fmla="*/ 16162 h 20000"/>
                  <a:gd name="T62" fmla="*/ 2645 w 20000"/>
                  <a:gd name="T63" fmla="*/ 15173 h 20000"/>
                  <a:gd name="T64" fmla="*/ 3706 w 20000"/>
                  <a:gd name="T65" fmla="*/ 14195 h 20000"/>
                  <a:gd name="T66" fmla="*/ 3847 w 20000"/>
                  <a:gd name="T67" fmla="*/ 13075 h 20000"/>
                  <a:gd name="T68" fmla="*/ 2850 w 20000"/>
                  <a:gd name="T69" fmla="*/ 12956 h 20000"/>
                  <a:gd name="T70" fmla="*/ 2121 w 20000"/>
                  <a:gd name="T71" fmla="*/ 12706 h 20000"/>
                  <a:gd name="T72" fmla="*/ 1994 w 20000"/>
                  <a:gd name="T73" fmla="*/ 11776 h 20000"/>
                  <a:gd name="T74" fmla="*/ 1789 w 20000"/>
                  <a:gd name="T75" fmla="*/ 10489 h 20000"/>
                  <a:gd name="T76" fmla="*/ 2645 w 20000"/>
                  <a:gd name="T77" fmla="*/ 10179 h 20000"/>
                  <a:gd name="T78" fmla="*/ 1649 w 20000"/>
                  <a:gd name="T79" fmla="*/ 9809 h 20000"/>
                  <a:gd name="T80" fmla="*/ 2326 w 20000"/>
                  <a:gd name="T81" fmla="*/ 8880 h 20000"/>
                  <a:gd name="T82" fmla="*/ 3578 w 20000"/>
                  <a:gd name="T83" fmla="*/ 7890 h 20000"/>
                  <a:gd name="T84" fmla="*/ 4971 w 20000"/>
                  <a:gd name="T85" fmla="*/ 7712 h 20000"/>
                  <a:gd name="T86" fmla="*/ 6160 w 20000"/>
                  <a:gd name="T87" fmla="*/ 6722 h 20000"/>
                  <a:gd name="T88" fmla="*/ 5559 w 20000"/>
                  <a:gd name="T89" fmla="*/ 6603 h 20000"/>
                  <a:gd name="T90" fmla="*/ 4051 w 20000"/>
                  <a:gd name="T91" fmla="*/ 5793 h 20000"/>
                  <a:gd name="T92" fmla="*/ 4703 w 20000"/>
                  <a:gd name="T93" fmla="*/ 5304 h 20000"/>
                  <a:gd name="T94" fmla="*/ 4051 w 20000"/>
                  <a:gd name="T95" fmla="*/ 4505 h 20000"/>
                  <a:gd name="T96" fmla="*/ 5431 w 20000"/>
                  <a:gd name="T97" fmla="*/ 4017 h 20000"/>
                  <a:gd name="T98" fmla="*/ 6952 w 20000"/>
                  <a:gd name="T99" fmla="*/ 3695 h 20000"/>
                  <a:gd name="T100" fmla="*/ 7744 w 20000"/>
                  <a:gd name="T101" fmla="*/ 4505 h 20000"/>
                  <a:gd name="T102" fmla="*/ 7553 w 20000"/>
                  <a:gd name="T103" fmla="*/ 4315 h 20000"/>
                  <a:gd name="T104" fmla="*/ 8077 w 20000"/>
                  <a:gd name="T105" fmla="*/ 4374 h 20000"/>
                  <a:gd name="T106" fmla="*/ 8000 w 20000"/>
                  <a:gd name="T107" fmla="*/ 3886 h 20000"/>
                  <a:gd name="T108" fmla="*/ 7348 w 20000"/>
                  <a:gd name="T109" fmla="*/ 1538 h 20000"/>
                  <a:gd name="T110" fmla="*/ 9137 w 20000"/>
                  <a:gd name="T111" fmla="*/ 1287 h 20000"/>
                  <a:gd name="T112" fmla="*/ 12575 w 20000"/>
                  <a:gd name="T113" fmla="*/ 238 h 20000"/>
                  <a:gd name="T114" fmla="*/ 13380 w 20000"/>
                  <a:gd name="T115" fmla="*/ 0 h 20000"/>
                  <a:gd name="T116" fmla="*/ 14505 w 20000"/>
                  <a:gd name="T117" fmla="*/ 608 h 20000"/>
                  <a:gd name="T118" fmla="*/ 15885 w 20000"/>
                  <a:gd name="T119" fmla="*/ 918 h 20000"/>
                  <a:gd name="T120" fmla="*/ 15885 w 20000"/>
                  <a:gd name="T121" fmla="*/ 1538 h 20000"/>
                  <a:gd name="T122" fmla="*/ 17214 w 20000"/>
                  <a:gd name="T123" fmla="*/ 1776 h 20000"/>
                  <a:gd name="T124" fmla="*/ 18134 w 20000"/>
                  <a:gd name="T125" fmla="*/ 2527 h 200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000"/>
                  <a:gd name="T190" fmla="*/ 0 h 20000"/>
                  <a:gd name="T191" fmla="*/ 20000 w 20000"/>
                  <a:gd name="T192" fmla="*/ 20000 h 200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000" h="20000">
                    <a:moveTo>
                      <a:pt x="19987" y="3826"/>
                    </a:moveTo>
                    <a:lnTo>
                      <a:pt x="15157" y="10298"/>
                    </a:lnTo>
                    <a:lnTo>
                      <a:pt x="13380" y="13564"/>
                    </a:lnTo>
                    <a:lnTo>
                      <a:pt x="14160" y="13683"/>
                    </a:lnTo>
                    <a:lnTo>
                      <a:pt x="14109" y="13874"/>
                    </a:lnTo>
                    <a:lnTo>
                      <a:pt x="14428" y="15292"/>
                    </a:lnTo>
                    <a:lnTo>
                      <a:pt x="15157" y="14803"/>
                    </a:lnTo>
                    <a:lnTo>
                      <a:pt x="15553" y="14684"/>
                    </a:lnTo>
                    <a:lnTo>
                      <a:pt x="15821" y="14875"/>
                    </a:lnTo>
                    <a:lnTo>
                      <a:pt x="15821" y="15542"/>
                    </a:lnTo>
                    <a:lnTo>
                      <a:pt x="16013" y="17890"/>
                    </a:lnTo>
                    <a:lnTo>
                      <a:pt x="16358" y="18451"/>
                    </a:lnTo>
                    <a:lnTo>
                      <a:pt x="16677" y="18939"/>
                    </a:lnTo>
                    <a:lnTo>
                      <a:pt x="16550" y="19190"/>
                    </a:lnTo>
                    <a:lnTo>
                      <a:pt x="16153" y="19738"/>
                    </a:lnTo>
                    <a:lnTo>
                      <a:pt x="15821" y="19988"/>
                    </a:lnTo>
                    <a:lnTo>
                      <a:pt x="15821" y="19678"/>
                    </a:lnTo>
                    <a:lnTo>
                      <a:pt x="16153" y="19237"/>
                    </a:lnTo>
                    <a:lnTo>
                      <a:pt x="16013" y="18868"/>
                    </a:lnTo>
                    <a:lnTo>
                      <a:pt x="15821" y="18868"/>
                    </a:lnTo>
                    <a:lnTo>
                      <a:pt x="15489" y="19058"/>
                    </a:lnTo>
                    <a:lnTo>
                      <a:pt x="15361" y="19058"/>
                    </a:lnTo>
                    <a:lnTo>
                      <a:pt x="15681" y="18749"/>
                    </a:lnTo>
                    <a:lnTo>
                      <a:pt x="15821" y="18379"/>
                    </a:lnTo>
                    <a:lnTo>
                      <a:pt x="15885" y="18069"/>
                    </a:lnTo>
                    <a:lnTo>
                      <a:pt x="15681" y="18069"/>
                    </a:lnTo>
                    <a:lnTo>
                      <a:pt x="15681" y="17890"/>
                    </a:lnTo>
                    <a:lnTo>
                      <a:pt x="15489" y="17461"/>
                    </a:lnTo>
                    <a:lnTo>
                      <a:pt x="15681" y="17139"/>
                    </a:lnTo>
                    <a:lnTo>
                      <a:pt x="15821" y="17271"/>
                    </a:lnTo>
                    <a:lnTo>
                      <a:pt x="15681" y="16841"/>
                    </a:lnTo>
                    <a:lnTo>
                      <a:pt x="15489" y="16603"/>
                    </a:lnTo>
                    <a:lnTo>
                      <a:pt x="15681" y="16281"/>
                    </a:lnTo>
                    <a:lnTo>
                      <a:pt x="15553" y="16341"/>
                    </a:lnTo>
                    <a:lnTo>
                      <a:pt x="15361" y="16162"/>
                    </a:lnTo>
                    <a:lnTo>
                      <a:pt x="15489" y="15292"/>
                    </a:lnTo>
                    <a:lnTo>
                      <a:pt x="15029" y="16281"/>
                    </a:lnTo>
                    <a:lnTo>
                      <a:pt x="14824" y="16091"/>
                    </a:lnTo>
                    <a:lnTo>
                      <a:pt x="14952" y="15483"/>
                    </a:lnTo>
                    <a:lnTo>
                      <a:pt x="14760" y="15673"/>
                    </a:lnTo>
                    <a:lnTo>
                      <a:pt x="14505" y="15364"/>
                    </a:lnTo>
                    <a:lnTo>
                      <a:pt x="14633" y="16091"/>
                    </a:lnTo>
                    <a:lnTo>
                      <a:pt x="14300" y="16162"/>
                    </a:lnTo>
                    <a:lnTo>
                      <a:pt x="14109" y="15852"/>
                    </a:lnTo>
                    <a:lnTo>
                      <a:pt x="13904" y="15173"/>
                    </a:lnTo>
                    <a:lnTo>
                      <a:pt x="13955" y="15054"/>
                    </a:lnTo>
                    <a:lnTo>
                      <a:pt x="13776" y="15054"/>
                    </a:lnTo>
                    <a:lnTo>
                      <a:pt x="13431" y="14553"/>
                    </a:lnTo>
                    <a:lnTo>
                      <a:pt x="13572" y="14362"/>
                    </a:lnTo>
                    <a:lnTo>
                      <a:pt x="13636" y="14195"/>
                    </a:lnTo>
                    <a:lnTo>
                      <a:pt x="13776" y="14493"/>
                    </a:lnTo>
                    <a:lnTo>
                      <a:pt x="13955" y="14243"/>
                    </a:lnTo>
                    <a:lnTo>
                      <a:pt x="13904" y="14064"/>
                    </a:lnTo>
                    <a:lnTo>
                      <a:pt x="13431" y="14243"/>
                    </a:lnTo>
                    <a:lnTo>
                      <a:pt x="13099" y="14243"/>
                    </a:lnTo>
                    <a:lnTo>
                      <a:pt x="12907" y="14064"/>
                    </a:lnTo>
                    <a:lnTo>
                      <a:pt x="13035" y="13874"/>
                    </a:lnTo>
                    <a:lnTo>
                      <a:pt x="12703" y="14005"/>
                    </a:lnTo>
                    <a:lnTo>
                      <a:pt x="12383" y="13683"/>
                    </a:lnTo>
                    <a:lnTo>
                      <a:pt x="11655" y="13564"/>
                    </a:lnTo>
                    <a:lnTo>
                      <a:pt x="11323" y="13194"/>
                    </a:lnTo>
                    <a:lnTo>
                      <a:pt x="11527" y="13075"/>
                    </a:lnTo>
                    <a:lnTo>
                      <a:pt x="11527" y="12896"/>
                    </a:lnTo>
                    <a:lnTo>
                      <a:pt x="11182" y="13075"/>
                    </a:lnTo>
                    <a:lnTo>
                      <a:pt x="10978" y="12896"/>
                    </a:lnTo>
                    <a:lnTo>
                      <a:pt x="10658" y="12586"/>
                    </a:lnTo>
                    <a:lnTo>
                      <a:pt x="10786" y="12396"/>
                    </a:lnTo>
                    <a:lnTo>
                      <a:pt x="11131" y="12217"/>
                    </a:lnTo>
                    <a:lnTo>
                      <a:pt x="10530" y="12277"/>
                    </a:lnTo>
                    <a:lnTo>
                      <a:pt x="10262" y="12277"/>
                    </a:lnTo>
                    <a:lnTo>
                      <a:pt x="10134" y="12217"/>
                    </a:lnTo>
                    <a:lnTo>
                      <a:pt x="10006" y="12217"/>
                    </a:lnTo>
                    <a:lnTo>
                      <a:pt x="9802" y="12467"/>
                    </a:lnTo>
                    <a:lnTo>
                      <a:pt x="9930" y="12706"/>
                    </a:lnTo>
                    <a:lnTo>
                      <a:pt x="9278" y="13194"/>
                    </a:lnTo>
                    <a:lnTo>
                      <a:pt x="8869" y="13075"/>
                    </a:lnTo>
                    <a:lnTo>
                      <a:pt x="8077" y="13504"/>
                    </a:lnTo>
                    <a:lnTo>
                      <a:pt x="7681" y="13683"/>
                    </a:lnTo>
                    <a:lnTo>
                      <a:pt x="7220" y="13683"/>
                    </a:lnTo>
                    <a:lnTo>
                      <a:pt x="7348" y="13504"/>
                    </a:lnTo>
                    <a:lnTo>
                      <a:pt x="8000" y="13194"/>
                    </a:lnTo>
                    <a:lnTo>
                      <a:pt x="7553" y="13194"/>
                    </a:lnTo>
                    <a:lnTo>
                      <a:pt x="7553" y="13075"/>
                    </a:lnTo>
                    <a:lnTo>
                      <a:pt x="7872" y="12765"/>
                    </a:lnTo>
                    <a:lnTo>
                      <a:pt x="8409" y="12217"/>
                    </a:lnTo>
                    <a:lnTo>
                      <a:pt x="8933" y="11955"/>
                    </a:lnTo>
                    <a:lnTo>
                      <a:pt x="9073" y="12098"/>
                    </a:lnTo>
                    <a:lnTo>
                      <a:pt x="9406" y="11955"/>
                    </a:lnTo>
                    <a:lnTo>
                      <a:pt x="9278" y="11907"/>
                    </a:lnTo>
                    <a:lnTo>
                      <a:pt x="9597" y="11657"/>
                    </a:lnTo>
                    <a:lnTo>
                      <a:pt x="9137" y="11657"/>
                    </a:lnTo>
                    <a:lnTo>
                      <a:pt x="9278" y="11418"/>
                    </a:lnTo>
                    <a:lnTo>
                      <a:pt x="8869" y="11657"/>
                    </a:lnTo>
                    <a:lnTo>
                      <a:pt x="8204" y="11955"/>
                    </a:lnTo>
                    <a:lnTo>
                      <a:pt x="7553" y="12467"/>
                    </a:lnTo>
                    <a:lnTo>
                      <a:pt x="7348" y="12467"/>
                    </a:lnTo>
                    <a:lnTo>
                      <a:pt x="7476" y="12706"/>
                    </a:lnTo>
                    <a:lnTo>
                      <a:pt x="7220" y="12765"/>
                    </a:lnTo>
                    <a:lnTo>
                      <a:pt x="6684" y="13075"/>
                    </a:lnTo>
                    <a:lnTo>
                      <a:pt x="5955" y="13564"/>
                    </a:lnTo>
                    <a:lnTo>
                      <a:pt x="6160" y="13683"/>
                    </a:lnTo>
                    <a:lnTo>
                      <a:pt x="6300" y="13874"/>
                    </a:lnTo>
                    <a:lnTo>
                      <a:pt x="5431" y="14493"/>
                    </a:lnTo>
                    <a:lnTo>
                      <a:pt x="4575" y="14875"/>
                    </a:lnTo>
                    <a:lnTo>
                      <a:pt x="3847" y="15292"/>
                    </a:lnTo>
                    <a:lnTo>
                      <a:pt x="2850" y="15852"/>
                    </a:lnTo>
                    <a:lnTo>
                      <a:pt x="2326" y="16162"/>
                    </a:lnTo>
                    <a:lnTo>
                      <a:pt x="1917" y="16460"/>
                    </a:lnTo>
                    <a:lnTo>
                      <a:pt x="1252" y="16770"/>
                    </a:lnTo>
                    <a:lnTo>
                      <a:pt x="1252" y="16603"/>
                    </a:lnTo>
                    <a:lnTo>
                      <a:pt x="920" y="16651"/>
                    </a:lnTo>
                    <a:lnTo>
                      <a:pt x="204" y="16841"/>
                    </a:lnTo>
                    <a:lnTo>
                      <a:pt x="268" y="16651"/>
                    </a:lnTo>
                    <a:lnTo>
                      <a:pt x="77" y="16770"/>
                    </a:lnTo>
                    <a:lnTo>
                      <a:pt x="0" y="16841"/>
                    </a:lnTo>
                    <a:lnTo>
                      <a:pt x="0" y="16651"/>
                    </a:lnTo>
                    <a:lnTo>
                      <a:pt x="0" y="16460"/>
                    </a:lnTo>
                    <a:lnTo>
                      <a:pt x="204" y="16281"/>
                    </a:lnTo>
                    <a:lnTo>
                      <a:pt x="792" y="16281"/>
                    </a:lnTo>
                    <a:lnTo>
                      <a:pt x="728" y="16341"/>
                    </a:lnTo>
                    <a:lnTo>
                      <a:pt x="792" y="16460"/>
                    </a:lnTo>
                    <a:lnTo>
                      <a:pt x="920" y="16341"/>
                    </a:lnTo>
                    <a:lnTo>
                      <a:pt x="1073" y="16460"/>
                    </a:lnTo>
                    <a:lnTo>
                      <a:pt x="1073" y="16162"/>
                    </a:lnTo>
                    <a:lnTo>
                      <a:pt x="1393" y="15852"/>
                    </a:lnTo>
                    <a:lnTo>
                      <a:pt x="2121" y="15483"/>
                    </a:lnTo>
                    <a:lnTo>
                      <a:pt x="2454" y="15542"/>
                    </a:lnTo>
                    <a:lnTo>
                      <a:pt x="2645" y="15173"/>
                    </a:lnTo>
                    <a:lnTo>
                      <a:pt x="3310" y="14875"/>
                    </a:lnTo>
                    <a:lnTo>
                      <a:pt x="3374" y="14875"/>
                    </a:lnTo>
                    <a:lnTo>
                      <a:pt x="3374" y="14803"/>
                    </a:lnTo>
                    <a:lnTo>
                      <a:pt x="3706" y="14195"/>
                    </a:lnTo>
                    <a:lnTo>
                      <a:pt x="3898" y="14005"/>
                    </a:lnTo>
                    <a:lnTo>
                      <a:pt x="4575" y="13385"/>
                    </a:lnTo>
                    <a:lnTo>
                      <a:pt x="3578" y="13564"/>
                    </a:lnTo>
                    <a:lnTo>
                      <a:pt x="3847" y="13075"/>
                    </a:lnTo>
                    <a:lnTo>
                      <a:pt x="3182" y="13754"/>
                    </a:lnTo>
                    <a:lnTo>
                      <a:pt x="3054" y="13194"/>
                    </a:lnTo>
                    <a:lnTo>
                      <a:pt x="2978" y="13266"/>
                    </a:lnTo>
                    <a:lnTo>
                      <a:pt x="2850" y="12956"/>
                    </a:lnTo>
                    <a:lnTo>
                      <a:pt x="2121" y="13266"/>
                    </a:lnTo>
                    <a:lnTo>
                      <a:pt x="1789" y="13194"/>
                    </a:lnTo>
                    <a:lnTo>
                      <a:pt x="1994" y="13075"/>
                    </a:lnTo>
                    <a:lnTo>
                      <a:pt x="2121" y="12706"/>
                    </a:lnTo>
                    <a:lnTo>
                      <a:pt x="2454" y="12396"/>
                    </a:lnTo>
                    <a:lnTo>
                      <a:pt x="2773" y="11287"/>
                    </a:lnTo>
                    <a:lnTo>
                      <a:pt x="2454" y="11776"/>
                    </a:lnTo>
                    <a:lnTo>
                      <a:pt x="1994" y="11776"/>
                    </a:lnTo>
                    <a:lnTo>
                      <a:pt x="1597" y="11657"/>
                    </a:lnTo>
                    <a:lnTo>
                      <a:pt x="1597" y="11168"/>
                    </a:lnTo>
                    <a:lnTo>
                      <a:pt x="1393" y="10787"/>
                    </a:lnTo>
                    <a:lnTo>
                      <a:pt x="1789" y="10489"/>
                    </a:lnTo>
                    <a:lnTo>
                      <a:pt x="2198" y="10787"/>
                    </a:lnTo>
                    <a:lnTo>
                      <a:pt x="2198" y="10977"/>
                    </a:lnTo>
                    <a:lnTo>
                      <a:pt x="2518" y="10667"/>
                    </a:lnTo>
                    <a:lnTo>
                      <a:pt x="2645" y="10179"/>
                    </a:lnTo>
                    <a:lnTo>
                      <a:pt x="2326" y="10369"/>
                    </a:lnTo>
                    <a:lnTo>
                      <a:pt x="2121" y="10489"/>
                    </a:lnTo>
                    <a:lnTo>
                      <a:pt x="1789" y="10298"/>
                    </a:lnTo>
                    <a:lnTo>
                      <a:pt x="1649" y="9809"/>
                    </a:lnTo>
                    <a:lnTo>
                      <a:pt x="1789" y="9499"/>
                    </a:lnTo>
                    <a:lnTo>
                      <a:pt x="1917" y="9321"/>
                    </a:lnTo>
                    <a:lnTo>
                      <a:pt x="2121" y="9321"/>
                    </a:lnTo>
                    <a:lnTo>
                      <a:pt x="2326" y="8880"/>
                    </a:lnTo>
                    <a:lnTo>
                      <a:pt x="2850" y="8510"/>
                    </a:lnTo>
                    <a:lnTo>
                      <a:pt x="3374" y="8331"/>
                    </a:lnTo>
                    <a:lnTo>
                      <a:pt x="3182" y="8331"/>
                    </a:lnTo>
                    <a:lnTo>
                      <a:pt x="3578" y="7890"/>
                    </a:lnTo>
                    <a:lnTo>
                      <a:pt x="4051" y="7771"/>
                    </a:lnTo>
                    <a:lnTo>
                      <a:pt x="3898" y="8081"/>
                    </a:lnTo>
                    <a:lnTo>
                      <a:pt x="4371" y="8081"/>
                    </a:lnTo>
                    <a:lnTo>
                      <a:pt x="4971" y="7712"/>
                    </a:lnTo>
                    <a:lnTo>
                      <a:pt x="5227" y="7771"/>
                    </a:lnTo>
                    <a:lnTo>
                      <a:pt x="5955" y="7521"/>
                    </a:lnTo>
                    <a:lnTo>
                      <a:pt x="6160" y="7032"/>
                    </a:lnTo>
                    <a:lnTo>
                      <a:pt x="6160" y="6722"/>
                    </a:lnTo>
                    <a:lnTo>
                      <a:pt x="6620" y="6472"/>
                    </a:lnTo>
                    <a:lnTo>
                      <a:pt x="6684" y="6234"/>
                    </a:lnTo>
                    <a:lnTo>
                      <a:pt x="6351" y="6281"/>
                    </a:lnTo>
                    <a:lnTo>
                      <a:pt x="5559" y="6603"/>
                    </a:lnTo>
                    <a:lnTo>
                      <a:pt x="5304" y="6424"/>
                    </a:lnTo>
                    <a:lnTo>
                      <a:pt x="5099" y="6234"/>
                    </a:lnTo>
                    <a:lnTo>
                      <a:pt x="4575" y="6234"/>
                    </a:lnTo>
                    <a:lnTo>
                      <a:pt x="4051" y="5793"/>
                    </a:lnTo>
                    <a:lnTo>
                      <a:pt x="4243" y="5423"/>
                    </a:lnTo>
                    <a:lnTo>
                      <a:pt x="4243" y="4934"/>
                    </a:lnTo>
                    <a:lnTo>
                      <a:pt x="4435" y="5113"/>
                    </a:lnTo>
                    <a:lnTo>
                      <a:pt x="4703" y="5304"/>
                    </a:lnTo>
                    <a:lnTo>
                      <a:pt x="4971" y="5185"/>
                    </a:lnTo>
                    <a:lnTo>
                      <a:pt x="4703" y="5113"/>
                    </a:lnTo>
                    <a:lnTo>
                      <a:pt x="4243" y="4696"/>
                    </a:lnTo>
                    <a:lnTo>
                      <a:pt x="4051" y="4505"/>
                    </a:lnTo>
                    <a:lnTo>
                      <a:pt x="4179" y="4184"/>
                    </a:lnTo>
                    <a:lnTo>
                      <a:pt x="4243" y="4184"/>
                    </a:lnTo>
                    <a:lnTo>
                      <a:pt x="5431" y="3886"/>
                    </a:lnTo>
                    <a:lnTo>
                      <a:pt x="5431" y="4017"/>
                    </a:lnTo>
                    <a:lnTo>
                      <a:pt x="5751" y="4017"/>
                    </a:lnTo>
                    <a:lnTo>
                      <a:pt x="5751" y="3886"/>
                    </a:lnTo>
                    <a:lnTo>
                      <a:pt x="6479" y="3635"/>
                    </a:lnTo>
                    <a:lnTo>
                      <a:pt x="6952" y="3695"/>
                    </a:lnTo>
                    <a:lnTo>
                      <a:pt x="6620" y="4017"/>
                    </a:lnTo>
                    <a:lnTo>
                      <a:pt x="6479" y="4315"/>
                    </a:lnTo>
                    <a:lnTo>
                      <a:pt x="7348" y="4696"/>
                    </a:lnTo>
                    <a:lnTo>
                      <a:pt x="7744" y="4505"/>
                    </a:lnTo>
                    <a:lnTo>
                      <a:pt x="7681" y="4815"/>
                    </a:lnTo>
                    <a:lnTo>
                      <a:pt x="7872" y="4505"/>
                    </a:lnTo>
                    <a:lnTo>
                      <a:pt x="7744" y="4315"/>
                    </a:lnTo>
                    <a:lnTo>
                      <a:pt x="7553" y="4315"/>
                    </a:lnTo>
                    <a:lnTo>
                      <a:pt x="7744" y="3635"/>
                    </a:lnTo>
                    <a:lnTo>
                      <a:pt x="7872" y="3635"/>
                    </a:lnTo>
                    <a:lnTo>
                      <a:pt x="7872" y="4136"/>
                    </a:lnTo>
                    <a:lnTo>
                      <a:pt x="8077" y="4374"/>
                    </a:lnTo>
                    <a:lnTo>
                      <a:pt x="8550" y="4505"/>
                    </a:lnTo>
                    <a:lnTo>
                      <a:pt x="8869" y="4184"/>
                    </a:lnTo>
                    <a:lnTo>
                      <a:pt x="8077" y="4017"/>
                    </a:lnTo>
                    <a:lnTo>
                      <a:pt x="8000" y="3886"/>
                    </a:lnTo>
                    <a:lnTo>
                      <a:pt x="8345" y="3635"/>
                    </a:lnTo>
                    <a:lnTo>
                      <a:pt x="7476" y="3206"/>
                    </a:lnTo>
                    <a:lnTo>
                      <a:pt x="7681" y="2527"/>
                    </a:lnTo>
                    <a:lnTo>
                      <a:pt x="7348" y="1538"/>
                    </a:lnTo>
                    <a:lnTo>
                      <a:pt x="7681" y="1538"/>
                    </a:lnTo>
                    <a:lnTo>
                      <a:pt x="8204" y="1049"/>
                    </a:lnTo>
                    <a:lnTo>
                      <a:pt x="8409" y="1240"/>
                    </a:lnTo>
                    <a:lnTo>
                      <a:pt x="9137" y="1287"/>
                    </a:lnTo>
                    <a:lnTo>
                      <a:pt x="9930" y="1108"/>
                    </a:lnTo>
                    <a:lnTo>
                      <a:pt x="10454" y="739"/>
                    </a:lnTo>
                    <a:lnTo>
                      <a:pt x="11527" y="310"/>
                    </a:lnTo>
                    <a:lnTo>
                      <a:pt x="12575" y="238"/>
                    </a:lnTo>
                    <a:lnTo>
                      <a:pt x="12383" y="608"/>
                    </a:lnTo>
                    <a:lnTo>
                      <a:pt x="12780" y="429"/>
                    </a:lnTo>
                    <a:lnTo>
                      <a:pt x="12780" y="238"/>
                    </a:lnTo>
                    <a:lnTo>
                      <a:pt x="13380" y="0"/>
                    </a:lnTo>
                    <a:lnTo>
                      <a:pt x="13955" y="310"/>
                    </a:lnTo>
                    <a:lnTo>
                      <a:pt x="15029" y="0"/>
                    </a:lnTo>
                    <a:lnTo>
                      <a:pt x="15157" y="310"/>
                    </a:lnTo>
                    <a:lnTo>
                      <a:pt x="14505" y="608"/>
                    </a:lnTo>
                    <a:lnTo>
                      <a:pt x="15361" y="489"/>
                    </a:lnTo>
                    <a:lnTo>
                      <a:pt x="15284" y="918"/>
                    </a:lnTo>
                    <a:lnTo>
                      <a:pt x="15553" y="799"/>
                    </a:lnTo>
                    <a:lnTo>
                      <a:pt x="15885" y="918"/>
                    </a:lnTo>
                    <a:lnTo>
                      <a:pt x="16204" y="1240"/>
                    </a:lnTo>
                    <a:lnTo>
                      <a:pt x="15885" y="1287"/>
                    </a:lnTo>
                    <a:lnTo>
                      <a:pt x="16153" y="1538"/>
                    </a:lnTo>
                    <a:lnTo>
                      <a:pt x="15885" y="1538"/>
                    </a:lnTo>
                    <a:lnTo>
                      <a:pt x="16358" y="1728"/>
                    </a:lnTo>
                    <a:lnTo>
                      <a:pt x="16013" y="2098"/>
                    </a:lnTo>
                    <a:lnTo>
                      <a:pt x="16882" y="1728"/>
                    </a:lnTo>
                    <a:lnTo>
                      <a:pt x="17214" y="1776"/>
                    </a:lnTo>
                    <a:lnTo>
                      <a:pt x="17406" y="1919"/>
                    </a:lnTo>
                    <a:lnTo>
                      <a:pt x="17610" y="2336"/>
                    </a:lnTo>
                    <a:lnTo>
                      <a:pt x="17610" y="2527"/>
                    </a:lnTo>
                    <a:lnTo>
                      <a:pt x="18134" y="2527"/>
                    </a:lnTo>
                    <a:lnTo>
                      <a:pt x="18466" y="2896"/>
                    </a:lnTo>
                    <a:lnTo>
                      <a:pt x="19182" y="3015"/>
                    </a:lnTo>
                    <a:lnTo>
                      <a:pt x="19987" y="382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98" name="Freeform 756"/>
              <p:cNvSpPr>
                <a:spLocks/>
              </p:cNvSpPr>
              <p:nvPr/>
            </p:nvSpPr>
            <p:spPr bwMode="auto">
              <a:xfrm>
                <a:off x="3403927" y="5981180"/>
                <a:ext cx="31951" cy="29954"/>
              </a:xfrm>
              <a:custGeom>
                <a:avLst/>
                <a:gdLst>
                  <a:gd name="T0" fmla="*/ 4324 w 20000"/>
                  <a:gd name="T1" fmla="*/ 19706 h 20000"/>
                  <a:gd name="T2" fmla="*/ 0 w 20000"/>
                  <a:gd name="T3" fmla="*/ 13529 h 20000"/>
                  <a:gd name="T4" fmla="*/ 4324 w 20000"/>
                  <a:gd name="T5" fmla="*/ 5882 h 20000"/>
                  <a:gd name="T6" fmla="*/ 7027 w 20000"/>
                  <a:gd name="T7" fmla="*/ 0 h 20000"/>
                  <a:gd name="T8" fmla="*/ 11081 w 20000"/>
                  <a:gd name="T9" fmla="*/ 0 h 20000"/>
                  <a:gd name="T10" fmla="*/ 15405 w 20000"/>
                  <a:gd name="T11" fmla="*/ 0 h 20000"/>
                  <a:gd name="T12" fmla="*/ 18378 w 20000"/>
                  <a:gd name="T13" fmla="*/ 4706 h 20000"/>
                  <a:gd name="T14" fmla="*/ 19730 w 20000"/>
                  <a:gd name="T15" fmla="*/ 5882 h 20000"/>
                  <a:gd name="T16" fmla="*/ 11081 w 20000"/>
                  <a:gd name="T17" fmla="*/ 12059 h 20000"/>
                  <a:gd name="T18" fmla="*/ 4324 w 20000"/>
                  <a:gd name="T19" fmla="*/ 19706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4324" y="19706"/>
                    </a:moveTo>
                    <a:lnTo>
                      <a:pt x="0" y="13529"/>
                    </a:lnTo>
                    <a:lnTo>
                      <a:pt x="4324" y="5882"/>
                    </a:lnTo>
                    <a:lnTo>
                      <a:pt x="7027" y="0"/>
                    </a:lnTo>
                    <a:lnTo>
                      <a:pt x="11081" y="0"/>
                    </a:lnTo>
                    <a:lnTo>
                      <a:pt x="15405" y="0"/>
                    </a:lnTo>
                    <a:lnTo>
                      <a:pt x="18378" y="4706"/>
                    </a:lnTo>
                    <a:lnTo>
                      <a:pt x="19730" y="5882"/>
                    </a:lnTo>
                    <a:lnTo>
                      <a:pt x="11081" y="12059"/>
                    </a:lnTo>
                    <a:lnTo>
                      <a:pt x="4324" y="1970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499" name="Freeform 757"/>
              <p:cNvSpPr>
                <a:spLocks/>
              </p:cNvSpPr>
              <p:nvPr/>
            </p:nvSpPr>
            <p:spPr bwMode="auto">
              <a:xfrm>
                <a:off x="3381961" y="5983177"/>
                <a:ext cx="24961" cy="23963"/>
              </a:xfrm>
              <a:custGeom>
                <a:avLst/>
                <a:gdLst>
                  <a:gd name="T0" fmla="*/ 5517 w 20000"/>
                  <a:gd name="T1" fmla="*/ 19630 h 20000"/>
                  <a:gd name="T2" fmla="*/ 0 w 20000"/>
                  <a:gd name="T3" fmla="*/ 15556 h 20000"/>
                  <a:gd name="T4" fmla="*/ 3448 w 20000"/>
                  <a:gd name="T5" fmla="*/ 0 h 20000"/>
                  <a:gd name="T6" fmla="*/ 19655 w 20000"/>
                  <a:gd name="T7" fmla="*/ 0 h 20000"/>
                  <a:gd name="T8" fmla="*/ 14138 w 20000"/>
                  <a:gd name="T9" fmla="*/ 13704 h 20000"/>
                  <a:gd name="T10" fmla="*/ 5517 w 20000"/>
                  <a:gd name="T11" fmla="*/ 1963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5517" y="19630"/>
                    </a:moveTo>
                    <a:lnTo>
                      <a:pt x="0" y="15556"/>
                    </a:lnTo>
                    <a:lnTo>
                      <a:pt x="3448" y="0"/>
                    </a:lnTo>
                    <a:lnTo>
                      <a:pt x="19655" y="0"/>
                    </a:lnTo>
                    <a:lnTo>
                      <a:pt x="14138" y="13704"/>
                    </a:lnTo>
                    <a:lnTo>
                      <a:pt x="5517" y="1963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00" name="Freeform 758"/>
              <p:cNvSpPr>
                <a:spLocks/>
              </p:cNvSpPr>
              <p:nvPr/>
            </p:nvSpPr>
            <p:spPr bwMode="auto">
              <a:xfrm>
                <a:off x="3393942" y="4770056"/>
                <a:ext cx="52919" cy="73885"/>
              </a:xfrm>
              <a:custGeom>
                <a:avLst/>
                <a:gdLst>
                  <a:gd name="T0" fmla="*/ 4960 w 20000"/>
                  <a:gd name="T1" fmla="*/ 0 h 20000"/>
                  <a:gd name="T2" fmla="*/ 11680 w 20000"/>
                  <a:gd name="T3" fmla="*/ 1850 h 20000"/>
                  <a:gd name="T4" fmla="*/ 18240 w 20000"/>
                  <a:gd name="T5" fmla="*/ 6012 h 20000"/>
                  <a:gd name="T6" fmla="*/ 19840 w 20000"/>
                  <a:gd name="T7" fmla="*/ 9017 h 20000"/>
                  <a:gd name="T8" fmla="*/ 17440 w 20000"/>
                  <a:gd name="T9" fmla="*/ 13757 h 20000"/>
                  <a:gd name="T10" fmla="*/ 13280 w 20000"/>
                  <a:gd name="T11" fmla="*/ 18613 h 20000"/>
                  <a:gd name="T12" fmla="*/ 4960 w 20000"/>
                  <a:gd name="T13" fmla="*/ 19884 h 20000"/>
                  <a:gd name="T14" fmla="*/ 0 w 20000"/>
                  <a:gd name="T15" fmla="*/ 17457 h 20000"/>
                  <a:gd name="T16" fmla="*/ 4160 w 20000"/>
                  <a:gd name="T17" fmla="*/ 12601 h 20000"/>
                  <a:gd name="T18" fmla="*/ 2560 w 20000"/>
                  <a:gd name="T19" fmla="*/ 9711 h 20000"/>
                  <a:gd name="T20" fmla="*/ 960 w 20000"/>
                  <a:gd name="T21" fmla="*/ 3121 h 20000"/>
                  <a:gd name="T22" fmla="*/ 4960 w 20000"/>
                  <a:gd name="T23" fmla="*/ 0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4960" y="0"/>
                    </a:moveTo>
                    <a:lnTo>
                      <a:pt x="11680" y="1850"/>
                    </a:lnTo>
                    <a:lnTo>
                      <a:pt x="18240" y="6012"/>
                    </a:lnTo>
                    <a:lnTo>
                      <a:pt x="19840" y="9017"/>
                    </a:lnTo>
                    <a:lnTo>
                      <a:pt x="17440" y="13757"/>
                    </a:lnTo>
                    <a:lnTo>
                      <a:pt x="13280" y="18613"/>
                    </a:lnTo>
                    <a:lnTo>
                      <a:pt x="4960" y="19884"/>
                    </a:lnTo>
                    <a:lnTo>
                      <a:pt x="0" y="17457"/>
                    </a:lnTo>
                    <a:lnTo>
                      <a:pt x="4160" y="12601"/>
                    </a:lnTo>
                    <a:lnTo>
                      <a:pt x="2560" y="9711"/>
                    </a:lnTo>
                    <a:lnTo>
                      <a:pt x="960" y="3121"/>
                    </a:lnTo>
                    <a:lnTo>
                      <a:pt x="4960"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01" name="Freeform 759"/>
              <p:cNvSpPr>
                <a:spLocks/>
              </p:cNvSpPr>
              <p:nvPr/>
            </p:nvSpPr>
            <p:spPr bwMode="auto">
              <a:xfrm>
                <a:off x="3164298" y="4519444"/>
                <a:ext cx="33948" cy="13978"/>
              </a:xfrm>
              <a:custGeom>
                <a:avLst/>
                <a:gdLst>
                  <a:gd name="T0" fmla="*/ 15897 w 20000"/>
                  <a:gd name="T1" fmla="*/ 19375 h 20000"/>
                  <a:gd name="T2" fmla="*/ 0 w 20000"/>
                  <a:gd name="T3" fmla="*/ 13125 h 20000"/>
                  <a:gd name="T4" fmla="*/ 2564 w 20000"/>
                  <a:gd name="T5" fmla="*/ 0 h 20000"/>
                  <a:gd name="T6" fmla="*/ 13077 w 20000"/>
                  <a:gd name="T7" fmla="*/ 3750 h 20000"/>
                  <a:gd name="T8" fmla="*/ 19744 w 20000"/>
                  <a:gd name="T9" fmla="*/ 9375 h 20000"/>
                  <a:gd name="T10" fmla="*/ 15897 w 20000"/>
                  <a:gd name="T11" fmla="*/ 19375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5897" y="19375"/>
                    </a:moveTo>
                    <a:lnTo>
                      <a:pt x="0" y="13125"/>
                    </a:lnTo>
                    <a:lnTo>
                      <a:pt x="2564" y="0"/>
                    </a:lnTo>
                    <a:lnTo>
                      <a:pt x="13077" y="3750"/>
                    </a:lnTo>
                    <a:lnTo>
                      <a:pt x="19744" y="9375"/>
                    </a:lnTo>
                    <a:lnTo>
                      <a:pt x="15897" y="193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02" name="Freeform 760"/>
              <p:cNvSpPr>
                <a:spLocks/>
              </p:cNvSpPr>
              <p:nvPr/>
            </p:nvSpPr>
            <p:spPr bwMode="auto">
              <a:xfrm>
                <a:off x="6534078" y="5111527"/>
                <a:ext cx="751835" cy="681944"/>
              </a:xfrm>
              <a:custGeom>
                <a:avLst/>
                <a:gdLst>
                  <a:gd name="T0" fmla="*/ 14420 w 20000"/>
                  <a:gd name="T1" fmla="*/ 19150 h 20000"/>
                  <a:gd name="T2" fmla="*/ 13956 w 20000"/>
                  <a:gd name="T3" fmla="*/ 19025 h 20000"/>
                  <a:gd name="T4" fmla="*/ 12779 w 20000"/>
                  <a:gd name="T5" fmla="*/ 19275 h 20000"/>
                  <a:gd name="T6" fmla="*/ 11964 w 20000"/>
                  <a:gd name="T7" fmla="*/ 18638 h 20000"/>
                  <a:gd name="T8" fmla="*/ 11851 w 20000"/>
                  <a:gd name="T9" fmla="*/ 16825 h 20000"/>
                  <a:gd name="T10" fmla="*/ 11545 w 20000"/>
                  <a:gd name="T11" fmla="*/ 16313 h 20000"/>
                  <a:gd name="T12" fmla="*/ 10730 w 20000"/>
                  <a:gd name="T13" fmla="*/ 16563 h 20000"/>
                  <a:gd name="T14" fmla="*/ 11500 w 20000"/>
                  <a:gd name="T15" fmla="*/ 15075 h 20000"/>
                  <a:gd name="T16" fmla="*/ 11081 w 20000"/>
                  <a:gd name="T17" fmla="*/ 15275 h 20000"/>
                  <a:gd name="T18" fmla="*/ 10141 w 20000"/>
                  <a:gd name="T19" fmla="*/ 16238 h 20000"/>
                  <a:gd name="T20" fmla="*/ 9859 w 20000"/>
                  <a:gd name="T21" fmla="*/ 14938 h 20000"/>
                  <a:gd name="T22" fmla="*/ 9677 w 20000"/>
                  <a:gd name="T23" fmla="*/ 14225 h 20000"/>
                  <a:gd name="T24" fmla="*/ 8444 w 20000"/>
                  <a:gd name="T25" fmla="*/ 13525 h 20000"/>
                  <a:gd name="T26" fmla="*/ 5048 w 20000"/>
                  <a:gd name="T27" fmla="*/ 14225 h 20000"/>
                  <a:gd name="T28" fmla="*/ 4097 w 20000"/>
                  <a:gd name="T29" fmla="*/ 15075 h 20000"/>
                  <a:gd name="T30" fmla="*/ 2637 w 20000"/>
                  <a:gd name="T31" fmla="*/ 14938 h 20000"/>
                  <a:gd name="T32" fmla="*/ 1177 w 20000"/>
                  <a:gd name="T33" fmla="*/ 15725 h 20000"/>
                  <a:gd name="T34" fmla="*/ 113 w 20000"/>
                  <a:gd name="T35" fmla="*/ 14688 h 20000"/>
                  <a:gd name="T36" fmla="*/ 770 w 20000"/>
                  <a:gd name="T37" fmla="*/ 13525 h 20000"/>
                  <a:gd name="T38" fmla="*/ 294 w 20000"/>
                  <a:gd name="T39" fmla="*/ 10875 h 20000"/>
                  <a:gd name="T40" fmla="*/ 181 w 20000"/>
                  <a:gd name="T41" fmla="*/ 9775 h 20000"/>
                  <a:gd name="T42" fmla="*/ 294 w 20000"/>
                  <a:gd name="T43" fmla="*/ 9450 h 20000"/>
                  <a:gd name="T44" fmla="*/ 294 w 20000"/>
                  <a:gd name="T45" fmla="*/ 8275 h 20000"/>
                  <a:gd name="T46" fmla="*/ 883 w 20000"/>
                  <a:gd name="T47" fmla="*/ 6613 h 20000"/>
                  <a:gd name="T48" fmla="*/ 1709 w 20000"/>
                  <a:gd name="T49" fmla="*/ 6275 h 20000"/>
                  <a:gd name="T50" fmla="*/ 3407 w 20000"/>
                  <a:gd name="T51" fmla="*/ 5700 h 20000"/>
                  <a:gd name="T52" fmla="*/ 5093 w 20000"/>
                  <a:gd name="T53" fmla="*/ 4338 h 20000"/>
                  <a:gd name="T54" fmla="*/ 5693 w 20000"/>
                  <a:gd name="T55" fmla="*/ 3550 h 20000"/>
                  <a:gd name="T56" fmla="*/ 5863 w 20000"/>
                  <a:gd name="T57" fmla="*/ 3238 h 20000"/>
                  <a:gd name="T58" fmla="*/ 6452 w 20000"/>
                  <a:gd name="T59" fmla="*/ 3363 h 20000"/>
                  <a:gd name="T60" fmla="*/ 6621 w 20000"/>
                  <a:gd name="T61" fmla="*/ 2838 h 20000"/>
                  <a:gd name="T62" fmla="*/ 7040 w 20000"/>
                  <a:gd name="T63" fmla="*/ 2138 h 20000"/>
                  <a:gd name="T64" fmla="*/ 7799 w 20000"/>
                  <a:gd name="T65" fmla="*/ 1688 h 20000"/>
                  <a:gd name="T66" fmla="*/ 8444 w 20000"/>
                  <a:gd name="T67" fmla="*/ 2450 h 20000"/>
                  <a:gd name="T68" fmla="*/ 9032 w 20000"/>
                  <a:gd name="T69" fmla="*/ 2525 h 20000"/>
                  <a:gd name="T70" fmla="*/ 9372 w 20000"/>
                  <a:gd name="T71" fmla="*/ 1613 h 20000"/>
                  <a:gd name="T72" fmla="*/ 9859 w 20000"/>
                  <a:gd name="T73" fmla="*/ 838 h 20000"/>
                  <a:gd name="T74" fmla="*/ 10323 w 20000"/>
                  <a:gd name="T75" fmla="*/ 263 h 20000"/>
                  <a:gd name="T76" fmla="*/ 11319 w 20000"/>
                  <a:gd name="T77" fmla="*/ 638 h 20000"/>
                  <a:gd name="T78" fmla="*/ 12315 w 20000"/>
                  <a:gd name="T79" fmla="*/ 838 h 20000"/>
                  <a:gd name="T80" fmla="*/ 12722 w 20000"/>
                  <a:gd name="T81" fmla="*/ 838 h 20000"/>
                  <a:gd name="T82" fmla="*/ 12541 w 20000"/>
                  <a:gd name="T83" fmla="*/ 1350 h 20000"/>
                  <a:gd name="T84" fmla="*/ 11964 w 20000"/>
                  <a:gd name="T85" fmla="*/ 2525 h 20000"/>
                  <a:gd name="T86" fmla="*/ 13073 w 20000"/>
                  <a:gd name="T87" fmla="*/ 3688 h 20000"/>
                  <a:gd name="T88" fmla="*/ 14488 w 20000"/>
                  <a:gd name="T89" fmla="*/ 4213 h 20000"/>
                  <a:gd name="T90" fmla="*/ 15065 w 20000"/>
                  <a:gd name="T91" fmla="*/ 1488 h 20000"/>
                  <a:gd name="T92" fmla="*/ 15484 w 20000"/>
                  <a:gd name="T93" fmla="*/ 263 h 20000"/>
                  <a:gd name="T94" fmla="*/ 15948 w 20000"/>
                  <a:gd name="T95" fmla="*/ 775 h 20000"/>
                  <a:gd name="T96" fmla="*/ 16129 w 20000"/>
                  <a:gd name="T97" fmla="*/ 1888 h 20000"/>
                  <a:gd name="T98" fmla="*/ 16887 w 20000"/>
                  <a:gd name="T99" fmla="*/ 2650 h 20000"/>
                  <a:gd name="T100" fmla="*/ 17170 w 20000"/>
                  <a:gd name="T101" fmla="*/ 4725 h 20000"/>
                  <a:gd name="T102" fmla="*/ 17816 w 20000"/>
                  <a:gd name="T103" fmla="*/ 5750 h 20000"/>
                  <a:gd name="T104" fmla="*/ 18166 w 20000"/>
                  <a:gd name="T105" fmla="*/ 6413 h 20000"/>
                  <a:gd name="T106" fmla="*/ 18766 w 20000"/>
                  <a:gd name="T107" fmla="*/ 7763 h 20000"/>
                  <a:gd name="T108" fmla="*/ 19162 w 20000"/>
                  <a:gd name="T109" fmla="*/ 8275 h 20000"/>
                  <a:gd name="T110" fmla="*/ 19638 w 20000"/>
                  <a:gd name="T111" fmla="*/ 9250 h 20000"/>
                  <a:gd name="T112" fmla="*/ 19808 w 20000"/>
                  <a:gd name="T113" fmla="*/ 11188 h 20000"/>
                  <a:gd name="T114" fmla="*/ 18879 w 20000"/>
                  <a:gd name="T115" fmla="*/ 14688 h 20000"/>
                  <a:gd name="T116" fmla="*/ 18121 w 20000"/>
                  <a:gd name="T117" fmla="*/ 16038 h 20000"/>
                  <a:gd name="T118" fmla="*/ 16299 w 20000"/>
                  <a:gd name="T119" fmla="*/ 19025 h 20000"/>
                  <a:gd name="T120" fmla="*/ 14714 w 20000"/>
                  <a:gd name="T121" fmla="*/ 19988 h 2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000"/>
                  <a:gd name="T184" fmla="*/ 0 h 20000"/>
                  <a:gd name="T185" fmla="*/ 20000 w 20000"/>
                  <a:gd name="T186" fmla="*/ 20000 h 2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000" h="20000">
                    <a:moveTo>
                      <a:pt x="14714" y="19988"/>
                    </a:moveTo>
                    <a:lnTo>
                      <a:pt x="14488" y="19613"/>
                    </a:lnTo>
                    <a:lnTo>
                      <a:pt x="14420" y="19475"/>
                    </a:lnTo>
                    <a:lnTo>
                      <a:pt x="14420" y="19350"/>
                    </a:lnTo>
                    <a:lnTo>
                      <a:pt x="14420" y="19150"/>
                    </a:lnTo>
                    <a:lnTo>
                      <a:pt x="14137" y="19350"/>
                    </a:lnTo>
                    <a:lnTo>
                      <a:pt x="14024" y="19350"/>
                    </a:lnTo>
                    <a:lnTo>
                      <a:pt x="14250" y="19150"/>
                    </a:lnTo>
                    <a:lnTo>
                      <a:pt x="14250" y="18950"/>
                    </a:lnTo>
                    <a:lnTo>
                      <a:pt x="13956" y="19025"/>
                    </a:lnTo>
                    <a:lnTo>
                      <a:pt x="14024" y="19025"/>
                    </a:lnTo>
                    <a:lnTo>
                      <a:pt x="14024" y="19275"/>
                    </a:lnTo>
                    <a:lnTo>
                      <a:pt x="13367" y="19663"/>
                    </a:lnTo>
                    <a:lnTo>
                      <a:pt x="13073" y="19350"/>
                    </a:lnTo>
                    <a:lnTo>
                      <a:pt x="12779" y="19275"/>
                    </a:lnTo>
                    <a:lnTo>
                      <a:pt x="12609" y="19025"/>
                    </a:lnTo>
                    <a:lnTo>
                      <a:pt x="12541" y="19150"/>
                    </a:lnTo>
                    <a:lnTo>
                      <a:pt x="12247" y="18950"/>
                    </a:lnTo>
                    <a:lnTo>
                      <a:pt x="12020" y="18825"/>
                    </a:lnTo>
                    <a:lnTo>
                      <a:pt x="11964" y="18638"/>
                    </a:lnTo>
                    <a:lnTo>
                      <a:pt x="11783" y="18313"/>
                    </a:lnTo>
                    <a:lnTo>
                      <a:pt x="11783" y="17988"/>
                    </a:lnTo>
                    <a:lnTo>
                      <a:pt x="11964" y="17600"/>
                    </a:lnTo>
                    <a:lnTo>
                      <a:pt x="11669" y="16950"/>
                    </a:lnTo>
                    <a:lnTo>
                      <a:pt x="11851" y="16825"/>
                    </a:lnTo>
                    <a:lnTo>
                      <a:pt x="11851" y="16750"/>
                    </a:lnTo>
                    <a:lnTo>
                      <a:pt x="11545" y="16750"/>
                    </a:lnTo>
                    <a:lnTo>
                      <a:pt x="11319" y="16825"/>
                    </a:lnTo>
                    <a:lnTo>
                      <a:pt x="11500" y="16625"/>
                    </a:lnTo>
                    <a:lnTo>
                      <a:pt x="11545" y="16313"/>
                    </a:lnTo>
                    <a:lnTo>
                      <a:pt x="11500" y="15725"/>
                    </a:lnTo>
                    <a:lnTo>
                      <a:pt x="11319" y="15913"/>
                    </a:lnTo>
                    <a:lnTo>
                      <a:pt x="11081" y="16438"/>
                    </a:lnTo>
                    <a:lnTo>
                      <a:pt x="10900" y="16438"/>
                    </a:lnTo>
                    <a:lnTo>
                      <a:pt x="10730" y="16563"/>
                    </a:lnTo>
                    <a:lnTo>
                      <a:pt x="10787" y="16313"/>
                    </a:lnTo>
                    <a:lnTo>
                      <a:pt x="11024" y="16313"/>
                    </a:lnTo>
                    <a:lnTo>
                      <a:pt x="11081" y="15788"/>
                    </a:lnTo>
                    <a:lnTo>
                      <a:pt x="11364" y="15400"/>
                    </a:lnTo>
                    <a:lnTo>
                      <a:pt x="11500" y="15075"/>
                    </a:lnTo>
                    <a:lnTo>
                      <a:pt x="11545" y="14938"/>
                    </a:lnTo>
                    <a:lnTo>
                      <a:pt x="11545" y="14425"/>
                    </a:lnTo>
                    <a:lnTo>
                      <a:pt x="11500" y="14888"/>
                    </a:lnTo>
                    <a:lnTo>
                      <a:pt x="11364" y="14888"/>
                    </a:lnTo>
                    <a:lnTo>
                      <a:pt x="11081" y="15275"/>
                    </a:lnTo>
                    <a:lnTo>
                      <a:pt x="10787" y="15463"/>
                    </a:lnTo>
                    <a:lnTo>
                      <a:pt x="10436" y="15788"/>
                    </a:lnTo>
                    <a:lnTo>
                      <a:pt x="10255" y="16038"/>
                    </a:lnTo>
                    <a:lnTo>
                      <a:pt x="10323" y="16238"/>
                    </a:lnTo>
                    <a:lnTo>
                      <a:pt x="10141" y="16238"/>
                    </a:lnTo>
                    <a:lnTo>
                      <a:pt x="10085" y="16038"/>
                    </a:lnTo>
                    <a:lnTo>
                      <a:pt x="10085" y="15913"/>
                    </a:lnTo>
                    <a:lnTo>
                      <a:pt x="10085" y="15600"/>
                    </a:lnTo>
                    <a:lnTo>
                      <a:pt x="9972" y="15275"/>
                    </a:lnTo>
                    <a:lnTo>
                      <a:pt x="9859" y="14938"/>
                    </a:lnTo>
                    <a:lnTo>
                      <a:pt x="9677" y="14888"/>
                    </a:lnTo>
                    <a:lnTo>
                      <a:pt x="9677" y="14550"/>
                    </a:lnTo>
                    <a:lnTo>
                      <a:pt x="9791" y="14425"/>
                    </a:lnTo>
                    <a:lnTo>
                      <a:pt x="9553" y="14375"/>
                    </a:lnTo>
                    <a:lnTo>
                      <a:pt x="9677" y="14225"/>
                    </a:lnTo>
                    <a:lnTo>
                      <a:pt x="9496" y="14038"/>
                    </a:lnTo>
                    <a:lnTo>
                      <a:pt x="9327" y="14100"/>
                    </a:lnTo>
                    <a:lnTo>
                      <a:pt x="9089" y="13913"/>
                    </a:lnTo>
                    <a:lnTo>
                      <a:pt x="8908" y="13913"/>
                    </a:lnTo>
                    <a:lnTo>
                      <a:pt x="8444" y="13525"/>
                    </a:lnTo>
                    <a:lnTo>
                      <a:pt x="7980" y="13588"/>
                    </a:lnTo>
                    <a:lnTo>
                      <a:pt x="7097" y="13713"/>
                    </a:lnTo>
                    <a:lnTo>
                      <a:pt x="6271" y="14038"/>
                    </a:lnTo>
                    <a:lnTo>
                      <a:pt x="5806" y="13913"/>
                    </a:lnTo>
                    <a:lnTo>
                      <a:pt x="5048" y="14225"/>
                    </a:lnTo>
                    <a:lnTo>
                      <a:pt x="4743" y="14425"/>
                    </a:lnTo>
                    <a:lnTo>
                      <a:pt x="4584" y="14750"/>
                    </a:lnTo>
                    <a:lnTo>
                      <a:pt x="4460" y="14938"/>
                    </a:lnTo>
                    <a:lnTo>
                      <a:pt x="4165" y="15075"/>
                    </a:lnTo>
                    <a:lnTo>
                      <a:pt x="4097" y="15075"/>
                    </a:lnTo>
                    <a:lnTo>
                      <a:pt x="3814" y="15075"/>
                    </a:lnTo>
                    <a:lnTo>
                      <a:pt x="3633" y="15200"/>
                    </a:lnTo>
                    <a:lnTo>
                      <a:pt x="3520" y="14938"/>
                    </a:lnTo>
                    <a:lnTo>
                      <a:pt x="2932" y="14888"/>
                    </a:lnTo>
                    <a:lnTo>
                      <a:pt x="2637" y="14938"/>
                    </a:lnTo>
                    <a:lnTo>
                      <a:pt x="2173" y="15200"/>
                    </a:lnTo>
                    <a:lnTo>
                      <a:pt x="2105" y="15275"/>
                    </a:lnTo>
                    <a:lnTo>
                      <a:pt x="1822" y="15400"/>
                    </a:lnTo>
                    <a:lnTo>
                      <a:pt x="1415" y="15600"/>
                    </a:lnTo>
                    <a:lnTo>
                      <a:pt x="1177" y="15725"/>
                    </a:lnTo>
                    <a:lnTo>
                      <a:pt x="770" y="15725"/>
                    </a:lnTo>
                    <a:lnTo>
                      <a:pt x="464" y="15463"/>
                    </a:lnTo>
                    <a:lnTo>
                      <a:pt x="294" y="15200"/>
                    </a:lnTo>
                    <a:lnTo>
                      <a:pt x="0" y="15075"/>
                    </a:lnTo>
                    <a:lnTo>
                      <a:pt x="113" y="14688"/>
                    </a:lnTo>
                    <a:lnTo>
                      <a:pt x="181" y="14688"/>
                    </a:lnTo>
                    <a:lnTo>
                      <a:pt x="419" y="14550"/>
                    </a:lnTo>
                    <a:lnTo>
                      <a:pt x="464" y="14038"/>
                    </a:lnTo>
                    <a:lnTo>
                      <a:pt x="589" y="14038"/>
                    </a:lnTo>
                    <a:lnTo>
                      <a:pt x="770" y="13525"/>
                    </a:lnTo>
                    <a:lnTo>
                      <a:pt x="702" y="13075"/>
                    </a:lnTo>
                    <a:lnTo>
                      <a:pt x="464" y="12225"/>
                    </a:lnTo>
                    <a:lnTo>
                      <a:pt x="589" y="11513"/>
                    </a:lnTo>
                    <a:lnTo>
                      <a:pt x="464" y="11125"/>
                    </a:lnTo>
                    <a:lnTo>
                      <a:pt x="294" y="10875"/>
                    </a:lnTo>
                    <a:lnTo>
                      <a:pt x="419" y="10475"/>
                    </a:lnTo>
                    <a:lnTo>
                      <a:pt x="181" y="10038"/>
                    </a:lnTo>
                    <a:lnTo>
                      <a:pt x="0" y="9450"/>
                    </a:lnTo>
                    <a:lnTo>
                      <a:pt x="113" y="9450"/>
                    </a:lnTo>
                    <a:lnTo>
                      <a:pt x="181" y="9775"/>
                    </a:lnTo>
                    <a:lnTo>
                      <a:pt x="294" y="9775"/>
                    </a:lnTo>
                    <a:lnTo>
                      <a:pt x="181" y="9450"/>
                    </a:lnTo>
                    <a:lnTo>
                      <a:pt x="181" y="9125"/>
                    </a:lnTo>
                    <a:lnTo>
                      <a:pt x="294" y="9250"/>
                    </a:lnTo>
                    <a:lnTo>
                      <a:pt x="294" y="9450"/>
                    </a:lnTo>
                    <a:lnTo>
                      <a:pt x="419" y="9450"/>
                    </a:lnTo>
                    <a:lnTo>
                      <a:pt x="464" y="9650"/>
                    </a:lnTo>
                    <a:lnTo>
                      <a:pt x="464" y="9250"/>
                    </a:lnTo>
                    <a:lnTo>
                      <a:pt x="419" y="8988"/>
                    </a:lnTo>
                    <a:lnTo>
                      <a:pt x="294" y="8275"/>
                    </a:lnTo>
                    <a:lnTo>
                      <a:pt x="294" y="8088"/>
                    </a:lnTo>
                    <a:lnTo>
                      <a:pt x="464" y="7638"/>
                    </a:lnTo>
                    <a:lnTo>
                      <a:pt x="589" y="7250"/>
                    </a:lnTo>
                    <a:lnTo>
                      <a:pt x="702" y="6925"/>
                    </a:lnTo>
                    <a:lnTo>
                      <a:pt x="883" y="6613"/>
                    </a:lnTo>
                    <a:lnTo>
                      <a:pt x="770" y="7050"/>
                    </a:lnTo>
                    <a:lnTo>
                      <a:pt x="883" y="7050"/>
                    </a:lnTo>
                    <a:lnTo>
                      <a:pt x="1064" y="6613"/>
                    </a:lnTo>
                    <a:lnTo>
                      <a:pt x="1347" y="6538"/>
                    </a:lnTo>
                    <a:lnTo>
                      <a:pt x="1709" y="6275"/>
                    </a:lnTo>
                    <a:lnTo>
                      <a:pt x="2286" y="5950"/>
                    </a:lnTo>
                    <a:lnTo>
                      <a:pt x="2592" y="5950"/>
                    </a:lnTo>
                    <a:lnTo>
                      <a:pt x="2875" y="5750"/>
                    </a:lnTo>
                    <a:lnTo>
                      <a:pt x="3169" y="5750"/>
                    </a:lnTo>
                    <a:lnTo>
                      <a:pt x="3407" y="5700"/>
                    </a:lnTo>
                    <a:lnTo>
                      <a:pt x="3701" y="5563"/>
                    </a:lnTo>
                    <a:lnTo>
                      <a:pt x="4584" y="5175"/>
                    </a:lnTo>
                    <a:lnTo>
                      <a:pt x="4867" y="4600"/>
                    </a:lnTo>
                    <a:lnTo>
                      <a:pt x="5093" y="4525"/>
                    </a:lnTo>
                    <a:lnTo>
                      <a:pt x="5093" y="4338"/>
                    </a:lnTo>
                    <a:lnTo>
                      <a:pt x="5093" y="4013"/>
                    </a:lnTo>
                    <a:lnTo>
                      <a:pt x="5399" y="3550"/>
                    </a:lnTo>
                    <a:lnTo>
                      <a:pt x="5512" y="3363"/>
                    </a:lnTo>
                    <a:lnTo>
                      <a:pt x="5625" y="3363"/>
                    </a:lnTo>
                    <a:lnTo>
                      <a:pt x="5693" y="3550"/>
                    </a:lnTo>
                    <a:lnTo>
                      <a:pt x="5863" y="4013"/>
                    </a:lnTo>
                    <a:lnTo>
                      <a:pt x="5863" y="3688"/>
                    </a:lnTo>
                    <a:lnTo>
                      <a:pt x="6089" y="3825"/>
                    </a:lnTo>
                    <a:lnTo>
                      <a:pt x="5976" y="3550"/>
                    </a:lnTo>
                    <a:lnTo>
                      <a:pt x="5863" y="3238"/>
                    </a:lnTo>
                    <a:lnTo>
                      <a:pt x="5976" y="3163"/>
                    </a:lnTo>
                    <a:lnTo>
                      <a:pt x="6089" y="3363"/>
                    </a:lnTo>
                    <a:lnTo>
                      <a:pt x="6157" y="3238"/>
                    </a:lnTo>
                    <a:lnTo>
                      <a:pt x="6271" y="3363"/>
                    </a:lnTo>
                    <a:lnTo>
                      <a:pt x="6452" y="3363"/>
                    </a:lnTo>
                    <a:lnTo>
                      <a:pt x="6338" y="3363"/>
                    </a:lnTo>
                    <a:lnTo>
                      <a:pt x="6338" y="3163"/>
                    </a:lnTo>
                    <a:lnTo>
                      <a:pt x="6338" y="2988"/>
                    </a:lnTo>
                    <a:lnTo>
                      <a:pt x="6565" y="2713"/>
                    </a:lnTo>
                    <a:lnTo>
                      <a:pt x="6621" y="2838"/>
                    </a:lnTo>
                    <a:lnTo>
                      <a:pt x="6621" y="2650"/>
                    </a:lnTo>
                    <a:lnTo>
                      <a:pt x="6735" y="2525"/>
                    </a:lnTo>
                    <a:lnTo>
                      <a:pt x="6916" y="2650"/>
                    </a:lnTo>
                    <a:lnTo>
                      <a:pt x="6735" y="2325"/>
                    </a:lnTo>
                    <a:lnTo>
                      <a:pt x="7040" y="2138"/>
                    </a:lnTo>
                    <a:lnTo>
                      <a:pt x="7097" y="2325"/>
                    </a:lnTo>
                    <a:lnTo>
                      <a:pt x="7391" y="1888"/>
                    </a:lnTo>
                    <a:lnTo>
                      <a:pt x="7504" y="1813"/>
                    </a:lnTo>
                    <a:lnTo>
                      <a:pt x="7561" y="2013"/>
                    </a:lnTo>
                    <a:lnTo>
                      <a:pt x="7799" y="1688"/>
                    </a:lnTo>
                    <a:lnTo>
                      <a:pt x="7866" y="1888"/>
                    </a:lnTo>
                    <a:lnTo>
                      <a:pt x="8331" y="2325"/>
                    </a:lnTo>
                    <a:lnTo>
                      <a:pt x="8149" y="2525"/>
                    </a:lnTo>
                    <a:lnTo>
                      <a:pt x="8263" y="2713"/>
                    </a:lnTo>
                    <a:lnTo>
                      <a:pt x="8444" y="2450"/>
                    </a:lnTo>
                    <a:lnTo>
                      <a:pt x="8613" y="2525"/>
                    </a:lnTo>
                    <a:lnTo>
                      <a:pt x="8795" y="2650"/>
                    </a:lnTo>
                    <a:lnTo>
                      <a:pt x="8908" y="2525"/>
                    </a:lnTo>
                    <a:lnTo>
                      <a:pt x="9089" y="2713"/>
                    </a:lnTo>
                    <a:lnTo>
                      <a:pt x="9032" y="2525"/>
                    </a:lnTo>
                    <a:lnTo>
                      <a:pt x="9089" y="2525"/>
                    </a:lnTo>
                    <a:lnTo>
                      <a:pt x="8908" y="2138"/>
                    </a:lnTo>
                    <a:lnTo>
                      <a:pt x="9089" y="1888"/>
                    </a:lnTo>
                    <a:lnTo>
                      <a:pt x="9213" y="1613"/>
                    </a:lnTo>
                    <a:lnTo>
                      <a:pt x="9372" y="1613"/>
                    </a:lnTo>
                    <a:lnTo>
                      <a:pt x="9327" y="1300"/>
                    </a:lnTo>
                    <a:lnTo>
                      <a:pt x="9553" y="1100"/>
                    </a:lnTo>
                    <a:lnTo>
                      <a:pt x="9791" y="1100"/>
                    </a:lnTo>
                    <a:lnTo>
                      <a:pt x="9791" y="975"/>
                    </a:lnTo>
                    <a:lnTo>
                      <a:pt x="9859" y="838"/>
                    </a:lnTo>
                    <a:lnTo>
                      <a:pt x="10549" y="838"/>
                    </a:lnTo>
                    <a:lnTo>
                      <a:pt x="10617" y="838"/>
                    </a:lnTo>
                    <a:lnTo>
                      <a:pt x="10549" y="463"/>
                    </a:lnTo>
                    <a:lnTo>
                      <a:pt x="10436" y="463"/>
                    </a:lnTo>
                    <a:lnTo>
                      <a:pt x="10323" y="263"/>
                    </a:lnTo>
                    <a:lnTo>
                      <a:pt x="10549" y="263"/>
                    </a:lnTo>
                    <a:lnTo>
                      <a:pt x="10730" y="325"/>
                    </a:lnTo>
                    <a:lnTo>
                      <a:pt x="10787" y="325"/>
                    </a:lnTo>
                    <a:lnTo>
                      <a:pt x="10900" y="513"/>
                    </a:lnTo>
                    <a:lnTo>
                      <a:pt x="11319" y="638"/>
                    </a:lnTo>
                    <a:lnTo>
                      <a:pt x="11364" y="775"/>
                    </a:lnTo>
                    <a:lnTo>
                      <a:pt x="11669" y="775"/>
                    </a:lnTo>
                    <a:lnTo>
                      <a:pt x="11851" y="838"/>
                    </a:lnTo>
                    <a:lnTo>
                      <a:pt x="12134" y="775"/>
                    </a:lnTo>
                    <a:lnTo>
                      <a:pt x="12315" y="838"/>
                    </a:lnTo>
                    <a:lnTo>
                      <a:pt x="12428" y="975"/>
                    </a:lnTo>
                    <a:lnTo>
                      <a:pt x="12541" y="1100"/>
                    </a:lnTo>
                    <a:lnTo>
                      <a:pt x="12428" y="838"/>
                    </a:lnTo>
                    <a:lnTo>
                      <a:pt x="12609" y="775"/>
                    </a:lnTo>
                    <a:lnTo>
                      <a:pt x="12722" y="838"/>
                    </a:lnTo>
                    <a:lnTo>
                      <a:pt x="12779" y="975"/>
                    </a:lnTo>
                    <a:lnTo>
                      <a:pt x="12609" y="1175"/>
                    </a:lnTo>
                    <a:lnTo>
                      <a:pt x="12609" y="1300"/>
                    </a:lnTo>
                    <a:lnTo>
                      <a:pt x="12541" y="1488"/>
                    </a:lnTo>
                    <a:lnTo>
                      <a:pt x="12541" y="1350"/>
                    </a:lnTo>
                    <a:lnTo>
                      <a:pt x="12315" y="1488"/>
                    </a:lnTo>
                    <a:lnTo>
                      <a:pt x="12247" y="1688"/>
                    </a:lnTo>
                    <a:lnTo>
                      <a:pt x="12247" y="1813"/>
                    </a:lnTo>
                    <a:lnTo>
                      <a:pt x="12247" y="2013"/>
                    </a:lnTo>
                    <a:lnTo>
                      <a:pt x="11964" y="2525"/>
                    </a:lnTo>
                    <a:lnTo>
                      <a:pt x="12247" y="2838"/>
                    </a:lnTo>
                    <a:lnTo>
                      <a:pt x="12315" y="2988"/>
                    </a:lnTo>
                    <a:lnTo>
                      <a:pt x="12541" y="3038"/>
                    </a:lnTo>
                    <a:lnTo>
                      <a:pt x="12609" y="3238"/>
                    </a:lnTo>
                    <a:lnTo>
                      <a:pt x="13073" y="3688"/>
                    </a:lnTo>
                    <a:lnTo>
                      <a:pt x="13662" y="3825"/>
                    </a:lnTo>
                    <a:lnTo>
                      <a:pt x="13662" y="4075"/>
                    </a:lnTo>
                    <a:lnTo>
                      <a:pt x="14137" y="4338"/>
                    </a:lnTo>
                    <a:lnTo>
                      <a:pt x="14307" y="4338"/>
                    </a:lnTo>
                    <a:lnTo>
                      <a:pt x="14488" y="4213"/>
                    </a:lnTo>
                    <a:lnTo>
                      <a:pt x="14771" y="3550"/>
                    </a:lnTo>
                    <a:lnTo>
                      <a:pt x="15065" y="2450"/>
                    </a:lnTo>
                    <a:lnTo>
                      <a:pt x="15065" y="1888"/>
                    </a:lnTo>
                    <a:lnTo>
                      <a:pt x="15178" y="1688"/>
                    </a:lnTo>
                    <a:lnTo>
                      <a:pt x="15065" y="1488"/>
                    </a:lnTo>
                    <a:lnTo>
                      <a:pt x="15246" y="1175"/>
                    </a:lnTo>
                    <a:lnTo>
                      <a:pt x="15178" y="1100"/>
                    </a:lnTo>
                    <a:lnTo>
                      <a:pt x="15246" y="838"/>
                    </a:lnTo>
                    <a:lnTo>
                      <a:pt x="15359" y="838"/>
                    </a:lnTo>
                    <a:lnTo>
                      <a:pt x="15484" y="263"/>
                    </a:lnTo>
                    <a:lnTo>
                      <a:pt x="15710" y="0"/>
                    </a:lnTo>
                    <a:lnTo>
                      <a:pt x="15710" y="125"/>
                    </a:lnTo>
                    <a:lnTo>
                      <a:pt x="15835" y="325"/>
                    </a:lnTo>
                    <a:lnTo>
                      <a:pt x="15835" y="775"/>
                    </a:lnTo>
                    <a:lnTo>
                      <a:pt x="15948" y="775"/>
                    </a:lnTo>
                    <a:lnTo>
                      <a:pt x="15948" y="975"/>
                    </a:lnTo>
                    <a:lnTo>
                      <a:pt x="16005" y="1100"/>
                    </a:lnTo>
                    <a:lnTo>
                      <a:pt x="16005" y="1350"/>
                    </a:lnTo>
                    <a:lnTo>
                      <a:pt x="16129" y="1350"/>
                    </a:lnTo>
                    <a:lnTo>
                      <a:pt x="16129" y="1888"/>
                    </a:lnTo>
                    <a:lnTo>
                      <a:pt x="16242" y="2450"/>
                    </a:lnTo>
                    <a:lnTo>
                      <a:pt x="16299" y="2325"/>
                    </a:lnTo>
                    <a:lnTo>
                      <a:pt x="16480" y="2138"/>
                    </a:lnTo>
                    <a:lnTo>
                      <a:pt x="16593" y="2450"/>
                    </a:lnTo>
                    <a:lnTo>
                      <a:pt x="16887" y="2650"/>
                    </a:lnTo>
                    <a:lnTo>
                      <a:pt x="16887" y="3363"/>
                    </a:lnTo>
                    <a:lnTo>
                      <a:pt x="16887" y="3550"/>
                    </a:lnTo>
                    <a:lnTo>
                      <a:pt x="17057" y="3888"/>
                    </a:lnTo>
                    <a:lnTo>
                      <a:pt x="17170" y="4400"/>
                    </a:lnTo>
                    <a:lnTo>
                      <a:pt x="17170" y="4725"/>
                    </a:lnTo>
                    <a:lnTo>
                      <a:pt x="17170" y="4925"/>
                    </a:lnTo>
                    <a:lnTo>
                      <a:pt x="17238" y="5175"/>
                    </a:lnTo>
                    <a:lnTo>
                      <a:pt x="17476" y="5438"/>
                    </a:lnTo>
                    <a:lnTo>
                      <a:pt x="17702" y="5438"/>
                    </a:lnTo>
                    <a:lnTo>
                      <a:pt x="17816" y="5750"/>
                    </a:lnTo>
                    <a:lnTo>
                      <a:pt x="17940" y="5750"/>
                    </a:lnTo>
                    <a:lnTo>
                      <a:pt x="18166" y="5950"/>
                    </a:lnTo>
                    <a:lnTo>
                      <a:pt x="18291" y="6213"/>
                    </a:lnTo>
                    <a:lnTo>
                      <a:pt x="18415" y="6275"/>
                    </a:lnTo>
                    <a:lnTo>
                      <a:pt x="18166" y="6413"/>
                    </a:lnTo>
                    <a:lnTo>
                      <a:pt x="18291" y="6613"/>
                    </a:lnTo>
                    <a:lnTo>
                      <a:pt x="18472" y="6925"/>
                    </a:lnTo>
                    <a:lnTo>
                      <a:pt x="18472" y="7050"/>
                    </a:lnTo>
                    <a:lnTo>
                      <a:pt x="18698" y="7638"/>
                    </a:lnTo>
                    <a:lnTo>
                      <a:pt x="18766" y="7763"/>
                    </a:lnTo>
                    <a:lnTo>
                      <a:pt x="18766" y="7313"/>
                    </a:lnTo>
                    <a:lnTo>
                      <a:pt x="19049" y="7638"/>
                    </a:lnTo>
                    <a:lnTo>
                      <a:pt x="19049" y="7563"/>
                    </a:lnTo>
                    <a:lnTo>
                      <a:pt x="19162" y="7763"/>
                    </a:lnTo>
                    <a:lnTo>
                      <a:pt x="19162" y="8275"/>
                    </a:lnTo>
                    <a:lnTo>
                      <a:pt x="18936" y="8275"/>
                    </a:lnTo>
                    <a:lnTo>
                      <a:pt x="19049" y="8475"/>
                    </a:lnTo>
                    <a:lnTo>
                      <a:pt x="19344" y="8675"/>
                    </a:lnTo>
                    <a:lnTo>
                      <a:pt x="19525" y="8938"/>
                    </a:lnTo>
                    <a:lnTo>
                      <a:pt x="19638" y="9250"/>
                    </a:lnTo>
                    <a:lnTo>
                      <a:pt x="19808" y="9450"/>
                    </a:lnTo>
                    <a:lnTo>
                      <a:pt x="19932" y="9650"/>
                    </a:lnTo>
                    <a:lnTo>
                      <a:pt x="19808" y="9963"/>
                    </a:lnTo>
                    <a:lnTo>
                      <a:pt x="19989" y="10350"/>
                    </a:lnTo>
                    <a:lnTo>
                      <a:pt x="19808" y="11188"/>
                    </a:lnTo>
                    <a:lnTo>
                      <a:pt x="19932" y="11650"/>
                    </a:lnTo>
                    <a:lnTo>
                      <a:pt x="19808" y="12363"/>
                    </a:lnTo>
                    <a:lnTo>
                      <a:pt x="19525" y="13075"/>
                    </a:lnTo>
                    <a:lnTo>
                      <a:pt x="19344" y="13838"/>
                    </a:lnTo>
                    <a:lnTo>
                      <a:pt x="18879" y="14688"/>
                    </a:lnTo>
                    <a:lnTo>
                      <a:pt x="18879" y="14750"/>
                    </a:lnTo>
                    <a:lnTo>
                      <a:pt x="18879" y="14888"/>
                    </a:lnTo>
                    <a:lnTo>
                      <a:pt x="18291" y="15400"/>
                    </a:lnTo>
                    <a:lnTo>
                      <a:pt x="18166" y="15725"/>
                    </a:lnTo>
                    <a:lnTo>
                      <a:pt x="18121" y="16038"/>
                    </a:lnTo>
                    <a:lnTo>
                      <a:pt x="17702" y="16563"/>
                    </a:lnTo>
                    <a:lnTo>
                      <a:pt x="17521" y="16950"/>
                    </a:lnTo>
                    <a:lnTo>
                      <a:pt x="17057" y="17925"/>
                    </a:lnTo>
                    <a:lnTo>
                      <a:pt x="16774" y="18763"/>
                    </a:lnTo>
                    <a:lnTo>
                      <a:pt x="16299" y="19025"/>
                    </a:lnTo>
                    <a:lnTo>
                      <a:pt x="15529" y="19025"/>
                    </a:lnTo>
                    <a:lnTo>
                      <a:pt x="15246" y="19350"/>
                    </a:lnTo>
                    <a:lnTo>
                      <a:pt x="14714" y="19663"/>
                    </a:lnTo>
                    <a:lnTo>
                      <a:pt x="14771" y="19800"/>
                    </a:lnTo>
                    <a:lnTo>
                      <a:pt x="14714" y="1998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03" name="Freeform 762"/>
              <p:cNvSpPr>
                <a:spLocks/>
              </p:cNvSpPr>
              <p:nvPr/>
            </p:nvSpPr>
            <p:spPr bwMode="auto">
              <a:xfrm>
                <a:off x="7238986" y="4981728"/>
                <a:ext cx="79876" cy="41935"/>
              </a:xfrm>
              <a:custGeom>
                <a:avLst/>
                <a:gdLst>
                  <a:gd name="T0" fmla="*/ 9840 w 20000"/>
                  <a:gd name="T1" fmla="*/ 19798 h 20000"/>
                  <a:gd name="T2" fmla="*/ 6096 w 20000"/>
                  <a:gd name="T3" fmla="*/ 19798 h 20000"/>
                  <a:gd name="T4" fmla="*/ 5455 w 20000"/>
                  <a:gd name="T5" fmla="*/ 17778 h 20000"/>
                  <a:gd name="T6" fmla="*/ 3850 w 20000"/>
                  <a:gd name="T7" fmla="*/ 17778 h 20000"/>
                  <a:gd name="T8" fmla="*/ 1711 w 20000"/>
                  <a:gd name="T9" fmla="*/ 16566 h 20000"/>
                  <a:gd name="T10" fmla="*/ 0 w 20000"/>
                  <a:gd name="T11" fmla="*/ 14545 h 20000"/>
                  <a:gd name="T12" fmla="*/ 0 w 20000"/>
                  <a:gd name="T13" fmla="*/ 11515 h 20000"/>
                  <a:gd name="T14" fmla="*/ 1070 w 20000"/>
                  <a:gd name="T15" fmla="*/ 12525 h 20000"/>
                  <a:gd name="T16" fmla="*/ 2781 w 20000"/>
                  <a:gd name="T17" fmla="*/ 11515 h 20000"/>
                  <a:gd name="T18" fmla="*/ 4385 w 20000"/>
                  <a:gd name="T19" fmla="*/ 12525 h 20000"/>
                  <a:gd name="T20" fmla="*/ 7166 w 20000"/>
                  <a:gd name="T21" fmla="*/ 11515 h 20000"/>
                  <a:gd name="T22" fmla="*/ 8235 w 20000"/>
                  <a:gd name="T23" fmla="*/ 8283 h 20000"/>
                  <a:gd name="T24" fmla="*/ 8770 w 20000"/>
                  <a:gd name="T25" fmla="*/ 12525 h 20000"/>
                  <a:gd name="T26" fmla="*/ 9840 w 20000"/>
                  <a:gd name="T27" fmla="*/ 11515 h 20000"/>
                  <a:gd name="T28" fmla="*/ 11123 w 20000"/>
                  <a:gd name="T29" fmla="*/ 12525 h 20000"/>
                  <a:gd name="T30" fmla="*/ 12727 w 20000"/>
                  <a:gd name="T31" fmla="*/ 11515 h 20000"/>
                  <a:gd name="T32" fmla="*/ 13262 w 20000"/>
                  <a:gd name="T33" fmla="*/ 8283 h 20000"/>
                  <a:gd name="T34" fmla="*/ 15508 w 20000"/>
                  <a:gd name="T35" fmla="*/ 8283 h 20000"/>
                  <a:gd name="T36" fmla="*/ 16043 w 20000"/>
                  <a:gd name="T37" fmla="*/ 6263 h 20000"/>
                  <a:gd name="T38" fmla="*/ 15508 w 20000"/>
                  <a:gd name="T39" fmla="*/ 1212 h 20000"/>
                  <a:gd name="T40" fmla="*/ 18824 w 20000"/>
                  <a:gd name="T41" fmla="*/ 0 h 20000"/>
                  <a:gd name="T42" fmla="*/ 19893 w 20000"/>
                  <a:gd name="T43" fmla="*/ 1212 h 20000"/>
                  <a:gd name="T44" fmla="*/ 19893 w 20000"/>
                  <a:gd name="T45" fmla="*/ 6263 h 20000"/>
                  <a:gd name="T46" fmla="*/ 18182 w 20000"/>
                  <a:gd name="T47" fmla="*/ 8283 h 20000"/>
                  <a:gd name="T48" fmla="*/ 18182 w 20000"/>
                  <a:gd name="T49" fmla="*/ 11515 h 20000"/>
                  <a:gd name="T50" fmla="*/ 16043 w 20000"/>
                  <a:gd name="T51" fmla="*/ 12525 h 20000"/>
                  <a:gd name="T52" fmla="*/ 15508 w 20000"/>
                  <a:gd name="T53" fmla="*/ 12525 h 20000"/>
                  <a:gd name="T54" fmla="*/ 14439 w 20000"/>
                  <a:gd name="T55" fmla="*/ 14545 h 20000"/>
                  <a:gd name="T56" fmla="*/ 9840 w 20000"/>
                  <a:gd name="T57" fmla="*/ 19798 h 2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00"/>
                  <a:gd name="T88" fmla="*/ 0 h 20000"/>
                  <a:gd name="T89" fmla="*/ 20000 w 20000"/>
                  <a:gd name="T90" fmla="*/ 20000 h 200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00" h="20000">
                    <a:moveTo>
                      <a:pt x="9840" y="19798"/>
                    </a:moveTo>
                    <a:lnTo>
                      <a:pt x="6096" y="19798"/>
                    </a:lnTo>
                    <a:lnTo>
                      <a:pt x="5455" y="17778"/>
                    </a:lnTo>
                    <a:lnTo>
                      <a:pt x="3850" y="17778"/>
                    </a:lnTo>
                    <a:lnTo>
                      <a:pt x="1711" y="16566"/>
                    </a:lnTo>
                    <a:lnTo>
                      <a:pt x="0" y="14545"/>
                    </a:lnTo>
                    <a:lnTo>
                      <a:pt x="0" y="11515"/>
                    </a:lnTo>
                    <a:lnTo>
                      <a:pt x="1070" y="12525"/>
                    </a:lnTo>
                    <a:lnTo>
                      <a:pt x="2781" y="11515"/>
                    </a:lnTo>
                    <a:lnTo>
                      <a:pt x="4385" y="12525"/>
                    </a:lnTo>
                    <a:lnTo>
                      <a:pt x="7166" y="11515"/>
                    </a:lnTo>
                    <a:lnTo>
                      <a:pt x="8235" y="8283"/>
                    </a:lnTo>
                    <a:lnTo>
                      <a:pt x="8770" y="12525"/>
                    </a:lnTo>
                    <a:lnTo>
                      <a:pt x="9840" y="11515"/>
                    </a:lnTo>
                    <a:lnTo>
                      <a:pt x="11123" y="12525"/>
                    </a:lnTo>
                    <a:lnTo>
                      <a:pt x="12727" y="11515"/>
                    </a:lnTo>
                    <a:lnTo>
                      <a:pt x="13262" y="8283"/>
                    </a:lnTo>
                    <a:lnTo>
                      <a:pt x="15508" y="8283"/>
                    </a:lnTo>
                    <a:lnTo>
                      <a:pt x="16043" y="6263"/>
                    </a:lnTo>
                    <a:lnTo>
                      <a:pt x="15508" y="1212"/>
                    </a:lnTo>
                    <a:lnTo>
                      <a:pt x="18824" y="0"/>
                    </a:lnTo>
                    <a:lnTo>
                      <a:pt x="19893" y="1212"/>
                    </a:lnTo>
                    <a:lnTo>
                      <a:pt x="19893" y="6263"/>
                    </a:lnTo>
                    <a:lnTo>
                      <a:pt x="18182" y="8283"/>
                    </a:lnTo>
                    <a:lnTo>
                      <a:pt x="18182" y="11515"/>
                    </a:lnTo>
                    <a:lnTo>
                      <a:pt x="16043" y="12525"/>
                    </a:lnTo>
                    <a:lnTo>
                      <a:pt x="15508" y="12525"/>
                    </a:lnTo>
                    <a:lnTo>
                      <a:pt x="14439" y="14545"/>
                    </a:lnTo>
                    <a:lnTo>
                      <a:pt x="9840" y="1979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04" name="Freeform 763"/>
              <p:cNvSpPr>
                <a:spLocks/>
              </p:cNvSpPr>
              <p:nvPr/>
            </p:nvSpPr>
            <p:spPr bwMode="auto">
              <a:xfrm>
                <a:off x="7285913" y="4948779"/>
                <a:ext cx="44931" cy="46928"/>
              </a:xfrm>
              <a:custGeom>
                <a:avLst/>
                <a:gdLst>
                  <a:gd name="T0" fmla="*/ 17905 w 20000"/>
                  <a:gd name="T1" fmla="*/ 19818 h 20000"/>
                  <a:gd name="T2" fmla="*/ 17905 w 20000"/>
                  <a:gd name="T3" fmla="*/ 16909 h 20000"/>
                  <a:gd name="T4" fmla="*/ 16000 w 20000"/>
                  <a:gd name="T5" fmla="*/ 12364 h 20000"/>
                  <a:gd name="T6" fmla="*/ 12000 w 20000"/>
                  <a:gd name="T7" fmla="*/ 7636 h 20000"/>
                  <a:gd name="T8" fmla="*/ 3048 w 20000"/>
                  <a:gd name="T9" fmla="*/ 2909 h 20000"/>
                  <a:gd name="T10" fmla="*/ 0 w 20000"/>
                  <a:gd name="T11" fmla="*/ 2000 h 20000"/>
                  <a:gd name="T12" fmla="*/ 0 w 20000"/>
                  <a:gd name="T13" fmla="*/ 0 h 20000"/>
                  <a:gd name="T14" fmla="*/ 12952 w 20000"/>
                  <a:gd name="T15" fmla="*/ 5636 h 20000"/>
                  <a:gd name="T16" fmla="*/ 17905 w 20000"/>
                  <a:gd name="T17" fmla="*/ 10545 h 20000"/>
                  <a:gd name="T18" fmla="*/ 17905 w 20000"/>
                  <a:gd name="T19" fmla="*/ 12364 h 20000"/>
                  <a:gd name="T20" fmla="*/ 19810 w 20000"/>
                  <a:gd name="T21" fmla="*/ 16909 h 20000"/>
                  <a:gd name="T22" fmla="*/ 17905 w 20000"/>
                  <a:gd name="T23" fmla="*/ 19818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17905" y="19818"/>
                    </a:moveTo>
                    <a:lnTo>
                      <a:pt x="17905" y="16909"/>
                    </a:lnTo>
                    <a:lnTo>
                      <a:pt x="16000" y="12364"/>
                    </a:lnTo>
                    <a:lnTo>
                      <a:pt x="12000" y="7636"/>
                    </a:lnTo>
                    <a:lnTo>
                      <a:pt x="3048" y="2909"/>
                    </a:lnTo>
                    <a:lnTo>
                      <a:pt x="0" y="2000"/>
                    </a:lnTo>
                    <a:lnTo>
                      <a:pt x="0" y="0"/>
                    </a:lnTo>
                    <a:lnTo>
                      <a:pt x="12952" y="5636"/>
                    </a:lnTo>
                    <a:lnTo>
                      <a:pt x="17905" y="10545"/>
                    </a:lnTo>
                    <a:lnTo>
                      <a:pt x="17905" y="12364"/>
                    </a:lnTo>
                    <a:lnTo>
                      <a:pt x="19810" y="16909"/>
                    </a:lnTo>
                    <a:lnTo>
                      <a:pt x="17905" y="1981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05" name="Freeform 764"/>
              <p:cNvSpPr>
                <a:spLocks/>
              </p:cNvSpPr>
              <p:nvPr/>
            </p:nvSpPr>
            <p:spPr bwMode="auto">
              <a:xfrm>
                <a:off x="7358800" y="4998702"/>
                <a:ext cx="23963" cy="36943"/>
              </a:xfrm>
              <a:custGeom>
                <a:avLst/>
                <a:gdLst>
                  <a:gd name="T0" fmla="*/ 19655 w 20000"/>
                  <a:gd name="T1" fmla="*/ 19765 h 20000"/>
                  <a:gd name="T2" fmla="*/ 10690 w 20000"/>
                  <a:gd name="T3" fmla="*/ 19765 h 20000"/>
                  <a:gd name="T4" fmla="*/ 6897 w 20000"/>
                  <a:gd name="T5" fmla="*/ 13412 h 20000"/>
                  <a:gd name="T6" fmla="*/ 1379 w 20000"/>
                  <a:gd name="T7" fmla="*/ 11059 h 20000"/>
                  <a:gd name="T8" fmla="*/ 1379 w 20000"/>
                  <a:gd name="T9" fmla="*/ 4941 h 20000"/>
                  <a:gd name="T10" fmla="*/ 0 w 20000"/>
                  <a:gd name="T11" fmla="*/ 3765 h 20000"/>
                  <a:gd name="T12" fmla="*/ 0 w 20000"/>
                  <a:gd name="T13" fmla="*/ 0 h 20000"/>
                  <a:gd name="T14" fmla="*/ 1379 w 20000"/>
                  <a:gd name="T15" fmla="*/ 3765 h 20000"/>
                  <a:gd name="T16" fmla="*/ 5517 w 20000"/>
                  <a:gd name="T17" fmla="*/ 4941 h 20000"/>
                  <a:gd name="T18" fmla="*/ 10690 w 20000"/>
                  <a:gd name="T19" fmla="*/ 7294 h 20000"/>
                  <a:gd name="T20" fmla="*/ 14138 w 20000"/>
                  <a:gd name="T21" fmla="*/ 11059 h 20000"/>
                  <a:gd name="T22" fmla="*/ 15862 w 20000"/>
                  <a:gd name="T23" fmla="*/ 13412 h 20000"/>
                  <a:gd name="T24" fmla="*/ 19655 w 20000"/>
                  <a:gd name="T25" fmla="*/ 17176 h 20000"/>
                  <a:gd name="T26" fmla="*/ 19655 w 20000"/>
                  <a:gd name="T27" fmla="*/ 19765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19655" y="19765"/>
                    </a:moveTo>
                    <a:lnTo>
                      <a:pt x="10690" y="19765"/>
                    </a:lnTo>
                    <a:lnTo>
                      <a:pt x="6897" y="13412"/>
                    </a:lnTo>
                    <a:lnTo>
                      <a:pt x="1379" y="11059"/>
                    </a:lnTo>
                    <a:lnTo>
                      <a:pt x="1379" y="4941"/>
                    </a:lnTo>
                    <a:lnTo>
                      <a:pt x="0" y="3765"/>
                    </a:lnTo>
                    <a:lnTo>
                      <a:pt x="0" y="0"/>
                    </a:lnTo>
                    <a:lnTo>
                      <a:pt x="1379" y="3765"/>
                    </a:lnTo>
                    <a:lnTo>
                      <a:pt x="5517" y="4941"/>
                    </a:lnTo>
                    <a:lnTo>
                      <a:pt x="10690" y="7294"/>
                    </a:lnTo>
                    <a:lnTo>
                      <a:pt x="14138" y="11059"/>
                    </a:lnTo>
                    <a:lnTo>
                      <a:pt x="15862" y="13412"/>
                    </a:lnTo>
                    <a:lnTo>
                      <a:pt x="19655" y="17176"/>
                    </a:lnTo>
                    <a:lnTo>
                      <a:pt x="19655" y="1976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06" name="Freeform 765"/>
              <p:cNvSpPr>
                <a:spLocks/>
              </p:cNvSpPr>
              <p:nvPr/>
            </p:nvSpPr>
            <p:spPr bwMode="auto">
              <a:xfrm>
                <a:off x="7471625" y="5066597"/>
                <a:ext cx="15975" cy="32949"/>
              </a:xfrm>
              <a:custGeom>
                <a:avLst/>
                <a:gdLst>
                  <a:gd name="T0" fmla="*/ 19459 w 20000"/>
                  <a:gd name="T1" fmla="*/ 19744 h 20000"/>
                  <a:gd name="T2" fmla="*/ 14054 w 20000"/>
                  <a:gd name="T3" fmla="*/ 13077 h 20000"/>
                  <a:gd name="T4" fmla="*/ 0 w 20000"/>
                  <a:gd name="T5" fmla="*/ 9231 h 20000"/>
                  <a:gd name="T6" fmla="*/ 0 w 20000"/>
                  <a:gd name="T7" fmla="*/ 0 h 20000"/>
                  <a:gd name="T8" fmla="*/ 5405 w 20000"/>
                  <a:gd name="T9" fmla="*/ 0 h 20000"/>
                  <a:gd name="T10" fmla="*/ 8649 w 20000"/>
                  <a:gd name="T11" fmla="*/ 5128 h 20000"/>
                  <a:gd name="T12" fmla="*/ 14054 w 20000"/>
                  <a:gd name="T13" fmla="*/ 6667 h 20000"/>
                  <a:gd name="T14" fmla="*/ 19459 w 20000"/>
                  <a:gd name="T15" fmla="*/ 13077 h 20000"/>
                  <a:gd name="T16" fmla="*/ 19459 w 20000"/>
                  <a:gd name="T17" fmla="*/ 19744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9459" y="19744"/>
                    </a:moveTo>
                    <a:lnTo>
                      <a:pt x="14054" y="13077"/>
                    </a:lnTo>
                    <a:lnTo>
                      <a:pt x="0" y="9231"/>
                    </a:lnTo>
                    <a:lnTo>
                      <a:pt x="0" y="0"/>
                    </a:lnTo>
                    <a:lnTo>
                      <a:pt x="5405" y="0"/>
                    </a:lnTo>
                    <a:lnTo>
                      <a:pt x="8649" y="5128"/>
                    </a:lnTo>
                    <a:lnTo>
                      <a:pt x="14054" y="6667"/>
                    </a:lnTo>
                    <a:lnTo>
                      <a:pt x="19459" y="13077"/>
                    </a:lnTo>
                    <a:lnTo>
                      <a:pt x="19459" y="1974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07" name="Freeform 766"/>
              <p:cNvSpPr>
                <a:spLocks/>
              </p:cNvSpPr>
              <p:nvPr/>
            </p:nvSpPr>
            <p:spPr bwMode="auto">
              <a:xfrm>
                <a:off x="7430688" y="5052619"/>
                <a:ext cx="27957" cy="17972"/>
              </a:xfrm>
              <a:custGeom>
                <a:avLst/>
                <a:gdLst>
                  <a:gd name="T0" fmla="*/ 19688 w 20000"/>
                  <a:gd name="T1" fmla="*/ 19524 h 20000"/>
                  <a:gd name="T2" fmla="*/ 14688 w 20000"/>
                  <a:gd name="T3" fmla="*/ 14762 h 20000"/>
                  <a:gd name="T4" fmla="*/ 6563 w 20000"/>
                  <a:gd name="T5" fmla="*/ 7143 h 20000"/>
                  <a:gd name="T6" fmla="*/ 0 w 20000"/>
                  <a:gd name="T7" fmla="*/ 0 h 20000"/>
                  <a:gd name="T8" fmla="*/ 3125 w 20000"/>
                  <a:gd name="T9" fmla="*/ 0 h 20000"/>
                  <a:gd name="T10" fmla="*/ 8125 w 20000"/>
                  <a:gd name="T11" fmla="*/ 4762 h 20000"/>
                  <a:gd name="T12" fmla="*/ 14688 w 20000"/>
                  <a:gd name="T13" fmla="*/ 4762 h 20000"/>
                  <a:gd name="T14" fmla="*/ 19688 w 20000"/>
                  <a:gd name="T15" fmla="*/ 19524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9688" y="19524"/>
                    </a:moveTo>
                    <a:lnTo>
                      <a:pt x="14688" y="14762"/>
                    </a:lnTo>
                    <a:lnTo>
                      <a:pt x="6563" y="7143"/>
                    </a:lnTo>
                    <a:lnTo>
                      <a:pt x="0" y="0"/>
                    </a:lnTo>
                    <a:lnTo>
                      <a:pt x="3125" y="0"/>
                    </a:lnTo>
                    <a:lnTo>
                      <a:pt x="8125" y="4762"/>
                    </a:lnTo>
                    <a:lnTo>
                      <a:pt x="14688" y="4762"/>
                    </a:lnTo>
                    <a:lnTo>
                      <a:pt x="19688" y="195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08" name="Freeform 767"/>
              <p:cNvSpPr>
                <a:spLocks/>
              </p:cNvSpPr>
              <p:nvPr/>
            </p:nvSpPr>
            <p:spPr bwMode="auto">
              <a:xfrm>
                <a:off x="7450657" y="5087564"/>
                <a:ext cx="20968" cy="6990"/>
              </a:xfrm>
              <a:custGeom>
                <a:avLst/>
                <a:gdLst>
                  <a:gd name="T0" fmla="*/ 19583 w 20000"/>
                  <a:gd name="T1" fmla="*/ 18824 h 20000"/>
                  <a:gd name="T2" fmla="*/ 12917 w 20000"/>
                  <a:gd name="T3" fmla="*/ 18824 h 20000"/>
                  <a:gd name="T4" fmla="*/ 1667 w 20000"/>
                  <a:gd name="T5" fmla="*/ 18824 h 20000"/>
                  <a:gd name="T6" fmla="*/ 0 w 20000"/>
                  <a:gd name="T7" fmla="*/ 0 h 20000"/>
                  <a:gd name="T8" fmla="*/ 17083 w 20000"/>
                  <a:gd name="T9" fmla="*/ 0 h 20000"/>
                  <a:gd name="T10" fmla="*/ 19583 w 20000"/>
                  <a:gd name="T11" fmla="*/ 18824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583" y="18824"/>
                    </a:moveTo>
                    <a:lnTo>
                      <a:pt x="12917" y="18824"/>
                    </a:lnTo>
                    <a:lnTo>
                      <a:pt x="1667" y="18824"/>
                    </a:lnTo>
                    <a:lnTo>
                      <a:pt x="0" y="0"/>
                    </a:lnTo>
                    <a:lnTo>
                      <a:pt x="17083" y="0"/>
                    </a:lnTo>
                    <a:lnTo>
                      <a:pt x="19583"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09" name="Freeform 768"/>
              <p:cNvSpPr>
                <a:spLocks/>
              </p:cNvSpPr>
              <p:nvPr/>
            </p:nvSpPr>
            <p:spPr bwMode="auto">
              <a:xfrm>
                <a:off x="7393746" y="5029654"/>
                <a:ext cx="17972" cy="15975"/>
              </a:xfrm>
              <a:custGeom>
                <a:avLst/>
                <a:gdLst>
                  <a:gd name="T0" fmla="*/ 11905 w 20000"/>
                  <a:gd name="T1" fmla="*/ 19474 h 20000"/>
                  <a:gd name="T2" fmla="*/ 2857 w 20000"/>
                  <a:gd name="T3" fmla="*/ 8421 h 20000"/>
                  <a:gd name="T4" fmla="*/ 0 w 20000"/>
                  <a:gd name="T5" fmla="*/ 0 h 20000"/>
                  <a:gd name="T6" fmla="*/ 7143 w 20000"/>
                  <a:gd name="T7" fmla="*/ 5789 h 20000"/>
                  <a:gd name="T8" fmla="*/ 11905 w 20000"/>
                  <a:gd name="T9" fmla="*/ 8421 h 20000"/>
                  <a:gd name="T10" fmla="*/ 19524 w 20000"/>
                  <a:gd name="T11" fmla="*/ 19474 h 20000"/>
                  <a:gd name="T12" fmla="*/ 11905 w 20000"/>
                  <a:gd name="T13" fmla="*/ 19474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1905" y="19474"/>
                    </a:moveTo>
                    <a:lnTo>
                      <a:pt x="2857" y="8421"/>
                    </a:lnTo>
                    <a:lnTo>
                      <a:pt x="0" y="0"/>
                    </a:lnTo>
                    <a:lnTo>
                      <a:pt x="7143" y="5789"/>
                    </a:lnTo>
                    <a:lnTo>
                      <a:pt x="11905" y="8421"/>
                    </a:lnTo>
                    <a:lnTo>
                      <a:pt x="19524" y="19474"/>
                    </a:lnTo>
                    <a:lnTo>
                      <a:pt x="11905" y="1947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10" name="Freeform 769"/>
              <p:cNvSpPr>
                <a:spLocks/>
              </p:cNvSpPr>
              <p:nvPr/>
            </p:nvSpPr>
            <p:spPr bwMode="auto">
              <a:xfrm>
                <a:off x="3521744" y="2707251"/>
                <a:ext cx="772803" cy="854676"/>
              </a:xfrm>
              <a:custGeom>
                <a:avLst/>
                <a:gdLst>
                  <a:gd name="T0" fmla="*/ 3705 w 20000"/>
                  <a:gd name="T1" fmla="*/ 19214 h 20000"/>
                  <a:gd name="T2" fmla="*/ 2397 w 20000"/>
                  <a:gd name="T3" fmla="*/ 14425 h 20000"/>
                  <a:gd name="T4" fmla="*/ 4046 w 20000"/>
                  <a:gd name="T5" fmla="*/ 12424 h 20000"/>
                  <a:gd name="T6" fmla="*/ 3024 w 20000"/>
                  <a:gd name="T7" fmla="*/ 11180 h 20000"/>
                  <a:gd name="T8" fmla="*/ 3310 w 20000"/>
                  <a:gd name="T9" fmla="*/ 7417 h 20000"/>
                  <a:gd name="T10" fmla="*/ 1198 w 20000"/>
                  <a:gd name="T11" fmla="*/ 6650 h 20000"/>
                  <a:gd name="T12" fmla="*/ 121 w 20000"/>
                  <a:gd name="T13" fmla="*/ 6341 h 20000"/>
                  <a:gd name="T14" fmla="*/ 176 w 20000"/>
                  <a:gd name="T15" fmla="*/ 5973 h 20000"/>
                  <a:gd name="T16" fmla="*/ 121 w 20000"/>
                  <a:gd name="T17" fmla="*/ 5515 h 20000"/>
                  <a:gd name="T18" fmla="*/ 1539 w 20000"/>
                  <a:gd name="T19" fmla="*/ 5406 h 20000"/>
                  <a:gd name="T20" fmla="*/ 572 w 20000"/>
                  <a:gd name="T21" fmla="*/ 5097 h 20000"/>
                  <a:gd name="T22" fmla="*/ 748 w 20000"/>
                  <a:gd name="T23" fmla="*/ 4072 h 20000"/>
                  <a:gd name="T24" fmla="*/ 2276 w 20000"/>
                  <a:gd name="T25" fmla="*/ 3803 h 20000"/>
                  <a:gd name="T26" fmla="*/ 3595 w 20000"/>
                  <a:gd name="T27" fmla="*/ 3355 h 20000"/>
                  <a:gd name="T28" fmla="*/ 4167 w 20000"/>
                  <a:gd name="T29" fmla="*/ 2927 h 20000"/>
                  <a:gd name="T30" fmla="*/ 3024 w 20000"/>
                  <a:gd name="T31" fmla="*/ 2927 h 20000"/>
                  <a:gd name="T32" fmla="*/ 4453 w 20000"/>
                  <a:gd name="T33" fmla="*/ 2011 h 20000"/>
                  <a:gd name="T34" fmla="*/ 5069 w 20000"/>
                  <a:gd name="T35" fmla="*/ 1752 h 20000"/>
                  <a:gd name="T36" fmla="*/ 6267 w 20000"/>
                  <a:gd name="T37" fmla="*/ 1185 h 20000"/>
                  <a:gd name="T38" fmla="*/ 7180 w 20000"/>
                  <a:gd name="T39" fmla="*/ 2051 h 20000"/>
                  <a:gd name="T40" fmla="*/ 9291 w 20000"/>
                  <a:gd name="T41" fmla="*/ 1752 h 20000"/>
                  <a:gd name="T42" fmla="*/ 10192 w 20000"/>
                  <a:gd name="T43" fmla="*/ 1483 h 20000"/>
                  <a:gd name="T44" fmla="*/ 11226 w 20000"/>
                  <a:gd name="T45" fmla="*/ 1444 h 20000"/>
                  <a:gd name="T46" fmla="*/ 11963 w 20000"/>
                  <a:gd name="T47" fmla="*/ 976 h 20000"/>
                  <a:gd name="T48" fmla="*/ 11402 w 20000"/>
                  <a:gd name="T49" fmla="*/ 567 h 20000"/>
                  <a:gd name="T50" fmla="*/ 14458 w 20000"/>
                  <a:gd name="T51" fmla="*/ 0 h 20000"/>
                  <a:gd name="T52" fmla="*/ 15547 w 20000"/>
                  <a:gd name="T53" fmla="*/ 767 h 20000"/>
                  <a:gd name="T54" fmla="*/ 14524 w 20000"/>
                  <a:gd name="T55" fmla="*/ 976 h 20000"/>
                  <a:gd name="T56" fmla="*/ 17020 w 20000"/>
                  <a:gd name="T57" fmla="*/ 1444 h 20000"/>
                  <a:gd name="T58" fmla="*/ 16745 w 20000"/>
                  <a:gd name="T59" fmla="*/ 2011 h 20000"/>
                  <a:gd name="T60" fmla="*/ 13612 w 20000"/>
                  <a:gd name="T61" fmla="*/ 2519 h 20000"/>
                  <a:gd name="T62" fmla="*/ 16284 w 20000"/>
                  <a:gd name="T63" fmla="*/ 2578 h 20000"/>
                  <a:gd name="T64" fmla="*/ 16570 w 20000"/>
                  <a:gd name="T65" fmla="*/ 2419 h 20000"/>
                  <a:gd name="T66" fmla="*/ 16174 w 20000"/>
                  <a:gd name="T67" fmla="*/ 4072 h 20000"/>
                  <a:gd name="T68" fmla="*/ 17768 w 20000"/>
                  <a:gd name="T69" fmla="*/ 2827 h 20000"/>
                  <a:gd name="T70" fmla="*/ 19296 w 20000"/>
                  <a:gd name="T71" fmla="*/ 2678 h 20000"/>
                  <a:gd name="T72" fmla="*/ 19296 w 20000"/>
                  <a:gd name="T73" fmla="*/ 3803 h 20000"/>
                  <a:gd name="T74" fmla="*/ 18329 w 20000"/>
                  <a:gd name="T75" fmla="*/ 4171 h 20000"/>
                  <a:gd name="T76" fmla="*/ 17317 w 20000"/>
                  <a:gd name="T77" fmla="*/ 4898 h 20000"/>
                  <a:gd name="T78" fmla="*/ 17603 w 20000"/>
                  <a:gd name="T79" fmla="*/ 5515 h 20000"/>
                  <a:gd name="T80" fmla="*/ 17020 w 20000"/>
                  <a:gd name="T81" fmla="*/ 7257 h 20000"/>
                  <a:gd name="T82" fmla="*/ 16394 w 20000"/>
                  <a:gd name="T83" fmla="*/ 8094 h 20000"/>
                  <a:gd name="T84" fmla="*/ 16394 w 20000"/>
                  <a:gd name="T85" fmla="*/ 10662 h 20000"/>
                  <a:gd name="T86" fmla="*/ 14634 w 20000"/>
                  <a:gd name="T87" fmla="*/ 11180 h 20000"/>
                  <a:gd name="T88" fmla="*/ 14975 w 20000"/>
                  <a:gd name="T89" fmla="*/ 12932 h 20000"/>
                  <a:gd name="T90" fmla="*/ 14239 w 20000"/>
                  <a:gd name="T91" fmla="*/ 12265 h 20000"/>
                  <a:gd name="T92" fmla="*/ 13612 w 20000"/>
                  <a:gd name="T93" fmla="*/ 12056 h 20000"/>
                  <a:gd name="T94" fmla="*/ 12864 w 20000"/>
                  <a:gd name="T95" fmla="*/ 12832 h 20000"/>
                  <a:gd name="T96" fmla="*/ 15206 w 20000"/>
                  <a:gd name="T97" fmla="*/ 13141 h 20000"/>
                  <a:gd name="T98" fmla="*/ 11402 w 20000"/>
                  <a:gd name="T99" fmla="*/ 14316 h 20000"/>
                  <a:gd name="T100" fmla="*/ 10027 w 20000"/>
                  <a:gd name="T101" fmla="*/ 15152 h 20000"/>
                  <a:gd name="T102" fmla="*/ 8543 w 20000"/>
                  <a:gd name="T103" fmla="*/ 15301 h 20000"/>
                  <a:gd name="T104" fmla="*/ 7290 w 20000"/>
                  <a:gd name="T105" fmla="*/ 16595 h 20000"/>
                  <a:gd name="T106" fmla="*/ 5245 w 20000"/>
                  <a:gd name="T107" fmla="*/ 19990 h 20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000"/>
                  <a:gd name="T163" fmla="*/ 0 h 20000"/>
                  <a:gd name="T164" fmla="*/ 20000 w 20000"/>
                  <a:gd name="T165" fmla="*/ 20000 h 200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000" h="20000">
                    <a:moveTo>
                      <a:pt x="5245" y="19990"/>
                    </a:moveTo>
                    <a:lnTo>
                      <a:pt x="4904" y="19890"/>
                    </a:lnTo>
                    <a:lnTo>
                      <a:pt x="4321" y="19214"/>
                    </a:lnTo>
                    <a:lnTo>
                      <a:pt x="3705" y="19214"/>
                    </a:lnTo>
                    <a:lnTo>
                      <a:pt x="3244" y="18646"/>
                    </a:lnTo>
                    <a:lnTo>
                      <a:pt x="2683" y="17262"/>
                    </a:lnTo>
                    <a:lnTo>
                      <a:pt x="2507" y="15660"/>
                    </a:lnTo>
                    <a:lnTo>
                      <a:pt x="2397" y="14425"/>
                    </a:lnTo>
                    <a:lnTo>
                      <a:pt x="2859" y="13499"/>
                    </a:lnTo>
                    <a:lnTo>
                      <a:pt x="3485" y="13400"/>
                    </a:lnTo>
                    <a:lnTo>
                      <a:pt x="3991" y="13141"/>
                    </a:lnTo>
                    <a:lnTo>
                      <a:pt x="4046" y="12424"/>
                    </a:lnTo>
                    <a:lnTo>
                      <a:pt x="3244" y="11747"/>
                    </a:lnTo>
                    <a:lnTo>
                      <a:pt x="4321" y="12155"/>
                    </a:lnTo>
                    <a:lnTo>
                      <a:pt x="3760" y="11329"/>
                    </a:lnTo>
                    <a:lnTo>
                      <a:pt x="3024" y="11180"/>
                    </a:lnTo>
                    <a:lnTo>
                      <a:pt x="3244" y="10662"/>
                    </a:lnTo>
                    <a:lnTo>
                      <a:pt x="3760" y="10304"/>
                    </a:lnTo>
                    <a:lnTo>
                      <a:pt x="3595" y="8133"/>
                    </a:lnTo>
                    <a:lnTo>
                      <a:pt x="3310" y="7417"/>
                    </a:lnTo>
                    <a:lnTo>
                      <a:pt x="2562" y="6999"/>
                    </a:lnTo>
                    <a:lnTo>
                      <a:pt x="1935" y="6750"/>
                    </a:lnTo>
                    <a:lnTo>
                      <a:pt x="1374" y="6899"/>
                    </a:lnTo>
                    <a:lnTo>
                      <a:pt x="1198" y="6650"/>
                    </a:lnTo>
                    <a:lnTo>
                      <a:pt x="858" y="6590"/>
                    </a:lnTo>
                    <a:lnTo>
                      <a:pt x="924" y="6999"/>
                    </a:lnTo>
                    <a:lnTo>
                      <a:pt x="341" y="6750"/>
                    </a:lnTo>
                    <a:lnTo>
                      <a:pt x="121" y="6341"/>
                    </a:lnTo>
                    <a:lnTo>
                      <a:pt x="462" y="6222"/>
                    </a:lnTo>
                    <a:lnTo>
                      <a:pt x="858" y="6083"/>
                    </a:lnTo>
                    <a:lnTo>
                      <a:pt x="572" y="6083"/>
                    </a:lnTo>
                    <a:lnTo>
                      <a:pt x="176" y="5973"/>
                    </a:lnTo>
                    <a:lnTo>
                      <a:pt x="572" y="5774"/>
                    </a:lnTo>
                    <a:lnTo>
                      <a:pt x="462" y="5665"/>
                    </a:lnTo>
                    <a:lnTo>
                      <a:pt x="0" y="5814"/>
                    </a:lnTo>
                    <a:lnTo>
                      <a:pt x="121" y="5515"/>
                    </a:lnTo>
                    <a:lnTo>
                      <a:pt x="858" y="5515"/>
                    </a:lnTo>
                    <a:lnTo>
                      <a:pt x="1649" y="5774"/>
                    </a:lnTo>
                    <a:lnTo>
                      <a:pt x="1935" y="5306"/>
                    </a:lnTo>
                    <a:lnTo>
                      <a:pt x="1539" y="5406"/>
                    </a:lnTo>
                    <a:lnTo>
                      <a:pt x="1089" y="5406"/>
                    </a:lnTo>
                    <a:lnTo>
                      <a:pt x="638" y="5246"/>
                    </a:lnTo>
                    <a:lnTo>
                      <a:pt x="924" y="5147"/>
                    </a:lnTo>
                    <a:lnTo>
                      <a:pt x="572" y="5097"/>
                    </a:lnTo>
                    <a:lnTo>
                      <a:pt x="176" y="4838"/>
                    </a:lnTo>
                    <a:lnTo>
                      <a:pt x="0" y="4579"/>
                    </a:lnTo>
                    <a:lnTo>
                      <a:pt x="176" y="4171"/>
                    </a:lnTo>
                    <a:lnTo>
                      <a:pt x="748" y="4072"/>
                    </a:lnTo>
                    <a:lnTo>
                      <a:pt x="1198" y="4072"/>
                    </a:lnTo>
                    <a:lnTo>
                      <a:pt x="1770" y="4022"/>
                    </a:lnTo>
                    <a:lnTo>
                      <a:pt x="1770" y="3922"/>
                    </a:lnTo>
                    <a:lnTo>
                      <a:pt x="2276" y="3803"/>
                    </a:lnTo>
                    <a:lnTo>
                      <a:pt x="2683" y="3803"/>
                    </a:lnTo>
                    <a:lnTo>
                      <a:pt x="2859" y="3922"/>
                    </a:lnTo>
                    <a:lnTo>
                      <a:pt x="3485" y="3604"/>
                    </a:lnTo>
                    <a:lnTo>
                      <a:pt x="3595" y="3355"/>
                    </a:lnTo>
                    <a:lnTo>
                      <a:pt x="3991" y="3245"/>
                    </a:lnTo>
                    <a:lnTo>
                      <a:pt x="3705" y="3086"/>
                    </a:lnTo>
                    <a:lnTo>
                      <a:pt x="4167" y="2987"/>
                    </a:lnTo>
                    <a:lnTo>
                      <a:pt x="4167" y="2927"/>
                    </a:lnTo>
                    <a:lnTo>
                      <a:pt x="3991" y="2987"/>
                    </a:lnTo>
                    <a:lnTo>
                      <a:pt x="3419" y="3086"/>
                    </a:lnTo>
                    <a:lnTo>
                      <a:pt x="3310" y="2927"/>
                    </a:lnTo>
                    <a:lnTo>
                      <a:pt x="3024" y="2927"/>
                    </a:lnTo>
                    <a:lnTo>
                      <a:pt x="3134" y="2728"/>
                    </a:lnTo>
                    <a:lnTo>
                      <a:pt x="3419" y="2578"/>
                    </a:lnTo>
                    <a:lnTo>
                      <a:pt x="4046" y="2260"/>
                    </a:lnTo>
                    <a:lnTo>
                      <a:pt x="4453" y="2011"/>
                    </a:lnTo>
                    <a:lnTo>
                      <a:pt x="4904" y="1911"/>
                    </a:lnTo>
                    <a:lnTo>
                      <a:pt x="4959" y="2260"/>
                    </a:lnTo>
                    <a:lnTo>
                      <a:pt x="5069" y="2260"/>
                    </a:lnTo>
                    <a:lnTo>
                      <a:pt x="5069" y="1752"/>
                    </a:lnTo>
                    <a:lnTo>
                      <a:pt x="5355" y="1752"/>
                    </a:lnTo>
                    <a:lnTo>
                      <a:pt x="5531" y="2011"/>
                    </a:lnTo>
                    <a:lnTo>
                      <a:pt x="5805" y="1911"/>
                    </a:lnTo>
                    <a:lnTo>
                      <a:pt x="6267" y="1185"/>
                    </a:lnTo>
                    <a:lnTo>
                      <a:pt x="6608" y="1234"/>
                    </a:lnTo>
                    <a:lnTo>
                      <a:pt x="6608" y="1603"/>
                    </a:lnTo>
                    <a:lnTo>
                      <a:pt x="7059" y="2051"/>
                    </a:lnTo>
                    <a:lnTo>
                      <a:pt x="7180" y="2051"/>
                    </a:lnTo>
                    <a:lnTo>
                      <a:pt x="6839" y="1075"/>
                    </a:lnTo>
                    <a:lnTo>
                      <a:pt x="8488" y="926"/>
                    </a:lnTo>
                    <a:lnTo>
                      <a:pt x="8543" y="1483"/>
                    </a:lnTo>
                    <a:lnTo>
                      <a:pt x="9291" y="1752"/>
                    </a:lnTo>
                    <a:lnTo>
                      <a:pt x="9401" y="1643"/>
                    </a:lnTo>
                    <a:lnTo>
                      <a:pt x="9291" y="1234"/>
                    </a:lnTo>
                    <a:lnTo>
                      <a:pt x="9456" y="926"/>
                    </a:lnTo>
                    <a:lnTo>
                      <a:pt x="10192" y="1483"/>
                    </a:lnTo>
                    <a:lnTo>
                      <a:pt x="10654" y="2160"/>
                    </a:lnTo>
                    <a:lnTo>
                      <a:pt x="10885" y="2011"/>
                    </a:lnTo>
                    <a:lnTo>
                      <a:pt x="10764" y="1643"/>
                    </a:lnTo>
                    <a:lnTo>
                      <a:pt x="11226" y="1444"/>
                    </a:lnTo>
                    <a:lnTo>
                      <a:pt x="11512" y="1603"/>
                    </a:lnTo>
                    <a:lnTo>
                      <a:pt x="11622" y="1603"/>
                    </a:lnTo>
                    <a:lnTo>
                      <a:pt x="11050" y="767"/>
                    </a:lnTo>
                    <a:lnTo>
                      <a:pt x="11963" y="976"/>
                    </a:lnTo>
                    <a:lnTo>
                      <a:pt x="12413" y="1444"/>
                    </a:lnTo>
                    <a:lnTo>
                      <a:pt x="12413" y="1075"/>
                    </a:lnTo>
                    <a:lnTo>
                      <a:pt x="12128" y="767"/>
                    </a:lnTo>
                    <a:lnTo>
                      <a:pt x="11402" y="567"/>
                    </a:lnTo>
                    <a:lnTo>
                      <a:pt x="11226" y="159"/>
                    </a:lnTo>
                    <a:lnTo>
                      <a:pt x="11512" y="159"/>
                    </a:lnTo>
                    <a:lnTo>
                      <a:pt x="13161" y="159"/>
                    </a:lnTo>
                    <a:lnTo>
                      <a:pt x="14458" y="0"/>
                    </a:lnTo>
                    <a:lnTo>
                      <a:pt x="15833" y="259"/>
                    </a:lnTo>
                    <a:lnTo>
                      <a:pt x="16570" y="567"/>
                    </a:lnTo>
                    <a:lnTo>
                      <a:pt x="16284" y="767"/>
                    </a:lnTo>
                    <a:lnTo>
                      <a:pt x="15547" y="767"/>
                    </a:lnTo>
                    <a:lnTo>
                      <a:pt x="14634" y="826"/>
                    </a:lnTo>
                    <a:lnTo>
                      <a:pt x="14008" y="926"/>
                    </a:lnTo>
                    <a:lnTo>
                      <a:pt x="13612" y="1185"/>
                    </a:lnTo>
                    <a:lnTo>
                      <a:pt x="14524" y="976"/>
                    </a:lnTo>
                    <a:lnTo>
                      <a:pt x="15723" y="976"/>
                    </a:lnTo>
                    <a:lnTo>
                      <a:pt x="16745" y="926"/>
                    </a:lnTo>
                    <a:lnTo>
                      <a:pt x="16745" y="1334"/>
                    </a:lnTo>
                    <a:lnTo>
                      <a:pt x="17020" y="1444"/>
                    </a:lnTo>
                    <a:lnTo>
                      <a:pt x="17768" y="1643"/>
                    </a:lnTo>
                    <a:lnTo>
                      <a:pt x="17317" y="1911"/>
                    </a:lnTo>
                    <a:lnTo>
                      <a:pt x="17141" y="2011"/>
                    </a:lnTo>
                    <a:lnTo>
                      <a:pt x="16745" y="2011"/>
                    </a:lnTo>
                    <a:lnTo>
                      <a:pt x="16460" y="2160"/>
                    </a:lnTo>
                    <a:lnTo>
                      <a:pt x="15943" y="2051"/>
                    </a:lnTo>
                    <a:lnTo>
                      <a:pt x="14975" y="2051"/>
                    </a:lnTo>
                    <a:lnTo>
                      <a:pt x="13612" y="2519"/>
                    </a:lnTo>
                    <a:lnTo>
                      <a:pt x="13722" y="2578"/>
                    </a:lnTo>
                    <a:lnTo>
                      <a:pt x="14975" y="2320"/>
                    </a:lnTo>
                    <a:lnTo>
                      <a:pt x="16174" y="2320"/>
                    </a:lnTo>
                    <a:lnTo>
                      <a:pt x="16284" y="2578"/>
                    </a:lnTo>
                    <a:lnTo>
                      <a:pt x="15547" y="2927"/>
                    </a:lnTo>
                    <a:lnTo>
                      <a:pt x="15723" y="3086"/>
                    </a:lnTo>
                    <a:lnTo>
                      <a:pt x="16460" y="2827"/>
                    </a:lnTo>
                    <a:lnTo>
                      <a:pt x="16570" y="2419"/>
                    </a:lnTo>
                    <a:lnTo>
                      <a:pt x="17196" y="2320"/>
                    </a:lnTo>
                    <a:lnTo>
                      <a:pt x="17196" y="2578"/>
                    </a:lnTo>
                    <a:lnTo>
                      <a:pt x="16910" y="3355"/>
                    </a:lnTo>
                    <a:lnTo>
                      <a:pt x="16174" y="4072"/>
                    </a:lnTo>
                    <a:lnTo>
                      <a:pt x="16690" y="3763"/>
                    </a:lnTo>
                    <a:lnTo>
                      <a:pt x="17317" y="3355"/>
                    </a:lnTo>
                    <a:lnTo>
                      <a:pt x="17603" y="2927"/>
                    </a:lnTo>
                    <a:lnTo>
                      <a:pt x="17768" y="2827"/>
                    </a:lnTo>
                    <a:lnTo>
                      <a:pt x="17768" y="3146"/>
                    </a:lnTo>
                    <a:lnTo>
                      <a:pt x="18329" y="3146"/>
                    </a:lnTo>
                    <a:lnTo>
                      <a:pt x="18571" y="2827"/>
                    </a:lnTo>
                    <a:lnTo>
                      <a:pt x="19296" y="2678"/>
                    </a:lnTo>
                    <a:lnTo>
                      <a:pt x="19989" y="2987"/>
                    </a:lnTo>
                    <a:lnTo>
                      <a:pt x="19879" y="3355"/>
                    </a:lnTo>
                    <a:lnTo>
                      <a:pt x="19252" y="3654"/>
                    </a:lnTo>
                    <a:lnTo>
                      <a:pt x="19296" y="3803"/>
                    </a:lnTo>
                    <a:lnTo>
                      <a:pt x="18802" y="4022"/>
                    </a:lnTo>
                    <a:lnTo>
                      <a:pt x="18109" y="4072"/>
                    </a:lnTo>
                    <a:lnTo>
                      <a:pt x="17603" y="4072"/>
                    </a:lnTo>
                    <a:lnTo>
                      <a:pt x="18329" y="4171"/>
                    </a:lnTo>
                    <a:lnTo>
                      <a:pt x="18802" y="4171"/>
                    </a:lnTo>
                    <a:lnTo>
                      <a:pt x="18505" y="4579"/>
                    </a:lnTo>
                    <a:lnTo>
                      <a:pt x="17603" y="4430"/>
                    </a:lnTo>
                    <a:lnTo>
                      <a:pt x="17317" y="4898"/>
                    </a:lnTo>
                    <a:lnTo>
                      <a:pt x="17317" y="4998"/>
                    </a:lnTo>
                    <a:lnTo>
                      <a:pt x="17658" y="4739"/>
                    </a:lnTo>
                    <a:lnTo>
                      <a:pt x="18329" y="4739"/>
                    </a:lnTo>
                    <a:lnTo>
                      <a:pt x="17603" y="5515"/>
                    </a:lnTo>
                    <a:lnTo>
                      <a:pt x="16910" y="6083"/>
                    </a:lnTo>
                    <a:lnTo>
                      <a:pt x="16866" y="6750"/>
                    </a:lnTo>
                    <a:lnTo>
                      <a:pt x="17317" y="7158"/>
                    </a:lnTo>
                    <a:lnTo>
                      <a:pt x="17020" y="7257"/>
                    </a:lnTo>
                    <a:lnTo>
                      <a:pt x="17361" y="7317"/>
                    </a:lnTo>
                    <a:lnTo>
                      <a:pt x="17493" y="7934"/>
                    </a:lnTo>
                    <a:lnTo>
                      <a:pt x="16690" y="7725"/>
                    </a:lnTo>
                    <a:lnTo>
                      <a:pt x="16394" y="8094"/>
                    </a:lnTo>
                    <a:lnTo>
                      <a:pt x="16866" y="8243"/>
                    </a:lnTo>
                    <a:lnTo>
                      <a:pt x="16910" y="9169"/>
                    </a:lnTo>
                    <a:lnTo>
                      <a:pt x="16866" y="9985"/>
                    </a:lnTo>
                    <a:lnTo>
                      <a:pt x="16394" y="10662"/>
                    </a:lnTo>
                    <a:lnTo>
                      <a:pt x="15657" y="10821"/>
                    </a:lnTo>
                    <a:lnTo>
                      <a:pt x="15096" y="10553"/>
                    </a:lnTo>
                    <a:lnTo>
                      <a:pt x="14458" y="10762"/>
                    </a:lnTo>
                    <a:lnTo>
                      <a:pt x="14634" y="11180"/>
                    </a:lnTo>
                    <a:lnTo>
                      <a:pt x="15206" y="11847"/>
                    </a:lnTo>
                    <a:lnTo>
                      <a:pt x="15492" y="12155"/>
                    </a:lnTo>
                    <a:lnTo>
                      <a:pt x="15492" y="12832"/>
                    </a:lnTo>
                    <a:lnTo>
                      <a:pt x="14975" y="12932"/>
                    </a:lnTo>
                    <a:lnTo>
                      <a:pt x="14931" y="12932"/>
                    </a:lnTo>
                    <a:lnTo>
                      <a:pt x="14524" y="12723"/>
                    </a:lnTo>
                    <a:lnTo>
                      <a:pt x="14524" y="12464"/>
                    </a:lnTo>
                    <a:lnTo>
                      <a:pt x="14239" y="12265"/>
                    </a:lnTo>
                    <a:lnTo>
                      <a:pt x="13788" y="11996"/>
                    </a:lnTo>
                    <a:lnTo>
                      <a:pt x="13161" y="11588"/>
                    </a:lnTo>
                    <a:lnTo>
                      <a:pt x="13040" y="11747"/>
                    </a:lnTo>
                    <a:lnTo>
                      <a:pt x="13612" y="12056"/>
                    </a:lnTo>
                    <a:lnTo>
                      <a:pt x="14074" y="12305"/>
                    </a:lnTo>
                    <a:lnTo>
                      <a:pt x="13271" y="12424"/>
                    </a:lnTo>
                    <a:lnTo>
                      <a:pt x="12985" y="12673"/>
                    </a:lnTo>
                    <a:lnTo>
                      <a:pt x="12864" y="12832"/>
                    </a:lnTo>
                    <a:lnTo>
                      <a:pt x="13612" y="12832"/>
                    </a:lnTo>
                    <a:lnTo>
                      <a:pt x="12699" y="12982"/>
                    </a:lnTo>
                    <a:lnTo>
                      <a:pt x="14008" y="12932"/>
                    </a:lnTo>
                    <a:lnTo>
                      <a:pt x="15206" y="13141"/>
                    </a:lnTo>
                    <a:lnTo>
                      <a:pt x="14755" y="13400"/>
                    </a:lnTo>
                    <a:lnTo>
                      <a:pt x="13557" y="14007"/>
                    </a:lnTo>
                    <a:lnTo>
                      <a:pt x="12413" y="14166"/>
                    </a:lnTo>
                    <a:lnTo>
                      <a:pt x="11402" y="14316"/>
                    </a:lnTo>
                    <a:lnTo>
                      <a:pt x="11050" y="14007"/>
                    </a:lnTo>
                    <a:lnTo>
                      <a:pt x="11160" y="14425"/>
                    </a:lnTo>
                    <a:lnTo>
                      <a:pt x="10764" y="14584"/>
                    </a:lnTo>
                    <a:lnTo>
                      <a:pt x="10027" y="15152"/>
                    </a:lnTo>
                    <a:lnTo>
                      <a:pt x="9115" y="15719"/>
                    </a:lnTo>
                    <a:lnTo>
                      <a:pt x="8664" y="15719"/>
                    </a:lnTo>
                    <a:lnTo>
                      <a:pt x="8840" y="15301"/>
                    </a:lnTo>
                    <a:lnTo>
                      <a:pt x="8543" y="15301"/>
                    </a:lnTo>
                    <a:lnTo>
                      <a:pt x="8488" y="15819"/>
                    </a:lnTo>
                    <a:lnTo>
                      <a:pt x="7916" y="15918"/>
                    </a:lnTo>
                    <a:lnTo>
                      <a:pt x="7631" y="16068"/>
                    </a:lnTo>
                    <a:lnTo>
                      <a:pt x="7290" y="16595"/>
                    </a:lnTo>
                    <a:lnTo>
                      <a:pt x="7059" y="17003"/>
                    </a:lnTo>
                    <a:lnTo>
                      <a:pt x="6608" y="17670"/>
                    </a:lnTo>
                    <a:lnTo>
                      <a:pt x="6267" y="18547"/>
                    </a:lnTo>
                    <a:lnTo>
                      <a:pt x="5245" y="1999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11" name="Freeform 770"/>
              <p:cNvSpPr>
                <a:spLocks/>
              </p:cNvSpPr>
              <p:nvPr/>
            </p:nvSpPr>
            <p:spPr bwMode="auto">
              <a:xfrm>
                <a:off x="3256156" y="4675203"/>
                <a:ext cx="20968" cy="9984"/>
              </a:xfrm>
              <a:custGeom>
                <a:avLst/>
                <a:gdLst>
                  <a:gd name="T0" fmla="*/ 15000 w 20000"/>
                  <a:gd name="T1" fmla="*/ 19048 h 20000"/>
                  <a:gd name="T2" fmla="*/ 0 w 20000"/>
                  <a:gd name="T3" fmla="*/ 19048 h 20000"/>
                  <a:gd name="T4" fmla="*/ 8750 w 20000"/>
                  <a:gd name="T5" fmla="*/ 14286 h 20000"/>
                  <a:gd name="T6" fmla="*/ 8750 w 20000"/>
                  <a:gd name="T7" fmla="*/ 0 h 20000"/>
                  <a:gd name="T8" fmla="*/ 19583 w 20000"/>
                  <a:gd name="T9" fmla="*/ 0 h 20000"/>
                  <a:gd name="T10" fmla="*/ 15000 w 20000"/>
                  <a:gd name="T11" fmla="*/ 19048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5000" y="19048"/>
                    </a:moveTo>
                    <a:lnTo>
                      <a:pt x="0" y="19048"/>
                    </a:lnTo>
                    <a:lnTo>
                      <a:pt x="8750" y="14286"/>
                    </a:lnTo>
                    <a:lnTo>
                      <a:pt x="8750" y="0"/>
                    </a:lnTo>
                    <a:lnTo>
                      <a:pt x="19583" y="0"/>
                    </a:lnTo>
                    <a:lnTo>
                      <a:pt x="15000" y="1904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12" name="Freeform 771"/>
              <p:cNvSpPr>
                <a:spLocks/>
              </p:cNvSpPr>
              <p:nvPr/>
            </p:nvSpPr>
            <p:spPr bwMode="auto">
              <a:xfrm>
                <a:off x="7037298" y="5834407"/>
                <a:ext cx="67895" cy="85867"/>
              </a:xfrm>
              <a:custGeom>
                <a:avLst/>
                <a:gdLst>
                  <a:gd name="T0" fmla="*/ 5185 w 20000"/>
                  <a:gd name="T1" fmla="*/ 19901 h 20000"/>
                  <a:gd name="T2" fmla="*/ 3333 w 20000"/>
                  <a:gd name="T3" fmla="*/ 19310 h 20000"/>
                  <a:gd name="T4" fmla="*/ 1975 w 20000"/>
                  <a:gd name="T5" fmla="*/ 18325 h 20000"/>
                  <a:gd name="T6" fmla="*/ 3333 w 20000"/>
                  <a:gd name="T7" fmla="*/ 18325 h 20000"/>
                  <a:gd name="T8" fmla="*/ 3333 w 20000"/>
                  <a:gd name="T9" fmla="*/ 17241 h 20000"/>
                  <a:gd name="T10" fmla="*/ 1358 w 20000"/>
                  <a:gd name="T11" fmla="*/ 16847 h 20000"/>
                  <a:gd name="T12" fmla="*/ 0 w 20000"/>
                  <a:gd name="T13" fmla="*/ 14286 h 20000"/>
                  <a:gd name="T14" fmla="*/ 1358 w 20000"/>
                  <a:gd name="T15" fmla="*/ 10640 h 20000"/>
                  <a:gd name="T16" fmla="*/ 1975 w 20000"/>
                  <a:gd name="T17" fmla="*/ 11626 h 20000"/>
                  <a:gd name="T18" fmla="*/ 1975 w 20000"/>
                  <a:gd name="T19" fmla="*/ 10640 h 20000"/>
                  <a:gd name="T20" fmla="*/ 1358 w 20000"/>
                  <a:gd name="T21" fmla="*/ 1970 h 20000"/>
                  <a:gd name="T22" fmla="*/ 1975 w 20000"/>
                  <a:gd name="T23" fmla="*/ 0 h 20000"/>
                  <a:gd name="T24" fmla="*/ 3333 w 20000"/>
                  <a:gd name="T25" fmla="*/ 0 h 20000"/>
                  <a:gd name="T26" fmla="*/ 4568 w 20000"/>
                  <a:gd name="T27" fmla="*/ 985 h 20000"/>
                  <a:gd name="T28" fmla="*/ 7160 w 20000"/>
                  <a:gd name="T29" fmla="*/ 2562 h 20000"/>
                  <a:gd name="T30" fmla="*/ 12222 w 20000"/>
                  <a:gd name="T31" fmla="*/ 3547 h 20000"/>
                  <a:gd name="T32" fmla="*/ 15432 w 20000"/>
                  <a:gd name="T33" fmla="*/ 2562 h 20000"/>
                  <a:gd name="T34" fmla="*/ 16667 w 20000"/>
                  <a:gd name="T35" fmla="*/ 2562 h 20000"/>
                  <a:gd name="T36" fmla="*/ 19877 w 20000"/>
                  <a:gd name="T37" fmla="*/ 1970 h 20000"/>
                  <a:gd name="T38" fmla="*/ 19877 w 20000"/>
                  <a:gd name="T39" fmla="*/ 2562 h 20000"/>
                  <a:gd name="T40" fmla="*/ 17901 w 20000"/>
                  <a:gd name="T41" fmla="*/ 11626 h 20000"/>
                  <a:gd name="T42" fmla="*/ 16667 w 20000"/>
                  <a:gd name="T43" fmla="*/ 11626 h 20000"/>
                  <a:gd name="T44" fmla="*/ 16667 w 20000"/>
                  <a:gd name="T45" fmla="*/ 10640 h 20000"/>
                  <a:gd name="T46" fmla="*/ 15432 w 20000"/>
                  <a:gd name="T47" fmla="*/ 11626 h 20000"/>
                  <a:gd name="T48" fmla="*/ 15432 w 20000"/>
                  <a:gd name="T49" fmla="*/ 13202 h 20000"/>
                  <a:gd name="T50" fmla="*/ 14815 w 20000"/>
                  <a:gd name="T51" fmla="*/ 14680 h 20000"/>
                  <a:gd name="T52" fmla="*/ 13457 w 20000"/>
                  <a:gd name="T53" fmla="*/ 17241 h 20000"/>
                  <a:gd name="T54" fmla="*/ 11605 w 20000"/>
                  <a:gd name="T55" fmla="*/ 18325 h 20000"/>
                  <a:gd name="T56" fmla="*/ 11605 w 20000"/>
                  <a:gd name="T57" fmla="*/ 16847 h 20000"/>
                  <a:gd name="T58" fmla="*/ 12222 w 20000"/>
                  <a:gd name="T59" fmla="*/ 16847 h 20000"/>
                  <a:gd name="T60" fmla="*/ 12222 w 20000"/>
                  <a:gd name="T61" fmla="*/ 14680 h 20000"/>
                  <a:gd name="T62" fmla="*/ 11605 w 20000"/>
                  <a:gd name="T63" fmla="*/ 14680 h 20000"/>
                  <a:gd name="T64" fmla="*/ 9630 w 20000"/>
                  <a:gd name="T65" fmla="*/ 17241 h 20000"/>
                  <a:gd name="T66" fmla="*/ 8395 w 20000"/>
                  <a:gd name="T67" fmla="*/ 17241 h 20000"/>
                  <a:gd name="T68" fmla="*/ 7160 w 20000"/>
                  <a:gd name="T69" fmla="*/ 19901 h 20000"/>
                  <a:gd name="T70" fmla="*/ 5185 w 20000"/>
                  <a:gd name="T71" fmla="*/ 19901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5185" y="19901"/>
                    </a:moveTo>
                    <a:lnTo>
                      <a:pt x="3333" y="19310"/>
                    </a:lnTo>
                    <a:lnTo>
                      <a:pt x="1975" y="18325"/>
                    </a:lnTo>
                    <a:lnTo>
                      <a:pt x="3333" y="18325"/>
                    </a:lnTo>
                    <a:lnTo>
                      <a:pt x="3333" y="17241"/>
                    </a:lnTo>
                    <a:lnTo>
                      <a:pt x="1358" y="16847"/>
                    </a:lnTo>
                    <a:lnTo>
                      <a:pt x="0" y="14286"/>
                    </a:lnTo>
                    <a:lnTo>
                      <a:pt x="1358" y="10640"/>
                    </a:lnTo>
                    <a:lnTo>
                      <a:pt x="1975" y="11626"/>
                    </a:lnTo>
                    <a:lnTo>
                      <a:pt x="1975" y="10640"/>
                    </a:lnTo>
                    <a:lnTo>
                      <a:pt x="1358" y="1970"/>
                    </a:lnTo>
                    <a:lnTo>
                      <a:pt x="1975" y="0"/>
                    </a:lnTo>
                    <a:lnTo>
                      <a:pt x="3333" y="0"/>
                    </a:lnTo>
                    <a:lnTo>
                      <a:pt x="4568" y="985"/>
                    </a:lnTo>
                    <a:lnTo>
                      <a:pt x="7160" y="2562"/>
                    </a:lnTo>
                    <a:lnTo>
                      <a:pt x="12222" y="3547"/>
                    </a:lnTo>
                    <a:lnTo>
                      <a:pt x="15432" y="2562"/>
                    </a:lnTo>
                    <a:lnTo>
                      <a:pt x="16667" y="2562"/>
                    </a:lnTo>
                    <a:lnTo>
                      <a:pt x="19877" y="1970"/>
                    </a:lnTo>
                    <a:lnTo>
                      <a:pt x="19877" y="2562"/>
                    </a:lnTo>
                    <a:lnTo>
                      <a:pt x="17901" y="11626"/>
                    </a:lnTo>
                    <a:lnTo>
                      <a:pt x="16667" y="11626"/>
                    </a:lnTo>
                    <a:lnTo>
                      <a:pt x="16667" y="10640"/>
                    </a:lnTo>
                    <a:lnTo>
                      <a:pt x="15432" y="11626"/>
                    </a:lnTo>
                    <a:lnTo>
                      <a:pt x="15432" y="13202"/>
                    </a:lnTo>
                    <a:lnTo>
                      <a:pt x="14815" y="14680"/>
                    </a:lnTo>
                    <a:lnTo>
                      <a:pt x="13457" y="17241"/>
                    </a:lnTo>
                    <a:lnTo>
                      <a:pt x="11605" y="18325"/>
                    </a:lnTo>
                    <a:lnTo>
                      <a:pt x="11605" y="16847"/>
                    </a:lnTo>
                    <a:lnTo>
                      <a:pt x="12222" y="16847"/>
                    </a:lnTo>
                    <a:lnTo>
                      <a:pt x="12222" y="14680"/>
                    </a:lnTo>
                    <a:lnTo>
                      <a:pt x="11605" y="14680"/>
                    </a:lnTo>
                    <a:lnTo>
                      <a:pt x="9630" y="17241"/>
                    </a:lnTo>
                    <a:lnTo>
                      <a:pt x="8395" y="17241"/>
                    </a:lnTo>
                    <a:lnTo>
                      <a:pt x="7160" y="19901"/>
                    </a:lnTo>
                    <a:lnTo>
                      <a:pt x="5185" y="1990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13" name="Freeform 772"/>
              <p:cNvSpPr>
                <a:spLocks/>
              </p:cNvSpPr>
              <p:nvPr/>
            </p:nvSpPr>
            <p:spPr bwMode="auto">
              <a:xfrm>
                <a:off x="5457745" y="5297239"/>
                <a:ext cx="11981" cy="11981"/>
              </a:xfrm>
              <a:custGeom>
                <a:avLst/>
                <a:gdLst>
                  <a:gd name="T0" fmla="*/ 11852 w 20000"/>
                  <a:gd name="T1" fmla="*/ 19259 h 20000"/>
                  <a:gd name="T2" fmla="*/ 0 w 20000"/>
                  <a:gd name="T3" fmla="*/ 15556 h 20000"/>
                  <a:gd name="T4" fmla="*/ 7407 w 20000"/>
                  <a:gd name="T5" fmla="*/ 0 h 20000"/>
                  <a:gd name="T6" fmla="*/ 19259 w 20000"/>
                  <a:gd name="T7" fmla="*/ 15556 h 20000"/>
                  <a:gd name="T8" fmla="*/ 11852 w 20000"/>
                  <a:gd name="T9" fmla="*/ 19259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1852" y="19259"/>
                    </a:moveTo>
                    <a:lnTo>
                      <a:pt x="0" y="15556"/>
                    </a:lnTo>
                    <a:lnTo>
                      <a:pt x="7407" y="0"/>
                    </a:lnTo>
                    <a:lnTo>
                      <a:pt x="19259" y="15556"/>
                    </a:lnTo>
                    <a:lnTo>
                      <a:pt x="11852" y="192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14" name="Freeform 773"/>
              <p:cNvSpPr>
                <a:spLocks/>
              </p:cNvSpPr>
              <p:nvPr/>
            </p:nvSpPr>
            <p:spPr bwMode="auto">
              <a:xfrm>
                <a:off x="7510565" y="5323199"/>
                <a:ext cx="32949" cy="57910"/>
              </a:xfrm>
              <a:custGeom>
                <a:avLst/>
                <a:gdLst>
                  <a:gd name="T0" fmla="*/ 19747 w 20000"/>
                  <a:gd name="T1" fmla="*/ 19852 h 20000"/>
                  <a:gd name="T2" fmla="*/ 14430 w 20000"/>
                  <a:gd name="T3" fmla="*/ 18370 h 20000"/>
                  <a:gd name="T4" fmla="*/ 14430 w 20000"/>
                  <a:gd name="T5" fmla="*/ 16000 h 20000"/>
                  <a:gd name="T6" fmla="*/ 7848 w 20000"/>
                  <a:gd name="T7" fmla="*/ 13037 h 20000"/>
                  <a:gd name="T8" fmla="*/ 2785 w 20000"/>
                  <a:gd name="T9" fmla="*/ 6074 h 20000"/>
                  <a:gd name="T10" fmla="*/ 0 w 20000"/>
                  <a:gd name="T11" fmla="*/ 0 h 20000"/>
                  <a:gd name="T12" fmla="*/ 2785 w 20000"/>
                  <a:gd name="T13" fmla="*/ 593 h 20000"/>
                  <a:gd name="T14" fmla="*/ 7848 w 20000"/>
                  <a:gd name="T15" fmla="*/ 6074 h 20000"/>
                  <a:gd name="T16" fmla="*/ 10380 w 20000"/>
                  <a:gd name="T17" fmla="*/ 6815 h 20000"/>
                  <a:gd name="T18" fmla="*/ 10380 w 20000"/>
                  <a:gd name="T19" fmla="*/ 9926 h 20000"/>
                  <a:gd name="T20" fmla="*/ 14430 w 20000"/>
                  <a:gd name="T21" fmla="*/ 12296 h 20000"/>
                  <a:gd name="T22" fmla="*/ 19747 w 20000"/>
                  <a:gd name="T23" fmla="*/ 16889 h 20000"/>
                  <a:gd name="T24" fmla="*/ 19747 w 20000"/>
                  <a:gd name="T25" fmla="*/ 19852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19747" y="19852"/>
                    </a:moveTo>
                    <a:lnTo>
                      <a:pt x="14430" y="18370"/>
                    </a:lnTo>
                    <a:lnTo>
                      <a:pt x="14430" y="16000"/>
                    </a:lnTo>
                    <a:lnTo>
                      <a:pt x="7848" y="13037"/>
                    </a:lnTo>
                    <a:lnTo>
                      <a:pt x="2785" y="6074"/>
                    </a:lnTo>
                    <a:lnTo>
                      <a:pt x="0" y="0"/>
                    </a:lnTo>
                    <a:lnTo>
                      <a:pt x="2785" y="593"/>
                    </a:lnTo>
                    <a:lnTo>
                      <a:pt x="7848" y="6074"/>
                    </a:lnTo>
                    <a:lnTo>
                      <a:pt x="10380" y="6815"/>
                    </a:lnTo>
                    <a:lnTo>
                      <a:pt x="10380" y="9926"/>
                    </a:lnTo>
                    <a:lnTo>
                      <a:pt x="14430" y="12296"/>
                    </a:lnTo>
                    <a:lnTo>
                      <a:pt x="19747" y="16889"/>
                    </a:lnTo>
                    <a:lnTo>
                      <a:pt x="19747" y="1985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15" name="Freeform 774"/>
              <p:cNvSpPr>
                <a:spLocks/>
              </p:cNvSpPr>
              <p:nvPr/>
            </p:nvSpPr>
            <p:spPr bwMode="auto">
              <a:xfrm>
                <a:off x="3272131" y="4591333"/>
                <a:ext cx="6990" cy="11981"/>
              </a:xfrm>
              <a:custGeom>
                <a:avLst/>
                <a:gdLst>
                  <a:gd name="T0" fmla="*/ 18824 w 20000"/>
                  <a:gd name="T1" fmla="*/ 19286 h 20000"/>
                  <a:gd name="T2" fmla="*/ 12941 w 20000"/>
                  <a:gd name="T3" fmla="*/ 19286 h 20000"/>
                  <a:gd name="T4" fmla="*/ 0 w 20000"/>
                  <a:gd name="T5" fmla="*/ 0 h 20000"/>
                  <a:gd name="T6" fmla="*/ 18824 w 20000"/>
                  <a:gd name="T7" fmla="*/ 7857 h 20000"/>
                  <a:gd name="T8" fmla="*/ 18824 w 20000"/>
                  <a:gd name="T9" fmla="*/ 19286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8824" y="19286"/>
                    </a:moveTo>
                    <a:lnTo>
                      <a:pt x="12941" y="19286"/>
                    </a:lnTo>
                    <a:lnTo>
                      <a:pt x="0" y="0"/>
                    </a:lnTo>
                    <a:lnTo>
                      <a:pt x="18824" y="7857"/>
                    </a:lnTo>
                    <a:lnTo>
                      <a:pt x="18824" y="1928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16" name="Freeform 651"/>
              <p:cNvSpPr>
                <a:spLocks/>
              </p:cNvSpPr>
              <p:nvPr/>
            </p:nvSpPr>
            <p:spPr bwMode="auto">
              <a:xfrm>
                <a:off x="4266591" y="4682192"/>
                <a:ext cx="109830" cy="120813"/>
              </a:xfrm>
              <a:custGeom>
                <a:avLst/>
                <a:gdLst>
                  <a:gd name="T0" fmla="*/ 2000 w 20000"/>
                  <a:gd name="T1" fmla="*/ 1825 h 20000"/>
                  <a:gd name="T2" fmla="*/ 3154 w 20000"/>
                  <a:gd name="T3" fmla="*/ 281 h 20000"/>
                  <a:gd name="T4" fmla="*/ 3538 w 20000"/>
                  <a:gd name="T5" fmla="*/ 1123 h 20000"/>
                  <a:gd name="T6" fmla="*/ 5154 w 20000"/>
                  <a:gd name="T7" fmla="*/ 1825 h 20000"/>
                  <a:gd name="T8" fmla="*/ 5154 w 20000"/>
                  <a:gd name="T9" fmla="*/ 1123 h 20000"/>
                  <a:gd name="T10" fmla="*/ 5615 w 20000"/>
                  <a:gd name="T11" fmla="*/ 281 h 20000"/>
                  <a:gd name="T12" fmla="*/ 6385 w 20000"/>
                  <a:gd name="T13" fmla="*/ 0 h 20000"/>
                  <a:gd name="T14" fmla="*/ 7154 w 20000"/>
                  <a:gd name="T15" fmla="*/ 0 h 20000"/>
                  <a:gd name="T16" fmla="*/ 7538 w 20000"/>
                  <a:gd name="T17" fmla="*/ 1123 h 20000"/>
                  <a:gd name="T18" fmla="*/ 8769 w 20000"/>
                  <a:gd name="T19" fmla="*/ 1123 h 20000"/>
                  <a:gd name="T20" fmla="*/ 10308 w 20000"/>
                  <a:gd name="T21" fmla="*/ 281 h 20000"/>
                  <a:gd name="T22" fmla="*/ 10308 w 20000"/>
                  <a:gd name="T23" fmla="*/ 1123 h 20000"/>
                  <a:gd name="T24" fmla="*/ 11538 w 20000"/>
                  <a:gd name="T25" fmla="*/ 1825 h 20000"/>
                  <a:gd name="T26" fmla="*/ 12692 w 20000"/>
                  <a:gd name="T27" fmla="*/ 3579 h 20000"/>
                  <a:gd name="T28" fmla="*/ 13923 w 20000"/>
                  <a:gd name="T29" fmla="*/ 3579 h 20000"/>
                  <a:gd name="T30" fmla="*/ 14769 w 20000"/>
                  <a:gd name="T31" fmla="*/ 2175 h 20000"/>
                  <a:gd name="T32" fmla="*/ 16769 w 20000"/>
                  <a:gd name="T33" fmla="*/ 2175 h 20000"/>
                  <a:gd name="T34" fmla="*/ 19154 w 20000"/>
                  <a:gd name="T35" fmla="*/ 4000 h 20000"/>
                  <a:gd name="T36" fmla="*/ 19154 w 20000"/>
                  <a:gd name="T37" fmla="*/ 4702 h 20000"/>
                  <a:gd name="T38" fmla="*/ 19923 w 20000"/>
                  <a:gd name="T39" fmla="*/ 6877 h 20000"/>
                  <a:gd name="T40" fmla="*/ 19923 w 20000"/>
                  <a:gd name="T41" fmla="*/ 8000 h 20000"/>
                  <a:gd name="T42" fmla="*/ 18692 w 20000"/>
                  <a:gd name="T43" fmla="*/ 8702 h 20000"/>
                  <a:gd name="T44" fmla="*/ 18692 w 20000"/>
                  <a:gd name="T45" fmla="*/ 10456 h 20000"/>
                  <a:gd name="T46" fmla="*/ 17077 w 20000"/>
                  <a:gd name="T47" fmla="*/ 12351 h 20000"/>
                  <a:gd name="T48" fmla="*/ 18692 w 20000"/>
                  <a:gd name="T49" fmla="*/ 15228 h 20000"/>
                  <a:gd name="T50" fmla="*/ 19154 w 20000"/>
                  <a:gd name="T51" fmla="*/ 17053 h 20000"/>
                  <a:gd name="T52" fmla="*/ 19154 w 20000"/>
                  <a:gd name="T53" fmla="*/ 18105 h 20000"/>
                  <a:gd name="T54" fmla="*/ 17923 w 20000"/>
                  <a:gd name="T55" fmla="*/ 17404 h 20000"/>
                  <a:gd name="T56" fmla="*/ 17923 w 20000"/>
                  <a:gd name="T57" fmla="*/ 16351 h 20000"/>
                  <a:gd name="T58" fmla="*/ 17077 w 20000"/>
                  <a:gd name="T59" fmla="*/ 17404 h 20000"/>
                  <a:gd name="T60" fmla="*/ 15538 w 20000"/>
                  <a:gd name="T61" fmla="*/ 17053 h 20000"/>
                  <a:gd name="T62" fmla="*/ 13923 w 20000"/>
                  <a:gd name="T63" fmla="*/ 17404 h 20000"/>
                  <a:gd name="T64" fmla="*/ 10308 w 20000"/>
                  <a:gd name="T65" fmla="*/ 17404 h 20000"/>
                  <a:gd name="T66" fmla="*/ 7154 w 20000"/>
                  <a:gd name="T67" fmla="*/ 18105 h 20000"/>
                  <a:gd name="T68" fmla="*/ 3154 w 20000"/>
                  <a:gd name="T69" fmla="*/ 19930 h 20000"/>
                  <a:gd name="T70" fmla="*/ 2385 w 20000"/>
                  <a:gd name="T71" fmla="*/ 17404 h 20000"/>
                  <a:gd name="T72" fmla="*/ 3154 w 20000"/>
                  <a:gd name="T73" fmla="*/ 15228 h 20000"/>
                  <a:gd name="T74" fmla="*/ 2385 w 20000"/>
                  <a:gd name="T75" fmla="*/ 14456 h 20000"/>
                  <a:gd name="T76" fmla="*/ 2000 w 20000"/>
                  <a:gd name="T77" fmla="*/ 14175 h 20000"/>
                  <a:gd name="T78" fmla="*/ 308 w 20000"/>
                  <a:gd name="T79" fmla="*/ 14175 h 20000"/>
                  <a:gd name="T80" fmla="*/ 0 w 20000"/>
                  <a:gd name="T81" fmla="*/ 12632 h 20000"/>
                  <a:gd name="T82" fmla="*/ 0 w 20000"/>
                  <a:gd name="T83" fmla="*/ 12351 h 20000"/>
                  <a:gd name="T84" fmla="*/ 0 w 20000"/>
                  <a:gd name="T85" fmla="*/ 11228 h 20000"/>
                  <a:gd name="T86" fmla="*/ 0 w 20000"/>
                  <a:gd name="T87" fmla="*/ 9754 h 20000"/>
                  <a:gd name="T88" fmla="*/ 308 w 20000"/>
                  <a:gd name="T89" fmla="*/ 9754 h 20000"/>
                  <a:gd name="T90" fmla="*/ 1231 w 20000"/>
                  <a:gd name="T91" fmla="*/ 8000 h 20000"/>
                  <a:gd name="T92" fmla="*/ 308 w 20000"/>
                  <a:gd name="T93" fmla="*/ 7579 h 20000"/>
                  <a:gd name="T94" fmla="*/ 1231 w 20000"/>
                  <a:gd name="T95" fmla="*/ 6877 h 20000"/>
                  <a:gd name="T96" fmla="*/ 2385 w 20000"/>
                  <a:gd name="T97" fmla="*/ 6877 h 20000"/>
                  <a:gd name="T98" fmla="*/ 2000 w 20000"/>
                  <a:gd name="T99" fmla="*/ 5754 h 20000"/>
                  <a:gd name="T100" fmla="*/ 2000 w 20000"/>
                  <a:gd name="T101" fmla="*/ 5053 h 20000"/>
                  <a:gd name="T102" fmla="*/ 2000 w 20000"/>
                  <a:gd name="T103" fmla="*/ 4000 h 20000"/>
                  <a:gd name="T104" fmla="*/ 1231 w 20000"/>
                  <a:gd name="T105" fmla="*/ 3579 h 20000"/>
                  <a:gd name="T106" fmla="*/ 1231 w 20000"/>
                  <a:gd name="T107" fmla="*/ 2175 h 20000"/>
                  <a:gd name="T108" fmla="*/ 2000 w 20000"/>
                  <a:gd name="T109" fmla="*/ 1825 h 20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00"/>
                  <a:gd name="T166" fmla="*/ 0 h 20000"/>
                  <a:gd name="T167" fmla="*/ 20000 w 20000"/>
                  <a:gd name="T168" fmla="*/ 20000 h 200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00" h="20000">
                    <a:moveTo>
                      <a:pt x="2000" y="1825"/>
                    </a:moveTo>
                    <a:lnTo>
                      <a:pt x="3154" y="281"/>
                    </a:lnTo>
                    <a:lnTo>
                      <a:pt x="3538" y="1123"/>
                    </a:lnTo>
                    <a:lnTo>
                      <a:pt x="5154" y="1825"/>
                    </a:lnTo>
                    <a:lnTo>
                      <a:pt x="5154" y="1123"/>
                    </a:lnTo>
                    <a:lnTo>
                      <a:pt x="5615" y="281"/>
                    </a:lnTo>
                    <a:lnTo>
                      <a:pt x="6385" y="0"/>
                    </a:lnTo>
                    <a:lnTo>
                      <a:pt x="7154" y="0"/>
                    </a:lnTo>
                    <a:lnTo>
                      <a:pt x="7538" y="1123"/>
                    </a:lnTo>
                    <a:lnTo>
                      <a:pt x="8769" y="1123"/>
                    </a:lnTo>
                    <a:lnTo>
                      <a:pt x="10308" y="281"/>
                    </a:lnTo>
                    <a:lnTo>
                      <a:pt x="10308" y="1123"/>
                    </a:lnTo>
                    <a:lnTo>
                      <a:pt x="11538" y="1825"/>
                    </a:lnTo>
                    <a:lnTo>
                      <a:pt x="12692" y="3579"/>
                    </a:lnTo>
                    <a:lnTo>
                      <a:pt x="13923" y="3579"/>
                    </a:lnTo>
                    <a:lnTo>
                      <a:pt x="14769" y="2175"/>
                    </a:lnTo>
                    <a:lnTo>
                      <a:pt x="16769" y="2175"/>
                    </a:lnTo>
                    <a:lnTo>
                      <a:pt x="19154" y="4000"/>
                    </a:lnTo>
                    <a:lnTo>
                      <a:pt x="19154" y="4702"/>
                    </a:lnTo>
                    <a:lnTo>
                      <a:pt x="19923" y="6877"/>
                    </a:lnTo>
                    <a:lnTo>
                      <a:pt x="19923" y="8000"/>
                    </a:lnTo>
                    <a:lnTo>
                      <a:pt x="18692" y="8702"/>
                    </a:lnTo>
                    <a:lnTo>
                      <a:pt x="18692" y="10456"/>
                    </a:lnTo>
                    <a:lnTo>
                      <a:pt x="17077" y="12351"/>
                    </a:lnTo>
                    <a:lnTo>
                      <a:pt x="18692" y="15228"/>
                    </a:lnTo>
                    <a:lnTo>
                      <a:pt x="19154" y="17053"/>
                    </a:lnTo>
                    <a:lnTo>
                      <a:pt x="19154" y="18105"/>
                    </a:lnTo>
                    <a:lnTo>
                      <a:pt x="17923" y="17404"/>
                    </a:lnTo>
                    <a:lnTo>
                      <a:pt x="17923" y="16351"/>
                    </a:lnTo>
                    <a:lnTo>
                      <a:pt x="17077" y="17404"/>
                    </a:lnTo>
                    <a:lnTo>
                      <a:pt x="15538" y="17053"/>
                    </a:lnTo>
                    <a:lnTo>
                      <a:pt x="13923" y="17404"/>
                    </a:lnTo>
                    <a:lnTo>
                      <a:pt x="10308" y="17404"/>
                    </a:lnTo>
                    <a:lnTo>
                      <a:pt x="7154" y="18105"/>
                    </a:lnTo>
                    <a:lnTo>
                      <a:pt x="3154" y="19930"/>
                    </a:lnTo>
                    <a:lnTo>
                      <a:pt x="2385" y="17404"/>
                    </a:lnTo>
                    <a:lnTo>
                      <a:pt x="3154" y="15228"/>
                    </a:lnTo>
                    <a:lnTo>
                      <a:pt x="2385" y="14456"/>
                    </a:lnTo>
                    <a:lnTo>
                      <a:pt x="2000" y="14175"/>
                    </a:lnTo>
                    <a:lnTo>
                      <a:pt x="308" y="14175"/>
                    </a:lnTo>
                    <a:lnTo>
                      <a:pt x="0" y="12632"/>
                    </a:lnTo>
                    <a:lnTo>
                      <a:pt x="0" y="12351"/>
                    </a:lnTo>
                    <a:lnTo>
                      <a:pt x="0" y="11228"/>
                    </a:lnTo>
                    <a:lnTo>
                      <a:pt x="0" y="9754"/>
                    </a:lnTo>
                    <a:lnTo>
                      <a:pt x="308" y="9754"/>
                    </a:lnTo>
                    <a:lnTo>
                      <a:pt x="1231" y="8000"/>
                    </a:lnTo>
                    <a:lnTo>
                      <a:pt x="308" y="7579"/>
                    </a:lnTo>
                    <a:lnTo>
                      <a:pt x="1231" y="6877"/>
                    </a:lnTo>
                    <a:lnTo>
                      <a:pt x="2385" y="6877"/>
                    </a:lnTo>
                    <a:lnTo>
                      <a:pt x="2000" y="5754"/>
                    </a:lnTo>
                    <a:lnTo>
                      <a:pt x="2000" y="5053"/>
                    </a:lnTo>
                    <a:lnTo>
                      <a:pt x="2000" y="4000"/>
                    </a:lnTo>
                    <a:lnTo>
                      <a:pt x="1231" y="3579"/>
                    </a:lnTo>
                    <a:lnTo>
                      <a:pt x="1231" y="2175"/>
                    </a:lnTo>
                    <a:lnTo>
                      <a:pt x="2000" y="182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17" name="Freeform 654"/>
              <p:cNvSpPr>
                <a:spLocks/>
              </p:cNvSpPr>
              <p:nvPr/>
            </p:nvSpPr>
            <p:spPr bwMode="auto">
              <a:xfrm>
                <a:off x="4360445" y="4675203"/>
                <a:ext cx="86866" cy="117817"/>
              </a:xfrm>
              <a:custGeom>
                <a:avLst/>
                <a:gdLst>
                  <a:gd name="T0" fmla="*/ 2647 w 20000"/>
                  <a:gd name="T1" fmla="*/ 5236 h 20000"/>
                  <a:gd name="T2" fmla="*/ 2647 w 20000"/>
                  <a:gd name="T3" fmla="*/ 3418 h 20000"/>
                  <a:gd name="T4" fmla="*/ 2059 w 20000"/>
                  <a:gd name="T5" fmla="*/ 1164 h 20000"/>
                  <a:gd name="T6" fmla="*/ 2647 w 20000"/>
                  <a:gd name="T7" fmla="*/ 0 h 20000"/>
                  <a:gd name="T8" fmla="*/ 12745 w 20000"/>
                  <a:gd name="T9" fmla="*/ 436 h 20000"/>
                  <a:gd name="T10" fmla="*/ 13235 w 20000"/>
                  <a:gd name="T11" fmla="*/ 0 h 20000"/>
                  <a:gd name="T12" fmla="*/ 14706 w 20000"/>
                  <a:gd name="T13" fmla="*/ 0 h 20000"/>
                  <a:gd name="T14" fmla="*/ 15784 w 20000"/>
                  <a:gd name="T15" fmla="*/ 436 h 20000"/>
                  <a:gd name="T16" fmla="*/ 14706 w 20000"/>
                  <a:gd name="T17" fmla="*/ 1164 h 20000"/>
                  <a:gd name="T18" fmla="*/ 16863 w 20000"/>
                  <a:gd name="T19" fmla="*/ 2255 h 20000"/>
                  <a:gd name="T20" fmla="*/ 16863 w 20000"/>
                  <a:gd name="T21" fmla="*/ 3418 h 20000"/>
                  <a:gd name="T22" fmla="*/ 15784 w 20000"/>
                  <a:gd name="T23" fmla="*/ 4873 h 20000"/>
                  <a:gd name="T24" fmla="*/ 17255 w 20000"/>
                  <a:gd name="T25" fmla="*/ 5236 h 20000"/>
                  <a:gd name="T26" fmla="*/ 17255 w 20000"/>
                  <a:gd name="T27" fmla="*/ 6400 h 20000"/>
                  <a:gd name="T28" fmla="*/ 17255 w 20000"/>
                  <a:gd name="T29" fmla="*/ 7127 h 20000"/>
                  <a:gd name="T30" fmla="*/ 18333 w 20000"/>
                  <a:gd name="T31" fmla="*/ 8291 h 20000"/>
                  <a:gd name="T32" fmla="*/ 17255 w 20000"/>
                  <a:gd name="T33" fmla="*/ 9382 h 20000"/>
                  <a:gd name="T34" fmla="*/ 17255 w 20000"/>
                  <a:gd name="T35" fmla="*/ 10836 h 20000"/>
                  <a:gd name="T36" fmla="*/ 17255 w 20000"/>
                  <a:gd name="T37" fmla="*/ 12800 h 20000"/>
                  <a:gd name="T38" fmla="*/ 18333 w 20000"/>
                  <a:gd name="T39" fmla="*/ 15055 h 20000"/>
                  <a:gd name="T40" fmla="*/ 19902 w 20000"/>
                  <a:gd name="T41" fmla="*/ 16145 h 20000"/>
                  <a:gd name="T42" fmla="*/ 19314 w 20000"/>
                  <a:gd name="T43" fmla="*/ 16945 h 20000"/>
                  <a:gd name="T44" fmla="*/ 15784 w 20000"/>
                  <a:gd name="T45" fmla="*/ 17236 h 20000"/>
                  <a:gd name="T46" fmla="*/ 13235 w 20000"/>
                  <a:gd name="T47" fmla="*/ 18036 h 20000"/>
                  <a:gd name="T48" fmla="*/ 8627 w 20000"/>
                  <a:gd name="T49" fmla="*/ 19200 h 20000"/>
                  <a:gd name="T50" fmla="*/ 6078 w 20000"/>
                  <a:gd name="T51" fmla="*/ 19927 h 20000"/>
                  <a:gd name="T52" fmla="*/ 2647 w 20000"/>
                  <a:gd name="T53" fmla="*/ 19927 h 20000"/>
                  <a:gd name="T54" fmla="*/ 2647 w 20000"/>
                  <a:gd name="T55" fmla="*/ 18764 h 20000"/>
                  <a:gd name="T56" fmla="*/ 2059 w 20000"/>
                  <a:gd name="T57" fmla="*/ 16945 h 20000"/>
                  <a:gd name="T58" fmla="*/ 0 w 20000"/>
                  <a:gd name="T59" fmla="*/ 13891 h 20000"/>
                  <a:gd name="T60" fmla="*/ 2059 w 20000"/>
                  <a:gd name="T61" fmla="*/ 12000 h 20000"/>
                  <a:gd name="T62" fmla="*/ 2059 w 20000"/>
                  <a:gd name="T63" fmla="*/ 10109 h 20000"/>
                  <a:gd name="T64" fmla="*/ 3627 w 20000"/>
                  <a:gd name="T65" fmla="*/ 9382 h 20000"/>
                  <a:gd name="T66" fmla="*/ 3627 w 20000"/>
                  <a:gd name="T67" fmla="*/ 8291 h 20000"/>
                  <a:gd name="T68" fmla="*/ 2647 w 20000"/>
                  <a:gd name="T69" fmla="*/ 5964 h 20000"/>
                  <a:gd name="T70" fmla="*/ 2647 w 20000"/>
                  <a:gd name="T71" fmla="*/ 5236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2647" y="5236"/>
                    </a:moveTo>
                    <a:lnTo>
                      <a:pt x="2647" y="3418"/>
                    </a:lnTo>
                    <a:lnTo>
                      <a:pt x="2059" y="1164"/>
                    </a:lnTo>
                    <a:lnTo>
                      <a:pt x="2647" y="0"/>
                    </a:lnTo>
                    <a:lnTo>
                      <a:pt x="12745" y="436"/>
                    </a:lnTo>
                    <a:lnTo>
                      <a:pt x="13235" y="0"/>
                    </a:lnTo>
                    <a:lnTo>
                      <a:pt x="14706" y="0"/>
                    </a:lnTo>
                    <a:lnTo>
                      <a:pt x="15784" y="436"/>
                    </a:lnTo>
                    <a:lnTo>
                      <a:pt x="14706" y="1164"/>
                    </a:lnTo>
                    <a:lnTo>
                      <a:pt x="16863" y="2255"/>
                    </a:lnTo>
                    <a:lnTo>
                      <a:pt x="16863" y="3418"/>
                    </a:lnTo>
                    <a:lnTo>
                      <a:pt x="15784" y="4873"/>
                    </a:lnTo>
                    <a:lnTo>
                      <a:pt x="17255" y="5236"/>
                    </a:lnTo>
                    <a:lnTo>
                      <a:pt x="17255" y="6400"/>
                    </a:lnTo>
                    <a:lnTo>
                      <a:pt x="17255" y="7127"/>
                    </a:lnTo>
                    <a:lnTo>
                      <a:pt x="18333" y="8291"/>
                    </a:lnTo>
                    <a:lnTo>
                      <a:pt x="17255" y="9382"/>
                    </a:lnTo>
                    <a:lnTo>
                      <a:pt x="17255" y="10836"/>
                    </a:lnTo>
                    <a:lnTo>
                      <a:pt x="17255" y="12800"/>
                    </a:lnTo>
                    <a:lnTo>
                      <a:pt x="18333" y="15055"/>
                    </a:lnTo>
                    <a:lnTo>
                      <a:pt x="19902" y="16145"/>
                    </a:lnTo>
                    <a:lnTo>
                      <a:pt x="19314" y="16945"/>
                    </a:lnTo>
                    <a:lnTo>
                      <a:pt x="15784" y="17236"/>
                    </a:lnTo>
                    <a:lnTo>
                      <a:pt x="13235" y="18036"/>
                    </a:lnTo>
                    <a:lnTo>
                      <a:pt x="8627" y="19200"/>
                    </a:lnTo>
                    <a:lnTo>
                      <a:pt x="6078" y="19927"/>
                    </a:lnTo>
                    <a:lnTo>
                      <a:pt x="2647" y="19927"/>
                    </a:lnTo>
                    <a:lnTo>
                      <a:pt x="2647" y="18764"/>
                    </a:lnTo>
                    <a:lnTo>
                      <a:pt x="2059" y="16945"/>
                    </a:lnTo>
                    <a:lnTo>
                      <a:pt x="0" y="13891"/>
                    </a:lnTo>
                    <a:lnTo>
                      <a:pt x="2059" y="12000"/>
                    </a:lnTo>
                    <a:lnTo>
                      <a:pt x="2059" y="10109"/>
                    </a:lnTo>
                    <a:lnTo>
                      <a:pt x="3627" y="9382"/>
                    </a:lnTo>
                    <a:lnTo>
                      <a:pt x="3627" y="8291"/>
                    </a:lnTo>
                    <a:lnTo>
                      <a:pt x="2647" y="5964"/>
                    </a:lnTo>
                    <a:lnTo>
                      <a:pt x="2647" y="523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18" name="Freeform 661"/>
              <p:cNvSpPr>
                <a:spLocks/>
              </p:cNvSpPr>
              <p:nvPr/>
            </p:nvSpPr>
            <p:spPr bwMode="auto">
              <a:xfrm>
                <a:off x="4212674" y="4723129"/>
                <a:ext cx="71888" cy="79876"/>
              </a:xfrm>
              <a:custGeom>
                <a:avLst/>
                <a:gdLst>
                  <a:gd name="T0" fmla="*/ 4910 w 20000"/>
                  <a:gd name="T1" fmla="*/ 0 h 20000"/>
                  <a:gd name="T2" fmla="*/ 7425 w 20000"/>
                  <a:gd name="T3" fmla="*/ 0 h 20000"/>
                  <a:gd name="T4" fmla="*/ 8623 w 20000"/>
                  <a:gd name="T5" fmla="*/ 2781 h 20000"/>
                  <a:gd name="T6" fmla="*/ 8623 w 20000"/>
                  <a:gd name="T7" fmla="*/ 5455 h 20000"/>
                  <a:gd name="T8" fmla="*/ 10539 w 20000"/>
                  <a:gd name="T9" fmla="*/ 5455 h 20000"/>
                  <a:gd name="T10" fmla="*/ 13054 w 20000"/>
                  <a:gd name="T11" fmla="*/ 5455 h 20000"/>
                  <a:gd name="T12" fmla="*/ 13054 w 20000"/>
                  <a:gd name="T13" fmla="*/ 3850 h 20000"/>
                  <a:gd name="T14" fmla="*/ 14970 w 20000"/>
                  <a:gd name="T15" fmla="*/ 4385 h 20000"/>
                  <a:gd name="T16" fmla="*/ 14970 w 20000"/>
                  <a:gd name="T17" fmla="*/ 6631 h 20000"/>
                  <a:gd name="T18" fmla="*/ 14970 w 20000"/>
                  <a:gd name="T19" fmla="*/ 8342 h 20000"/>
                  <a:gd name="T20" fmla="*/ 14970 w 20000"/>
                  <a:gd name="T21" fmla="*/ 8770 h 20000"/>
                  <a:gd name="T22" fmla="*/ 15449 w 20000"/>
                  <a:gd name="T23" fmla="*/ 11123 h 20000"/>
                  <a:gd name="T24" fmla="*/ 17964 w 20000"/>
                  <a:gd name="T25" fmla="*/ 11123 h 20000"/>
                  <a:gd name="T26" fmla="*/ 18683 w 20000"/>
                  <a:gd name="T27" fmla="*/ 11551 h 20000"/>
                  <a:gd name="T28" fmla="*/ 19880 w 20000"/>
                  <a:gd name="T29" fmla="*/ 12727 h 20000"/>
                  <a:gd name="T30" fmla="*/ 18683 w 20000"/>
                  <a:gd name="T31" fmla="*/ 16043 h 20000"/>
                  <a:gd name="T32" fmla="*/ 19880 w 20000"/>
                  <a:gd name="T33" fmla="*/ 19893 h 20000"/>
                  <a:gd name="T34" fmla="*/ 14970 w 20000"/>
                  <a:gd name="T35" fmla="*/ 18824 h 20000"/>
                  <a:gd name="T36" fmla="*/ 5629 w 20000"/>
                  <a:gd name="T37" fmla="*/ 12727 h 20000"/>
                  <a:gd name="T38" fmla="*/ 0 w 20000"/>
                  <a:gd name="T39" fmla="*/ 8342 h 20000"/>
                  <a:gd name="T40" fmla="*/ 1916 w 20000"/>
                  <a:gd name="T41" fmla="*/ 5455 h 20000"/>
                  <a:gd name="T42" fmla="*/ 3713 w 20000"/>
                  <a:gd name="T43" fmla="*/ 3850 h 20000"/>
                  <a:gd name="T44" fmla="*/ 3713 w 20000"/>
                  <a:gd name="T45" fmla="*/ 1711 h 20000"/>
                  <a:gd name="T46" fmla="*/ 4910 w 20000"/>
                  <a:gd name="T47" fmla="*/ 1711 h 20000"/>
                  <a:gd name="T48" fmla="*/ 4910 w 20000"/>
                  <a:gd name="T49" fmla="*/ 0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4910" y="0"/>
                    </a:moveTo>
                    <a:lnTo>
                      <a:pt x="7425" y="0"/>
                    </a:lnTo>
                    <a:lnTo>
                      <a:pt x="8623" y="2781"/>
                    </a:lnTo>
                    <a:lnTo>
                      <a:pt x="8623" y="5455"/>
                    </a:lnTo>
                    <a:lnTo>
                      <a:pt x="10539" y="5455"/>
                    </a:lnTo>
                    <a:lnTo>
                      <a:pt x="13054" y="5455"/>
                    </a:lnTo>
                    <a:lnTo>
                      <a:pt x="13054" y="3850"/>
                    </a:lnTo>
                    <a:lnTo>
                      <a:pt x="14970" y="4385"/>
                    </a:lnTo>
                    <a:lnTo>
                      <a:pt x="14970" y="6631"/>
                    </a:lnTo>
                    <a:lnTo>
                      <a:pt x="14970" y="8342"/>
                    </a:lnTo>
                    <a:lnTo>
                      <a:pt x="14970" y="8770"/>
                    </a:lnTo>
                    <a:lnTo>
                      <a:pt x="15449" y="11123"/>
                    </a:lnTo>
                    <a:lnTo>
                      <a:pt x="17964" y="11123"/>
                    </a:lnTo>
                    <a:lnTo>
                      <a:pt x="18683" y="11551"/>
                    </a:lnTo>
                    <a:lnTo>
                      <a:pt x="19880" y="12727"/>
                    </a:lnTo>
                    <a:lnTo>
                      <a:pt x="18683" y="16043"/>
                    </a:lnTo>
                    <a:lnTo>
                      <a:pt x="19880" y="19893"/>
                    </a:lnTo>
                    <a:lnTo>
                      <a:pt x="14970" y="18824"/>
                    </a:lnTo>
                    <a:lnTo>
                      <a:pt x="5629" y="12727"/>
                    </a:lnTo>
                    <a:lnTo>
                      <a:pt x="0" y="8342"/>
                    </a:lnTo>
                    <a:lnTo>
                      <a:pt x="1916" y="5455"/>
                    </a:lnTo>
                    <a:lnTo>
                      <a:pt x="3713" y="3850"/>
                    </a:lnTo>
                    <a:lnTo>
                      <a:pt x="3713" y="1711"/>
                    </a:lnTo>
                    <a:lnTo>
                      <a:pt x="4910" y="1711"/>
                    </a:lnTo>
                    <a:lnTo>
                      <a:pt x="4910"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19" name="Freeform 684"/>
              <p:cNvSpPr>
                <a:spLocks/>
              </p:cNvSpPr>
              <p:nvPr/>
            </p:nvSpPr>
            <p:spPr bwMode="auto">
              <a:xfrm>
                <a:off x="4424346" y="4678198"/>
                <a:ext cx="32949" cy="91858"/>
              </a:xfrm>
              <a:custGeom>
                <a:avLst/>
                <a:gdLst>
                  <a:gd name="T0" fmla="*/ 2532 w 20000"/>
                  <a:gd name="T1" fmla="*/ 0 h 20000"/>
                  <a:gd name="T2" fmla="*/ 5316 w 20000"/>
                  <a:gd name="T3" fmla="*/ 0 h 20000"/>
                  <a:gd name="T4" fmla="*/ 9367 w 20000"/>
                  <a:gd name="T5" fmla="*/ 0 h 20000"/>
                  <a:gd name="T6" fmla="*/ 11899 w 20000"/>
                  <a:gd name="T7" fmla="*/ 2396 h 20000"/>
                  <a:gd name="T8" fmla="*/ 15696 w 20000"/>
                  <a:gd name="T9" fmla="*/ 3779 h 20000"/>
                  <a:gd name="T10" fmla="*/ 17215 w 20000"/>
                  <a:gd name="T11" fmla="*/ 5622 h 20000"/>
                  <a:gd name="T12" fmla="*/ 19747 w 20000"/>
                  <a:gd name="T13" fmla="*/ 7097 h 20000"/>
                  <a:gd name="T14" fmla="*/ 19747 w 20000"/>
                  <a:gd name="T15" fmla="*/ 17143 h 20000"/>
                  <a:gd name="T16" fmla="*/ 19747 w 20000"/>
                  <a:gd name="T17" fmla="*/ 17512 h 20000"/>
                  <a:gd name="T18" fmla="*/ 19747 w 20000"/>
                  <a:gd name="T19" fmla="*/ 19447 h 20000"/>
                  <a:gd name="T20" fmla="*/ 17215 w 20000"/>
                  <a:gd name="T21" fmla="*/ 19447 h 20000"/>
                  <a:gd name="T22" fmla="*/ 13165 w 20000"/>
                  <a:gd name="T23" fmla="*/ 19908 h 20000"/>
                  <a:gd name="T24" fmla="*/ 9367 w 20000"/>
                  <a:gd name="T25" fmla="*/ 18525 h 20000"/>
                  <a:gd name="T26" fmla="*/ 6582 w 20000"/>
                  <a:gd name="T27" fmla="*/ 15668 h 20000"/>
                  <a:gd name="T28" fmla="*/ 6582 w 20000"/>
                  <a:gd name="T29" fmla="*/ 13272 h 20000"/>
                  <a:gd name="T30" fmla="*/ 6582 w 20000"/>
                  <a:gd name="T31" fmla="*/ 11429 h 20000"/>
                  <a:gd name="T32" fmla="*/ 9367 w 20000"/>
                  <a:gd name="T33" fmla="*/ 9954 h 20000"/>
                  <a:gd name="T34" fmla="*/ 6582 w 20000"/>
                  <a:gd name="T35" fmla="*/ 8479 h 20000"/>
                  <a:gd name="T36" fmla="*/ 6582 w 20000"/>
                  <a:gd name="T37" fmla="*/ 7558 h 20000"/>
                  <a:gd name="T38" fmla="*/ 6582 w 20000"/>
                  <a:gd name="T39" fmla="*/ 6175 h 20000"/>
                  <a:gd name="T40" fmla="*/ 2532 w 20000"/>
                  <a:gd name="T41" fmla="*/ 5622 h 20000"/>
                  <a:gd name="T42" fmla="*/ 5316 w 20000"/>
                  <a:gd name="T43" fmla="*/ 3779 h 20000"/>
                  <a:gd name="T44" fmla="*/ 5316 w 20000"/>
                  <a:gd name="T45" fmla="*/ 2396 h 20000"/>
                  <a:gd name="T46" fmla="*/ 0 w 20000"/>
                  <a:gd name="T47" fmla="*/ 922 h 20000"/>
                  <a:gd name="T48" fmla="*/ 2532 w 20000"/>
                  <a:gd name="T49" fmla="*/ 0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2532" y="0"/>
                    </a:moveTo>
                    <a:lnTo>
                      <a:pt x="5316" y="0"/>
                    </a:lnTo>
                    <a:lnTo>
                      <a:pt x="9367" y="0"/>
                    </a:lnTo>
                    <a:lnTo>
                      <a:pt x="11899" y="2396"/>
                    </a:lnTo>
                    <a:lnTo>
                      <a:pt x="15696" y="3779"/>
                    </a:lnTo>
                    <a:lnTo>
                      <a:pt x="17215" y="5622"/>
                    </a:lnTo>
                    <a:lnTo>
                      <a:pt x="19747" y="7097"/>
                    </a:lnTo>
                    <a:lnTo>
                      <a:pt x="19747" y="17143"/>
                    </a:lnTo>
                    <a:lnTo>
                      <a:pt x="19747" y="17512"/>
                    </a:lnTo>
                    <a:lnTo>
                      <a:pt x="19747" y="19447"/>
                    </a:lnTo>
                    <a:lnTo>
                      <a:pt x="17215" y="19447"/>
                    </a:lnTo>
                    <a:lnTo>
                      <a:pt x="13165" y="19908"/>
                    </a:lnTo>
                    <a:lnTo>
                      <a:pt x="9367" y="18525"/>
                    </a:lnTo>
                    <a:lnTo>
                      <a:pt x="6582" y="15668"/>
                    </a:lnTo>
                    <a:lnTo>
                      <a:pt x="6582" y="13272"/>
                    </a:lnTo>
                    <a:lnTo>
                      <a:pt x="6582" y="11429"/>
                    </a:lnTo>
                    <a:lnTo>
                      <a:pt x="9367" y="9954"/>
                    </a:lnTo>
                    <a:lnTo>
                      <a:pt x="6582" y="8479"/>
                    </a:lnTo>
                    <a:lnTo>
                      <a:pt x="6582" y="7558"/>
                    </a:lnTo>
                    <a:lnTo>
                      <a:pt x="6582" y="6175"/>
                    </a:lnTo>
                    <a:lnTo>
                      <a:pt x="2532" y="5622"/>
                    </a:lnTo>
                    <a:lnTo>
                      <a:pt x="5316" y="3779"/>
                    </a:lnTo>
                    <a:lnTo>
                      <a:pt x="5316" y="2396"/>
                    </a:lnTo>
                    <a:lnTo>
                      <a:pt x="0" y="922"/>
                    </a:lnTo>
                    <a:lnTo>
                      <a:pt x="2532"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20" name="Freeform 778"/>
              <p:cNvSpPr>
                <a:spLocks/>
              </p:cNvSpPr>
              <p:nvPr/>
            </p:nvSpPr>
            <p:spPr bwMode="auto">
              <a:xfrm>
                <a:off x="3266141" y="4560381"/>
                <a:ext cx="10983" cy="7987"/>
              </a:xfrm>
              <a:custGeom>
                <a:avLst/>
                <a:gdLst>
                  <a:gd name="T0" fmla="*/ 3704 w 20000"/>
                  <a:gd name="T1" fmla="*/ 18824 h 20000"/>
                  <a:gd name="T2" fmla="*/ 0 w 20000"/>
                  <a:gd name="T3" fmla="*/ 18824 h 20000"/>
                  <a:gd name="T4" fmla="*/ 0 w 20000"/>
                  <a:gd name="T5" fmla="*/ 12941 h 20000"/>
                  <a:gd name="T6" fmla="*/ 11111 w 20000"/>
                  <a:gd name="T7" fmla="*/ 0 h 20000"/>
                  <a:gd name="T8" fmla="*/ 19259 w 20000"/>
                  <a:gd name="T9" fmla="*/ 12941 h 20000"/>
                  <a:gd name="T10" fmla="*/ 3704 w 20000"/>
                  <a:gd name="T11" fmla="*/ 12941 h 20000"/>
                  <a:gd name="T12" fmla="*/ 3704 w 20000"/>
                  <a:gd name="T13" fmla="*/ 18824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3704" y="18824"/>
                    </a:moveTo>
                    <a:lnTo>
                      <a:pt x="0" y="18824"/>
                    </a:lnTo>
                    <a:lnTo>
                      <a:pt x="0" y="12941"/>
                    </a:lnTo>
                    <a:lnTo>
                      <a:pt x="11111" y="0"/>
                    </a:lnTo>
                    <a:lnTo>
                      <a:pt x="19259" y="12941"/>
                    </a:lnTo>
                    <a:lnTo>
                      <a:pt x="3704" y="12941"/>
                    </a:lnTo>
                    <a:lnTo>
                      <a:pt x="3704"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21" name="Freeform 780"/>
              <p:cNvSpPr>
                <a:spLocks/>
              </p:cNvSpPr>
              <p:nvPr/>
            </p:nvSpPr>
            <p:spPr bwMode="auto">
              <a:xfrm>
                <a:off x="4602071" y="4837951"/>
                <a:ext cx="40937" cy="29954"/>
              </a:xfrm>
              <a:custGeom>
                <a:avLst/>
                <a:gdLst>
                  <a:gd name="T0" fmla="*/ 4421 w 20000"/>
                  <a:gd name="T1" fmla="*/ 0 h 20000"/>
                  <a:gd name="T2" fmla="*/ 7789 w 20000"/>
                  <a:gd name="T3" fmla="*/ 3188 h 20000"/>
                  <a:gd name="T4" fmla="*/ 19789 w 20000"/>
                  <a:gd name="T5" fmla="*/ 4638 h 20000"/>
                  <a:gd name="T6" fmla="*/ 19789 w 20000"/>
                  <a:gd name="T7" fmla="*/ 19710 h 20000"/>
                  <a:gd name="T8" fmla="*/ 14316 w 20000"/>
                  <a:gd name="T9" fmla="*/ 19710 h 20000"/>
                  <a:gd name="T10" fmla="*/ 8842 w 20000"/>
                  <a:gd name="T11" fmla="*/ 19710 h 20000"/>
                  <a:gd name="T12" fmla="*/ 2316 w 20000"/>
                  <a:gd name="T13" fmla="*/ 19710 h 20000"/>
                  <a:gd name="T14" fmla="*/ 0 w 20000"/>
                  <a:gd name="T15" fmla="*/ 16522 h 20000"/>
                  <a:gd name="T16" fmla="*/ 4421 w 20000"/>
                  <a:gd name="T17" fmla="*/ 7826 h 20000"/>
                  <a:gd name="T18" fmla="*/ 4421 w 20000"/>
                  <a:gd name="T19" fmla="*/ 0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4421" y="0"/>
                    </a:moveTo>
                    <a:lnTo>
                      <a:pt x="7789" y="3188"/>
                    </a:lnTo>
                    <a:lnTo>
                      <a:pt x="19789" y="4638"/>
                    </a:lnTo>
                    <a:lnTo>
                      <a:pt x="19789" y="19710"/>
                    </a:lnTo>
                    <a:lnTo>
                      <a:pt x="14316" y="19710"/>
                    </a:lnTo>
                    <a:lnTo>
                      <a:pt x="8842" y="19710"/>
                    </a:lnTo>
                    <a:lnTo>
                      <a:pt x="2316" y="19710"/>
                    </a:lnTo>
                    <a:lnTo>
                      <a:pt x="0" y="16522"/>
                    </a:lnTo>
                    <a:lnTo>
                      <a:pt x="4421" y="7826"/>
                    </a:lnTo>
                    <a:lnTo>
                      <a:pt x="4421"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grpSp>
          <p:nvGrpSpPr>
            <p:cNvPr id="1522" name="Group 1521"/>
            <p:cNvGrpSpPr/>
            <p:nvPr/>
          </p:nvGrpSpPr>
          <p:grpSpPr>
            <a:xfrm>
              <a:off x="3248916" y="3741322"/>
              <a:ext cx="3954872" cy="1727324"/>
              <a:chOff x="3325050" y="3688732"/>
              <a:chExt cx="3954872" cy="1727324"/>
            </a:xfrm>
            <a:solidFill>
              <a:srgbClr val="FCB03C"/>
            </a:solidFill>
          </p:grpSpPr>
          <p:sp>
            <p:nvSpPr>
              <p:cNvPr id="1523" name="Freeform 751"/>
              <p:cNvSpPr>
                <a:spLocks/>
              </p:cNvSpPr>
              <p:nvPr/>
            </p:nvSpPr>
            <p:spPr bwMode="auto">
              <a:xfrm>
                <a:off x="3325050" y="4764066"/>
                <a:ext cx="81873" cy="81873"/>
              </a:xfrm>
              <a:custGeom>
                <a:avLst/>
                <a:gdLst>
                  <a:gd name="T0" fmla="*/ 5285 w 20000"/>
                  <a:gd name="T1" fmla="*/ 0 h 20000"/>
                  <a:gd name="T2" fmla="*/ 10777 w 20000"/>
                  <a:gd name="T3" fmla="*/ 1563 h 20000"/>
                  <a:gd name="T4" fmla="*/ 15026 w 20000"/>
                  <a:gd name="T5" fmla="*/ 0 h 20000"/>
                  <a:gd name="T6" fmla="*/ 19896 w 20000"/>
                  <a:gd name="T7" fmla="*/ 1563 h 20000"/>
                  <a:gd name="T8" fmla="*/ 17202 w 20000"/>
                  <a:gd name="T9" fmla="*/ 4271 h 20000"/>
                  <a:gd name="T10" fmla="*/ 18238 w 20000"/>
                  <a:gd name="T11" fmla="*/ 10208 h 20000"/>
                  <a:gd name="T12" fmla="*/ 19275 w 20000"/>
                  <a:gd name="T13" fmla="*/ 12917 h 20000"/>
                  <a:gd name="T14" fmla="*/ 16684 w 20000"/>
                  <a:gd name="T15" fmla="*/ 17188 h 20000"/>
                  <a:gd name="T16" fmla="*/ 15026 w 20000"/>
                  <a:gd name="T17" fmla="*/ 15625 h 20000"/>
                  <a:gd name="T18" fmla="*/ 10777 w 20000"/>
                  <a:gd name="T19" fmla="*/ 16667 h 20000"/>
                  <a:gd name="T20" fmla="*/ 9741 w 20000"/>
                  <a:gd name="T21" fmla="*/ 19896 h 20000"/>
                  <a:gd name="T22" fmla="*/ 6943 w 20000"/>
                  <a:gd name="T23" fmla="*/ 19375 h 20000"/>
                  <a:gd name="T24" fmla="*/ 4249 w 20000"/>
                  <a:gd name="T25" fmla="*/ 12292 h 20000"/>
                  <a:gd name="T26" fmla="*/ 0 w 20000"/>
                  <a:gd name="T27" fmla="*/ 9688 h 20000"/>
                  <a:gd name="T28" fmla="*/ 1036 w 20000"/>
                  <a:gd name="T29" fmla="*/ 5938 h 20000"/>
                  <a:gd name="T30" fmla="*/ 4249 w 20000"/>
                  <a:gd name="T31" fmla="*/ 4271 h 20000"/>
                  <a:gd name="T32" fmla="*/ 5285 w 20000"/>
                  <a:gd name="T33" fmla="*/ 0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5285" y="0"/>
                    </a:moveTo>
                    <a:lnTo>
                      <a:pt x="10777" y="1563"/>
                    </a:lnTo>
                    <a:lnTo>
                      <a:pt x="15026" y="0"/>
                    </a:lnTo>
                    <a:lnTo>
                      <a:pt x="19896" y="1563"/>
                    </a:lnTo>
                    <a:lnTo>
                      <a:pt x="17202" y="4271"/>
                    </a:lnTo>
                    <a:lnTo>
                      <a:pt x="18238" y="10208"/>
                    </a:lnTo>
                    <a:lnTo>
                      <a:pt x="19275" y="12917"/>
                    </a:lnTo>
                    <a:lnTo>
                      <a:pt x="16684" y="17188"/>
                    </a:lnTo>
                    <a:lnTo>
                      <a:pt x="15026" y="15625"/>
                    </a:lnTo>
                    <a:lnTo>
                      <a:pt x="10777" y="16667"/>
                    </a:lnTo>
                    <a:lnTo>
                      <a:pt x="9741" y="19896"/>
                    </a:lnTo>
                    <a:lnTo>
                      <a:pt x="6943" y="19375"/>
                    </a:lnTo>
                    <a:lnTo>
                      <a:pt x="4249" y="12292"/>
                    </a:lnTo>
                    <a:lnTo>
                      <a:pt x="0" y="9688"/>
                    </a:lnTo>
                    <a:lnTo>
                      <a:pt x="1036" y="5938"/>
                    </a:lnTo>
                    <a:lnTo>
                      <a:pt x="4249" y="4271"/>
                    </a:lnTo>
                    <a:lnTo>
                      <a:pt x="5285"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nvGrpSpPr>
              <p:cNvPr id="1524" name="Group 1523"/>
              <p:cNvGrpSpPr/>
              <p:nvPr/>
            </p:nvGrpSpPr>
            <p:grpSpPr>
              <a:xfrm>
                <a:off x="4097852" y="3688732"/>
                <a:ext cx="3182070" cy="1727324"/>
                <a:chOff x="4097852" y="3688732"/>
                <a:chExt cx="3182070" cy="1727324"/>
              </a:xfrm>
              <a:grpFill/>
            </p:grpSpPr>
            <p:grpSp>
              <p:nvGrpSpPr>
                <p:cNvPr id="1525" name="Group 1524"/>
                <p:cNvGrpSpPr/>
                <p:nvPr/>
              </p:nvGrpSpPr>
              <p:grpSpPr>
                <a:xfrm>
                  <a:off x="4843696" y="4461534"/>
                  <a:ext cx="352455" cy="954522"/>
                  <a:chOff x="4843696" y="4461534"/>
                  <a:chExt cx="352455" cy="954522"/>
                </a:xfrm>
                <a:grpFill/>
              </p:grpSpPr>
              <p:sp>
                <p:nvSpPr>
                  <p:cNvPr id="1610" name="Freeform 669"/>
                  <p:cNvSpPr>
                    <a:spLocks/>
                  </p:cNvSpPr>
                  <p:nvPr/>
                </p:nvSpPr>
                <p:spPr bwMode="auto">
                  <a:xfrm>
                    <a:off x="4990469" y="5091558"/>
                    <a:ext cx="205682" cy="324498"/>
                  </a:xfrm>
                  <a:custGeom>
                    <a:avLst/>
                    <a:gdLst>
                      <a:gd name="T0" fmla="*/ 10062 w 20000"/>
                      <a:gd name="T1" fmla="*/ 1076 h 20000"/>
                      <a:gd name="T2" fmla="*/ 11180 w 20000"/>
                      <a:gd name="T3" fmla="*/ 1076 h 20000"/>
                      <a:gd name="T4" fmla="*/ 12671 w 20000"/>
                      <a:gd name="T5" fmla="*/ 1234 h 20000"/>
                      <a:gd name="T6" fmla="*/ 13954 w 20000"/>
                      <a:gd name="T7" fmla="*/ 1234 h 20000"/>
                      <a:gd name="T8" fmla="*/ 15031 w 20000"/>
                      <a:gd name="T9" fmla="*/ 814 h 20000"/>
                      <a:gd name="T10" fmla="*/ 15652 w 20000"/>
                      <a:gd name="T11" fmla="*/ 1076 h 20000"/>
                      <a:gd name="T12" fmla="*/ 17184 w 20000"/>
                      <a:gd name="T13" fmla="*/ 682 h 20000"/>
                      <a:gd name="T14" fmla="*/ 19130 w 20000"/>
                      <a:gd name="T15" fmla="*/ 0 h 20000"/>
                      <a:gd name="T16" fmla="*/ 19130 w 20000"/>
                      <a:gd name="T17" fmla="*/ 1076 h 20000"/>
                      <a:gd name="T18" fmla="*/ 19130 w 20000"/>
                      <a:gd name="T19" fmla="*/ 2310 h 20000"/>
                      <a:gd name="T20" fmla="*/ 19130 w 20000"/>
                      <a:gd name="T21" fmla="*/ 2992 h 20000"/>
                      <a:gd name="T22" fmla="*/ 19545 w 20000"/>
                      <a:gd name="T23" fmla="*/ 4619 h 20000"/>
                      <a:gd name="T24" fmla="*/ 19545 w 20000"/>
                      <a:gd name="T25" fmla="*/ 5171 h 20000"/>
                      <a:gd name="T26" fmla="*/ 19545 w 20000"/>
                      <a:gd name="T27" fmla="*/ 5696 h 20000"/>
                      <a:gd name="T28" fmla="*/ 18012 w 20000"/>
                      <a:gd name="T29" fmla="*/ 6772 h 20000"/>
                      <a:gd name="T30" fmla="*/ 17350 w 20000"/>
                      <a:gd name="T31" fmla="*/ 7192 h 20000"/>
                      <a:gd name="T32" fmla="*/ 16108 w 20000"/>
                      <a:gd name="T33" fmla="*/ 7874 h 20000"/>
                      <a:gd name="T34" fmla="*/ 12671 w 20000"/>
                      <a:gd name="T35" fmla="*/ 8688 h 20000"/>
                      <a:gd name="T36" fmla="*/ 12257 w 20000"/>
                      <a:gd name="T37" fmla="*/ 9239 h 20000"/>
                      <a:gd name="T38" fmla="*/ 10062 w 20000"/>
                      <a:gd name="T39" fmla="*/ 10315 h 20000"/>
                      <a:gd name="T40" fmla="*/ 8157 w 20000"/>
                      <a:gd name="T41" fmla="*/ 11811 h 20000"/>
                      <a:gd name="T42" fmla="*/ 8820 w 20000"/>
                      <a:gd name="T43" fmla="*/ 13307 h 20000"/>
                      <a:gd name="T44" fmla="*/ 9027 w 20000"/>
                      <a:gd name="T45" fmla="*/ 13990 h 20000"/>
                      <a:gd name="T46" fmla="*/ 9482 w 20000"/>
                      <a:gd name="T47" fmla="*/ 15092 h 20000"/>
                      <a:gd name="T48" fmla="*/ 8820 w 20000"/>
                      <a:gd name="T49" fmla="*/ 16430 h 20000"/>
                      <a:gd name="T50" fmla="*/ 9482 w 20000"/>
                      <a:gd name="T51" fmla="*/ 16588 h 20000"/>
                      <a:gd name="T52" fmla="*/ 5590 w 20000"/>
                      <a:gd name="T53" fmla="*/ 17769 h 20000"/>
                      <a:gd name="T54" fmla="*/ 4306 w 20000"/>
                      <a:gd name="T55" fmla="*/ 18346 h 20000"/>
                      <a:gd name="T56" fmla="*/ 3892 w 20000"/>
                      <a:gd name="T57" fmla="*/ 19003 h 20000"/>
                      <a:gd name="T58" fmla="*/ 4306 w 20000"/>
                      <a:gd name="T59" fmla="*/ 19003 h 20000"/>
                      <a:gd name="T60" fmla="*/ 3644 w 20000"/>
                      <a:gd name="T61" fmla="*/ 19974 h 20000"/>
                      <a:gd name="T62" fmla="*/ 3230 w 20000"/>
                      <a:gd name="T63" fmla="*/ 19003 h 20000"/>
                      <a:gd name="T64" fmla="*/ 2816 w 20000"/>
                      <a:gd name="T65" fmla="*/ 18346 h 20000"/>
                      <a:gd name="T66" fmla="*/ 2816 w 20000"/>
                      <a:gd name="T67" fmla="*/ 16588 h 20000"/>
                      <a:gd name="T68" fmla="*/ 2567 w 20000"/>
                      <a:gd name="T69" fmla="*/ 15092 h 20000"/>
                      <a:gd name="T70" fmla="*/ 1946 w 20000"/>
                      <a:gd name="T71" fmla="*/ 14278 h 20000"/>
                      <a:gd name="T72" fmla="*/ 4306 w 20000"/>
                      <a:gd name="T73" fmla="*/ 12625 h 20000"/>
                      <a:gd name="T74" fmla="*/ 4513 w 20000"/>
                      <a:gd name="T75" fmla="*/ 11811 h 20000"/>
                      <a:gd name="T76" fmla="*/ 4928 w 20000"/>
                      <a:gd name="T77" fmla="*/ 10735 h 20000"/>
                      <a:gd name="T78" fmla="*/ 4928 w 20000"/>
                      <a:gd name="T79" fmla="*/ 9764 h 20000"/>
                      <a:gd name="T80" fmla="*/ 4928 w 20000"/>
                      <a:gd name="T81" fmla="*/ 9659 h 20000"/>
                      <a:gd name="T82" fmla="*/ 5342 w 20000"/>
                      <a:gd name="T83" fmla="*/ 9239 h 20000"/>
                      <a:gd name="T84" fmla="*/ 5342 w 20000"/>
                      <a:gd name="T85" fmla="*/ 7874 h 20000"/>
                      <a:gd name="T86" fmla="*/ 4928 w 20000"/>
                      <a:gd name="T87" fmla="*/ 6929 h 20000"/>
                      <a:gd name="T88" fmla="*/ 3230 w 20000"/>
                      <a:gd name="T89" fmla="*/ 6772 h 20000"/>
                      <a:gd name="T90" fmla="*/ 2153 w 20000"/>
                      <a:gd name="T91" fmla="*/ 6378 h 20000"/>
                      <a:gd name="T92" fmla="*/ 414 w 20000"/>
                      <a:gd name="T93" fmla="*/ 6115 h 20000"/>
                      <a:gd name="T94" fmla="*/ 0 w 20000"/>
                      <a:gd name="T95" fmla="*/ 5171 h 20000"/>
                      <a:gd name="T96" fmla="*/ 6004 w 20000"/>
                      <a:gd name="T97" fmla="*/ 3937 h 20000"/>
                      <a:gd name="T98" fmla="*/ 7702 w 20000"/>
                      <a:gd name="T99" fmla="*/ 4619 h 20000"/>
                      <a:gd name="T100" fmla="*/ 8364 w 20000"/>
                      <a:gd name="T101" fmla="*/ 5696 h 20000"/>
                      <a:gd name="T102" fmla="*/ 8364 w 20000"/>
                      <a:gd name="T103" fmla="*/ 6772 h 20000"/>
                      <a:gd name="T104" fmla="*/ 9482 w 20000"/>
                      <a:gd name="T105" fmla="*/ 7874 h 20000"/>
                      <a:gd name="T106" fmla="*/ 9896 w 20000"/>
                      <a:gd name="T107" fmla="*/ 6772 h 20000"/>
                      <a:gd name="T108" fmla="*/ 10518 w 20000"/>
                      <a:gd name="T109" fmla="*/ 6509 h 20000"/>
                      <a:gd name="T110" fmla="*/ 11180 w 20000"/>
                      <a:gd name="T111" fmla="*/ 5039 h 20000"/>
                      <a:gd name="T112" fmla="*/ 9896 w 20000"/>
                      <a:gd name="T113" fmla="*/ 3937 h 20000"/>
                      <a:gd name="T114" fmla="*/ 8364 w 20000"/>
                      <a:gd name="T115" fmla="*/ 3543 h 20000"/>
                      <a:gd name="T116" fmla="*/ 8820 w 20000"/>
                      <a:gd name="T117" fmla="*/ 1234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8820" y="1234"/>
                        </a:moveTo>
                        <a:lnTo>
                          <a:pt x="10062" y="1076"/>
                        </a:lnTo>
                        <a:lnTo>
                          <a:pt x="10518" y="1234"/>
                        </a:lnTo>
                        <a:lnTo>
                          <a:pt x="11180" y="1076"/>
                        </a:lnTo>
                        <a:lnTo>
                          <a:pt x="11843" y="1234"/>
                        </a:lnTo>
                        <a:lnTo>
                          <a:pt x="12671" y="1234"/>
                        </a:lnTo>
                        <a:lnTo>
                          <a:pt x="12878" y="1234"/>
                        </a:lnTo>
                        <a:lnTo>
                          <a:pt x="13954" y="1234"/>
                        </a:lnTo>
                        <a:lnTo>
                          <a:pt x="14576" y="1076"/>
                        </a:lnTo>
                        <a:lnTo>
                          <a:pt x="15031" y="814"/>
                        </a:lnTo>
                        <a:lnTo>
                          <a:pt x="15652" y="814"/>
                        </a:lnTo>
                        <a:lnTo>
                          <a:pt x="15652" y="1076"/>
                        </a:lnTo>
                        <a:lnTo>
                          <a:pt x="16315" y="814"/>
                        </a:lnTo>
                        <a:lnTo>
                          <a:pt x="17184" y="682"/>
                        </a:lnTo>
                        <a:lnTo>
                          <a:pt x="18468" y="420"/>
                        </a:lnTo>
                        <a:lnTo>
                          <a:pt x="19130" y="0"/>
                        </a:lnTo>
                        <a:lnTo>
                          <a:pt x="19545" y="420"/>
                        </a:lnTo>
                        <a:lnTo>
                          <a:pt x="19130" y="1076"/>
                        </a:lnTo>
                        <a:lnTo>
                          <a:pt x="19130" y="1785"/>
                        </a:lnTo>
                        <a:lnTo>
                          <a:pt x="19130" y="2310"/>
                        </a:lnTo>
                        <a:lnTo>
                          <a:pt x="19545" y="2861"/>
                        </a:lnTo>
                        <a:lnTo>
                          <a:pt x="19130" y="2992"/>
                        </a:lnTo>
                        <a:lnTo>
                          <a:pt x="19545" y="3543"/>
                        </a:lnTo>
                        <a:lnTo>
                          <a:pt x="19545" y="4619"/>
                        </a:lnTo>
                        <a:lnTo>
                          <a:pt x="19959" y="4777"/>
                        </a:lnTo>
                        <a:lnTo>
                          <a:pt x="19545" y="5171"/>
                        </a:lnTo>
                        <a:lnTo>
                          <a:pt x="19130" y="5433"/>
                        </a:lnTo>
                        <a:lnTo>
                          <a:pt x="19545" y="5696"/>
                        </a:lnTo>
                        <a:lnTo>
                          <a:pt x="18882" y="6115"/>
                        </a:lnTo>
                        <a:lnTo>
                          <a:pt x="18012" y="6772"/>
                        </a:lnTo>
                        <a:lnTo>
                          <a:pt x="17847" y="6929"/>
                        </a:lnTo>
                        <a:lnTo>
                          <a:pt x="17350" y="7192"/>
                        </a:lnTo>
                        <a:lnTo>
                          <a:pt x="16315" y="7480"/>
                        </a:lnTo>
                        <a:lnTo>
                          <a:pt x="16108" y="7874"/>
                        </a:lnTo>
                        <a:lnTo>
                          <a:pt x="13954" y="8268"/>
                        </a:lnTo>
                        <a:lnTo>
                          <a:pt x="12671" y="8688"/>
                        </a:lnTo>
                        <a:lnTo>
                          <a:pt x="12257" y="8976"/>
                        </a:lnTo>
                        <a:lnTo>
                          <a:pt x="12257" y="9239"/>
                        </a:lnTo>
                        <a:lnTo>
                          <a:pt x="11180" y="9764"/>
                        </a:lnTo>
                        <a:lnTo>
                          <a:pt x="10062" y="10315"/>
                        </a:lnTo>
                        <a:lnTo>
                          <a:pt x="8364" y="11391"/>
                        </a:lnTo>
                        <a:lnTo>
                          <a:pt x="8157" y="11811"/>
                        </a:lnTo>
                        <a:lnTo>
                          <a:pt x="8364" y="12493"/>
                        </a:lnTo>
                        <a:lnTo>
                          <a:pt x="8820" y="13307"/>
                        </a:lnTo>
                        <a:lnTo>
                          <a:pt x="9027" y="14278"/>
                        </a:lnTo>
                        <a:lnTo>
                          <a:pt x="9027" y="13990"/>
                        </a:lnTo>
                        <a:lnTo>
                          <a:pt x="9482" y="14278"/>
                        </a:lnTo>
                        <a:lnTo>
                          <a:pt x="9482" y="15092"/>
                        </a:lnTo>
                        <a:lnTo>
                          <a:pt x="9027" y="15459"/>
                        </a:lnTo>
                        <a:lnTo>
                          <a:pt x="8820" y="16430"/>
                        </a:lnTo>
                        <a:lnTo>
                          <a:pt x="9027" y="16168"/>
                        </a:lnTo>
                        <a:lnTo>
                          <a:pt x="9482" y="16588"/>
                        </a:lnTo>
                        <a:lnTo>
                          <a:pt x="8364" y="17113"/>
                        </a:lnTo>
                        <a:lnTo>
                          <a:pt x="5590" y="17769"/>
                        </a:lnTo>
                        <a:lnTo>
                          <a:pt x="4928" y="17927"/>
                        </a:lnTo>
                        <a:lnTo>
                          <a:pt x="4306" y="18346"/>
                        </a:lnTo>
                        <a:lnTo>
                          <a:pt x="3644" y="18609"/>
                        </a:lnTo>
                        <a:lnTo>
                          <a:pt x="3892" y="19003"/>
                        </a:lnTo>
                        <a:lnTo>
                          <a:pt x="4306" y="18871"/>
                        </a:lnTo>
                        <a:lnTo>
                          <a:pt x="4306" y="19003"/>
                        </a:lnTo>
                        <a:lnTo>
                          <a:pt x="4306" y="19974"/>
                        </a:lnTo>
                        <a:lnTo>
                          <a:pt x="3644" y="19974"/>
                        </a:lnTo>
                        <a:lnTo>
                          <a:pt x="2816" y="19685"/>
                        </a:lnTo>
                        <a:lnTo>
                          <a:pt x="3230" y="19003"/>
                        </a:lnTo>
                        <a:lnTo>
                          <a:pt x="2816" y="18609"/>
                        </a:lnTo>
                        <a:lnTo>
                          <a:pt x="2816" y="18346"/>
                        </a:lnTo>
                        <a:lnTo>
                          <a:pt x="2816" y="17507"/>
                        </a:lnTo>
                        <a:lnTo>
                          <a:pt x="2816" y="16588"/>
                        </a:lnTo>
                        <a:lnTo>
                          <a:pt x="2153" y="15459"/>
                        </a:lnTo>
                        <a:lnTo>
                          <a:pt x="2567" y="15092"/>
                        </a:lnTo>
                        <a:lnTo>
                          <a:pt x="2153" y="14934"/>
                        </a:lnTo>
                        <a:lnTo>
                          <a:pt x="1946" y="14278"/>
                        </a:lnTo>
                        <a:lnTo>
                          <a:pt x="3892" y="13176"/>
                        </a:lnTo>
                        <a:lnTo>
                          <a:pt x="4306" y="12625"/>
                        </a:lnTo>
                        <a:lnTo>
                          <a:pt x="4306" y="12231"/>
                        </a:lnTo>
                        <a:lnTo>
                          <a:pt x="4513" y="11811"/>
                        </a:lnTo>
                        <a:lnTo>
                          <a:pt x="5342" y="11129"/>
                        </a:lnTo>
                        <a:lnTo>
                          <a:pt x="4928" y="10735"/>
                        </a:lnTo>
                        <a:lnTo>
                          <a:pt x="4928" y="10315"/>
                        </a:lnTo>
                        <a:lnTo>
                          <a:pt x="4928" y="9764"/>
                        </a:lnTo>
                        <a:lnTo>
                          <a:pt x="5342" y="9764"/>
                        </a:lnTo>
                        <a:lnTo>
                          <a:pt x="4928" y="9659"/>
                        </a:lnTo>
                        <a:lnTo>
                          <a:pt x="5342" y="9396"/>
                        </a:lnTo>
                        <a:lnTo>
                          <a:pt x="5342" y="9239"/>
                        </a:lnTo>
                        <a:lnTo>
                          <a:pt x="5342" y="8556"/>
                        </a:lnTo>
                        <a:lnTo>
                          <a:pt x="5342" y="7874"/>
                        </a:lnTo>
                        <a:lnTo>
                          <a:pt x="4928" y="7192"/>
                        </a:lnTo>
                        <a:lnTo>
                          <a:pt x="4928" y="6929"/>
                        </a:lnTo>
                        <a:lnTo>
                          <a:pt x="3644" y="6929"/>
                        </a:lnTo>
                        <a:lnTo>
                          <a:pt x="3230" y="6772"/>
                        </a:lnTo>
                        <a:lnTo>
                          <a:pt x="2567" y="6509"/>
                        </a:lnTo>
                        <a:lnTo>
                          <a:pt x="2153" y="6378"/>
                        </a:lnTo>
                        <a:lnTo>
                          <a:pt x="870" y="6509"/>
                        </a:lnTo>
                        <a:lnTo>
                          <a:pt x="414" y="6115"/>
                        </a:lnTo>
                        <a:lnTo>
                          <a:pt x="414" y="5696"/>
                        </a:lnTo>
                        <a:lnTo>
                          <a:pt x="0" y="5171"/>
                        </a:lnTo>
                        <a:lnTo>
                          <a:pt x="5590" y="4068"/>
                        </a:lnTo>
                        <a:lnTo>
                          <a:pt x="6004" y="3937"/>
                        </a:lnTo>
                        <a:lnTo>
                          <a:pt x="6667" y="4777"/>
                        </a:lnTo>
                        <a:lnTo>
                          <a:pt x="7702" y="4619"/>
                        </a:lnTo>
                        <a:lnTo>
                          <a:pt x="8364" y="4777"/>
                        </a:lnTo>
                        <a:lnTo>
                          <a:pt x="8364" y="5696"/>
                        </a:lnTo>
                        <a:lnTo>
                          <a:pt x="8157" y="6378"/>
                        </a:lnTo>
                        <a:lnTo>
                          <a:pt x="8364" y="6772"/>
                        </a:lnTo>
                        <a:lnTo>
                          <a:pt x="9027" y="7480"/>
                        </a:lnTo>
                        <a:lnTo>
                          <a:pt x="9482" y="7874"/>
                        </a:lnTo>
                        <a:lnTo>
                          <a:pt x="9896" y="7480"/>
                        </a:lnTo>
                        <a:lnTo>
                          <a:pt x="9896" y="6772"/>
                        </a:lnTo>
                        <a:lnTo>
                          <a:pt x="10062" y="6772"/>
                        </a:lnTo>
                        <a:lnTo>
                          <a:pt x="10518" y="6509"/>
                        </a:lnTo>
                        <a:lnTo>
                          <a:pt x="10932" y="5696"/>
                        </a:lnTo>
                        <a:lnTo>
                          <a:pt x="11180" y="5039"/>
                        </a:lnTo>
                        <a:lnTo>
                          <a:pt x="10518" y="4777"/>
                        </a:lnTo>
                        <a:lnTo>
                          <a:pt x="9896" y="3937"/>
                        </a:lnTo>
                        <a:lnTo>
                          <a:pt x="9027" y="3543"/>
                        </a:lnTo>
                        <a:lnTo>
                          <a:pt x="8364" y="3543"/>
                        </a:lnTo>
                        <a:lnTo>
                          <a:pt x="8364" y="1890"/>
                        </a:lnTo>
                        <a:lnTo>
                          <a:pt x="8820" y="123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611" name="Freeform 681"/>
                  <p:cNvSpPr>
                    <a:spLocks/>
                  </p:cNvSpPr>
                  <p:nvPr/>
                </p:nvSpPr>
                <p:spPr bwMode="auto">
                  <a:xfrm>
                    <a:off x="4843696" y="4461534"/>
                    <a:ext cx="308522" cy="359443"/>
                  </a:xfrm>
                  <a:custGeom>
                    <a:avLst/>
                    <a:gdLst>
                      <a:gd name="T0" fmla="*/ 17410 w 20000"/>
                      <a:gd name="T1" fmla="*/ 95 h 20000"/>
                      <a:gd name="T2" fmla="*/ 18127 w 20000"/>
                      <a:gd name="T3" fmla="*/ 1090 h 20000"/>
                      <a:gd name="T4" fmla="*/ 18567 w 20000"/>
                      <a:gd name="T5" fmla="*/ 3531 h 20000"/>
                      <a:gd name="T6" fmla="*/ 19835 w 20000"/>
                      <a:gd name="T7" fmla="*/ 4289 h 20000"/>
                      <a:gd name="T8" fmla="*/ 19835 w 20000"/>
                      <a:gd name="T9" fmla="*/ 5142 h 20000"/>
                      <a:gd name="T10" fmla="*/ 18843 w 20000"/>
                      <a:gd name="T11" fmla="*/ 5261 h 20000"/>
                      <a:gd name="T12" fmla="*/ 18402 w 20000"/>
                      <a:gd name="T13" fmla="*/ 5498 h 20000"/>
                      <a:gd name="T14" fmla="*/ 18127 w 20000"/>
                      <a:gd name="T15" fmla="*/ 6730 h 20000"/>
                      <a:gd name="T16" fmla="*/ 17410 w 20000"/>
                      <a:gd name="T17" fmla="*/ 9431 h 20000"/>
                      <a:gd name="T18" fmla="*/ 16832 w 20000"/>
                      <a:gd name="T19" fmla="*/ 10308 h 20000"/>
                      <a:gd name="T20" fmla="*/ 16116 w 20000"/>
                      <a:gd name="T21" fmla="*/ 12014 h 20000"/>
                      <a:gd name="T22" fmla="*/ 15427 w 20000"/>
                      <a:gd name="T23" fmla="*/ 12251 h 20000"/>
                      <a:gd name="T24" fmla="*/ 15124 w 20000"/>
                      <a:gd name="T25" fmla="*/ 13009 h 20000"/>
                      <a:gd name="T26" fmla="*/ 14986 w 20000"/>
                      <a:gd name="T27" fmla="*/ 14573 h 20000"/>
                      <a:gd name="T28" fmla="*/ 13554 w 20000"/>
                      <a:gd name="T29" fmla="*/ 14810 h 20000"/>
                      <a:gd name="T30" fmla="*/ 14408 w 20000"/>
                      <a:gd name="T31" fmla="*/ 15806 h 20000"/>
                      <a:gd name="T32" fmla="*/ 16116 w 20000"/>
                      <a:gd name="T33" fmla="*/ 17038 h 20000"/>
                      <a:gd name="T34" fmla="*/ 16556 w 20000"/>
                      <a:gd name="T35" fmla="*/ 18009 h 20000"/>
                      <a:gd name="T36" fmla="*/ 16997 w 20000"/>
                      <a:gd name="T37" fmla="*/ 18768 h 20000"/>
                      <a:gd name="T38" fmla="*/ 16556 w 20000"/>
                      <a:gd name="T39" fmla="*/ 18389 h 20000"/>
                      <a:gd name="T40" fmla="*/ 15124 w 20000"/>
                      <a:gd name="T41" fmla="*/ 19005 h 20000"/>
                      <a:gd name="T42" fmla="*/ 14242 w 20000"/>
                      <a:gd name="T43" fmla="*/ 19739 h 20000"/>
                      <a:gd name="T44" fmla="*/ 12562 w 20000"/>
                      <a:gd name="T45" fmla="*/ 19739 h 20000"/>
                      <a:gd name="T46" fmla="*/ 11983 w 20000"/>
                      <a:gd name="T47" fmla="*/ 19739 h 20000"/>
                      <a:gd name="T48" fmla="*/ 10854 w 20000"/>
                      <a:gd name="T49" fmla="*/ 19739 h 20000"/>
                      <a:gd name="T50" fmla="*/ 9394 w 20000"/>
                      <a:gd name="T51" fmla="*/ 18768 h 20000"/>
                      <a:gd name="T52" fmla="*/ 9118 w 20000"/>
                      <a:gd name="T53" fmla="*/ 19005 h 20000"/>
                      <a:gd name="T54" fmla="*/ 8430 w 20000"/>
                      <a:gd name="T55" fmla="*/ 18768 h 20000"/>
                      <a:gd name="T56" fmla="*/ 7989 w 20000"/>
                      <a:gd name="T57" fmla="*/ 19123 h 20000"/>
                      <a:gd name="T58" fmla="*/ 7135 w 20000"/>
                      <a:gd name="T59" fmla="*/ 18768 h 20000"/>
                      <a:gd name="T60" fmla="*/ 6584 w 20000"/>
                      <a:gd name="T61" fmla="*/ 18152 h 20000"/>
                      <a:gd name="T62" fmla="*/ 5702 w 20000"/>
                      <a:gd name="T63" fmla="*/ 17156 h 20000"/>
                      <a:gd name="T64" fmla="*/ 5289 w 20000"/>
                      <a:gd name="T65" fmla="*/ 16422 h 20000"/>
                      <a:gd name="T66" fmla="*/ 4848 w 20000"/>
                      <a:gd name="T67" fmla="*/ 16066 h 20000"/>
                      <a:gd name="T68" fmla="*/ 3829 w 20000"/>
                      <a:gd name="T69" fmla="*/ 15190 h 20000"/>
                      <a:gd name="T70" fmla="*/ 2700 w 20000"/>
                      <a:gd name="T71" fmla="*/ 14810 h 20000"/>
                      <a:gd name="T72" fmla="*/ 1983 w 20000"/>
                      <a:gd name="T73" fmla="*/ 14455 h 20000"/>
                      <a:gd name="T74" fmla="*/ 1846 w 20000"/>
                      <a:gd name="T75" fmla="*/ 13981 h 20000"/>
                      <a:gd name="T76" fmla="*/ 1983 w 20000"/>
                      <a:gd name="T77" fmla="*/ 13602 h 20000"/>
                      <a:gd name="T78" fmla="*/ 1129 w 20000"/>
                      <a:gd name="T79" fmla="*/ 12251 h 20000"/>
                      <a:gd name="T80" fmla="*/ 1129 w 20000"/>
                      <a:gd name="T81" fmla="*/ 11659 h 20000"/>
                      <a:gd name="T82" fmla="*/ 551 w 20000"/>
                      <a:gd name="T83" fmla="*/ 10900 h 20000"/>
                      <a:gd name="T84" fmla="*/ 441 w 20000"/>
                      <a:gd name="T85" fmla="*/ 10308 h 20000"/>
                      <a:gd name="T86" fmla="*/ 0 w 20000"/>
                      <a:gd name="T87" fmla="*/ 10308 h 20000"/>
                      <a:gd name="T88" fmla="*/ 441 w 20000"/>
                      <a:gd name="T89" fmla="*/ 9431 h 20000"/>
                      <a:gd name="T90" fmla="*/ 551 w 20000"/>
                      <a:gd name="T91" fmla="*/ 8460 h 20000"/>
                      <a:gd name="T92" fmla="*/ 551 w 20000"/>
                      <a:gd name="T93" fmla="*/ 7844 h 20000"/>
                      <a:gd name="T94" fmla="*/ 854 w 20000"/>
                      <a:gd name="T95" fmla="*/ 7109 h 20000"/>
                      <a:gd name="T96" fmla="*/ 2287 w 20000"/>
                      <a:gd name="T97" fmla="*/ 6730 h 20000"/>
                      <a:gd name="T98" fmla="*/ 2287 w 20000"/>
                      <a:gd name="T99" fmla="*/ 2322 h 20000"/>
                      <a:gd name="T100" fmla="*/ 3416 w 20000"/>
                      <a:gd name="T101" fmla="*/ 0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3416" y="0"/>
                        </a:moveTo>
                        <a:lnTo>
                          <a:pt x="17410" y="95"/>
                        </a:lnTo>
                        <a:lnTo>
                          <a:pt x="17686" y="711"/>
                        </a:lnTo>
                        <a:lnTo>
                          <a:pt x="18127" y="1090"/>
                        </a:lnTo>
                        <a:lnTo>
                          <a:pt x="17961" y="1090"/>
                        </a:lnTo>
                        <a:lnTo>
                          <a:pt x="18567" y="3531"/>
                        </a:lnTo>
                        <a:lnTo>
                          <a:pt x="19118" y="3910"/>
                        </a:lnTo>
                        <a:lnTo>
                          <a:pt x="19835" y="4289"/>
                        </a:lnTo>
                        <a:lnTo>
                          <a:pt x="19972" y="4526"/>
                        </a:lnTo>
                        <a:lnTo>
                          <a:pt x="19835" y="5142"/>
                        </a:lnTo>
                        <a:lnTo>
                          <a:pt x="19256" y="4882"/>
                        </a:lnTo>
                        <a:lnTo>
                          <a:pt x="18843" y="5261"/>
                        </a:lnTo>
                        <a:lnTo>
                          <a:pt x="18843" y="5498"/>
                        </a:lnTo>
                        <a:lnTo>
                          <a:pt x="18402" y="5498"/>
                        </a:lnTo>
                        <a:lnTo>
                          <a:pt x="18127" y="6137"/>
                        </a:lnTo>
                        <a:lnTo>
                          <a:pt x="18127" y="6730"/>
                        </a:lnTo>
                        <a:lnTo>
                          <a:pt x="17686" y="8081"/>
                        </a:lnTo>
                        <a:lnTo>
                          <a:pt x="17410" y="9431"/>
                        </a:lnTo>
                        <a:lnTo>
                          <a:pt x="17273" y="10047"/>
                        </a:lnTo>
                        <a:lnTo>
                          <a:pt x="16832" y="10308"/>
                        </a:lnTo>
                        <a:lnTo>
                          <a:pt x="16253" y="11019"/>
                        </a:lnTo>
                        <a:lnTo>
                          <a:pt x="16116" y="12014"/>
                        </a:lnTo>
                        <a:lnTo>
                          <a:pt x="15840" y="12251"/>
                        </a:lnTo>
                        <a:lnTo>
                          <a:pt x="15427" y="12251"/>
                        </a:lnTo>
                        <a:lnTo>
                          <a:pt x="15124" y="12630"/>
                        </a:lnTo>
                        <a:lnTo>
                          <a:pt x="15124" y="13009"/>
                        </a:lnTo>
                        <a:lnTo>
                          <a:pt x="14986" y="13483"/>
                        </a:lnTo>
                        <a:lnTo>
                          <a:pt x="14986" y="14573"/>
                        </a:lnTo>
                        <a:lnTo>
                          <a:pt x="14408" y="14810"/>
                        </a:lnTo>
                        <a:lnTo>
                          <a:pt x="13554" y="14810"/>
                        </a:lnTo>
                        <a:lnTo>
                          <a:pt x="13554" y="15427"/>
                        </a:lnTo>
                        <a:lnTo>
                          <a:pt x="14408" y="15806"/>
                        </a:lnTo>
                        <a:lnTo>
                          <a:pt x="15124" y="16422"/>
                        </a:lnTo>
                        <a:lnTo>
                          <a:pt x="16116" y="17038"/>
                        </a:lnTo>
                        <a:lnTo>
                          <a:pt x="16253" y="17512"/>
                        </a:lnTo>
                        <a:lnTo>
                          <a:pt x="16556" y="18009"/>
                        </a:lnTo>
                        <a:lnTo>
                          <a:pt x="16997" y="18009"/>
                        </a:lnTo>
                        <a:lnTo>
                          <a:pt x="16997" y="18768"/>
                        </a:lnTo>
                        <a:lnTo>
                          <a:pt x="16832" y="18768"/>
                        </a:lnTo>
                        <a:lnTo>
                          <a:pt x="16556" y="18389"/>
                        </a:lnTo>
                        <a:lnTo>
                          <a:pt x="15840" y="18768"/>
                        </a:lnTo>
                        <a:lnTo>
                          <a:pt x="15124" y="19005"/>
                        </a:lnTo>
                        <a:lnTo>
                          <a:pt x="14986" y="19360"/>
                        </a:lnTo>
                        <a:lnTo>
                          <a:pt x="14242" y="19739"/>
                        </a:lnTo>
                        <a:lnTo>
                          <a:pt x="13278" y="19739"/>
                        </a:lnTo>
                        <a:lnTo>
                          <a:pt x="12562" y="19739"/>
                        </a:lnTo>
                        <a:lnTo>
                          <a:pt x="12424" y="19976"/>
                        </a:lnTo>
                        <a:lnTo>
                          <a:pt x="11983" y="19739"/>
                        </a:lnTo>
                        <a:lnTo>
                          <a:pt x="10992" y="19597"/>
                        </a:lnTo>
                        <a:lnTo>
                          <a:pt x="10854" y="19739"/>
                        </a:lnTo>
                        <a:lnTo>
                          <a:pt x="9835" y="19123"/>
                        </a:lnTo>
                        <a:lnTo>
                          <a:pt x="9394" y="18768"/>
                        </a:lnTo>
                        <a:lnTo>
                          <a:pt x="9118" y="18768"/>
                        </a:lnTo>
                        <a:lnTo>
                          <a:pt x="9118" y="19005"/>
                        </a:lnTo>
                        <a:lnTo>
                          <a:pt x="8430" y="19005"/>
                        </a:lnTo>
                        <a:lnTo>
                          <a:pt x="8430" y="18768"/>
                        </a:lnTo>
                        <a:lnTo>
                          <a:pt x="8264" y="19005"/>
                        </a:lnTo>
                        <a:lnTo>
                          <a:pt x="7989" y="19123"/>
                        </a:lnTo>
                        <a:lnTo>
                          <a:pt x="7548" y="19005"/>
                        </a:lnTo>
                        <a:lnTo>
                          <a:pt x="7135" y="18768"/>
                        </a:lnTo>
                        <a:lnTo>
                          <a:pt x="7135" y="18389"/>
                        </a:lnTo>
                        <a:lnTo>
                          <a:pt x="6584" y="18152"/>
                        </a:lnTo>
                        <a:lnTo>
                          <a:pt x="6419" y="17512"/>
                        </a:lnTo>
                        <a:lnTo>
                          <a:pt x="5702" y="17156"/>
                        </a:lnTo>
                        <a:lnTo>
                          <a:pt x="5399" y="16540"/>
                        </a:lnTo>
                        <a:lnTo>
                          <a:pt x="5289" y="16422"/>
                        </a:lnTo>
                        <a:lnTo>
                          <a:pt x="4986" y="16422"/>
                        </a:lnTo>
                        <a:lnTo>
                          <a:pt x="4848" y="16066"/>
                        </a:lnTo>
                        <a:lnTo>
                          <a:pt x="4160" y="16066"/>
                        </a:lnTo>
                        <a:lnTo>
                          <a:pt x="3829" y="15190"/>
                        </a:lnTo>
                        <a:lnTo>
                          <a:pt x="3416" y="14810"/>
                        </a:lnTo>
                        <a:lnTo>
                          <a:pt x="2700" y="14810"/>
                        </a:lnTo>
                        <a:lnTo>
                          <a:pt x="2700" y="14455"/>
                        </a:lnTo>
                        <a:lnTo>
                          <a:pt x="1983" y="14455"/>
                        </a:lnTo>
                        <a:lnTo>
                          <a:pt x="1846" y="14218"/>
                        </a:lnTo>
                        <a:lnTo>
                          <a:pt x="1846" y="13981"/>
                        </a:lnTo>
                        <a:lnTo>
                          <a:pt x="1570" y="13839"/>
                        </a:lnTo>
                        <a:lnTo>
                          <a:pt x="1983" y="13602"/>
                        </a:lnTo>
                        <a:lnTo>
                          <a:pt x="1846" y="13009"/>
                        </a:lnTo>
                        <a:lnTo>
                          <a:pt x="1129" y="12251"/>
                        </a:lnTo>
                        <a:lnTo>
                          <a:pt x="854" y="12014"/>
                        </a:lnTo>
                        <a:lnTo>
                          <a:pt x="1129" y="11659"/>
                        </a:lnTo>
                        <a:lnTo>
                          <a:pt x="551" y="11398"/>
                        </a:lnTo>
                        <a:lnTo>
                          <a:pt x="551" y="10900"/>
                        </a:lnTo>
                        <a:lnTo>
                          <a:pt x="441" y="10403"/>
                        </a:lnTo>
                        <a:lnTo>
                          <a:pt x="441" y="10308"/>
                        </a:lnTo>
                        <a:lnTo>
                          <a:pt x="165" y="10047"/>
                        </a:lnTo>
                        <a:lnTo>
                          <a:pt x="0" y="10308"/>
                        </a:lnTo>
                        <a:lnTo>
                          <a:pt x="0" y="9810"/>
                        </a:lnTo>
                        <a:lnTo>
                          <a:pt x="441" y="9431"/>
                        </a:lnTo>
                        <a:lnTo>
                          <a:pt x="165" y="8815"/>
                        </a:lnTo>
                        <a:lnTo>
                          <a:pt x="551" y="8460"/>
                        </a:lnTo>
                        <a:lnTo>
                          <a:pt x="441" y="8081"/>
                        </a:lnTo>
                        <a:lnTo>
                          <a:pt x="551" y="7844"/>
                        </a:lnTo>
                        <a:lnTo>
                          <a:pt x="1129" y="7204"/>
                        </a:lnTo>
                        <a:lnTo>
                          <a:pt x="854" y="7109"/>
                        </a:lnTo>
                        <a:lnTo>
                          <a:pt x="1295" y="6872"/>
                        </a:lnTo>
                        <a:lnTo>
                          <a:pt x="2287" y="6730"/>
                        </a:lnTo>
                        <a:lnTo>
                          <a:pt x="2287" y="2701"/>
                        </a:lnTo>
                        <a:lnTo>
                          <a:pt x="2287" y="2322"/>
                        </a:lnTo>
                        <a:lnTo>
                          <a:pt x="3416" y="2322"/>
                        </a:lnTo>
                        <a:lnTo>
                          <a:pt x="3416"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612" name="Freeform 687"/>
                  <p:cNvSpPr>
                    <a:spLocks/>
                  </p:cNvSpPr>
                  <p:nvPr/>
                </p:nvSpPr>
                <p:spPr bwMode="auto">
                  <a:xfrm>
                    <a:off x="4988472" y="4809994"/>
                    <a:ext cx="104838" cy="105836"/>
                  </a:xfrm>
                  <a:custGeom>
                    <a:avLst/>
                    <a:gdLst>
                      <a:gd name="T0" fmla="*/ 4245 w 20000"/>
                      <a:gd name="T1" fmla="*/ 1280 h 20000"/>
                      <a:gd name="T2" fmla="*/ 4735 w 20000"/>
                      <a:gd name="T3" fmla="*/ 800 h 20000"/>
                      <a:gd name="T4" fmla="*/ 7673 w 20000"/>
                      <a:gd name="T5" fmla="*/ 1280 h 20000"/>
                      <a:gd name="T6" fmla="*/ 8898 w 20000"/>
                      <a:gd name="T7" fmla="*/ 2080 h 20000"/>
                      <a:gd name="T8" fmla="*/ 9388 w 20000"/>
                      <a:gd name="T9" fmla="*/ 1280 h 20000"/>
                      <a:gd name="T10" fmla="*/ 11429 w 20000"/>
                      <a:gd name="T11" fmla="*/ 1280 h 20000"/>
                      <a:gd name="T12" fmla="*/ 14367 w 20000"/>
                      <a:gd name="T13" fmla="*/ 1280 h 20000"/>
                      <a:gd name="T14" fmla="*/ 16571 w 20000"/>
                      <a:gd name="T15" fmla="*/ 0 h 20000"/>
                      <a:gd name="T16" fmla="*/ 16571 w 20000"/>
                      <a:gd name="T17" fmla="*/ 800 h 20000"/>
                      <a:gd name="T18" fmla="*/ 17796 w 20000"/>
                      <a:gd name="T19" fmla="*/ 1280 h 20000"/>
                      <a:gd name="T20" fmla="*/ 17796 w 20000"/>
                      <a:gd name="T21" fmla="*/ 2480 h 20000"/>
                      <a:gd name="T22" fmla="*/ 18204 w 20000"/>
                      <a:gd name="T23" fmla="*/ 4560 h 20000"/>
                      <a:gd name="T24" fmla="*/ 19918 w 20000"/>
                      <a:gd name="T25" fmla="*/ 7840 h 20000"/>
                      <a:gd name="T26" fmla="*/ 18204 w 20000"/>
                      <a:gd name="T27" fmla="*/ 9920 h 20000"/>
                      <a:gd name="T28" fmla="*/ 15673 w 20000"/>
                      <a:gd name="T29" fmla="*/ 14080 h 20000"/>
                      <a:gd name="T30" fmla="*/ 15673 w 20000"/>
                      <a:gd name="T31" fmla="*/ 18240 h 20000"/>
                      <a:gd name="T32" fmla="*/ 10204 w 20000"/>
                      <a:gd name="T33" fmla="*/ 18240 h 20000"/>
                      <a:gd name="T34" fmla="*/ 4735 w 20000"/>
                      <a:gd name="T35" fmla="*/ 18240 h 20000"/>
                      <a:gd name="T36" fmla="*/ 3429 w 20000"/>
                      <a:gd name="T37" fmla="*/ 18640 h 20000"/>
                      <a:gd name="T38" fmla="*/ 1306 w 20000"/>
                      <a:gd name="T39" fmla="*/ 19920 h 20000"/>
                      <a:gd name="T40" fmla="*/ 1306 w 20000"/>
                      <a:gd name="T41" fmla="*/ 19440 h 20000"/>
                      <a:gd name="T42" fmla="*/ 0 w 20000"/>
                      <a:gd name="T43" fmla="*/ 19440 h 20000"/>
                      <a:gd name="T44" fmla="*/ 490 w 20000"/>
                      <a:gd name="T45" fmla="*/ 14880 h 20000"/>
                      <a:gd name="T46" fmla="*/ 1306 w 20000"/>
                      <a:gd name="T47" fmla="*/ 12880 h 20000"/>
                      <a:gd name="T48" fmla="*/ 2531 w 20000"/>
                      <a:gd name="T49" fmla="*/ 10800 h 20000"/>
                      <a:gd name="T50" fmla="*/ 4735 w 20000"/>
                      <a:gd name="T51" fmla="*/ 8720 h 20000"/>
                      <a:gd name="T52" fmla="*/ 6041 w 20000"/>
                      <a:gd name="T53" fmla="*/ 7520 h 20000"/>
                      <a:gd name="T54" fmla="*/ 4735 w 20000"/>
                      <a:gd name="T55" fmla="*/ 5360 h 20000"/>
                      <a:gd name="T56" fmla="*/ 4735 w 20000"/>
                      <a:gd name="T57" fmla="*/ 4080 h 20000"/>
                      <a:gd name="T58" fmla="*/ 4735 w 20000"/>
                      <a:gd name="T59" fmla="*/ 2480 h 20000"/>
                      <a:gd name="T60" fmla="*/ 4245 w 20000"/>
                      <a:gd name="T61" fmla="*/ 1280 h 2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000"/>
                      <a:gd name="T94" fmla="*/ 0 h 20000"/>
                      <a:gd name="T95" fmla="*/ 20000 w 20000"/>
                      <a:gd name="T96" fmla="*/ 20000 h 200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000" h="20000">
                        <a:moveTo>
                          <a:pt x="4245" y="1280"/>
                        </a:moveTo>
                        <a:lnTo>
                          <a:pt x="4735" y="800"/>
                        </a:lnTo>
                        <a:lnTo>
                          <a:pt x="7673" y="1280"/>
                        </a:lnTo>
                        <a:lnTo>
                          <a:pt x="8898" y="2080"/>
                        </a:lnTo>
                        <a:lnTo>
                          <a:pt x="9388" y="1280"/>
                        </a:lnTo>
                        <a:lnTo>
                          <a:pt x="11429" y="1280"/>
                        </a:lnTo>
                        <a:lnTo>
                          <a:pt x="14367" y="1280"/>
                        </a:lnTo>
                        <a:lnTo>
                          <a:pt x="16571" y="0"/>
                        </a:lnTo>
                        <a:lnTo>
                          <a:pt x="16571" y="800"/>
                        </a:lnTo>
                        <a:lnTo>
                          <a:pt x="17796" y="1280"/>
                        </a:lnTo>
                        <a:lnTo>
                          <a:pt x="17796" y="2480"/>
                        </a:lnTo>
                        <a:lnTo>
                          <a:pt x="18204" y="4560"/>
                        </a:lnTo>
                        <a:lnTo>
                          <a:pt x="19918" y="7840"/>
                        </a:lnTo>
                        <a:lnTo>
                          <a:pt x="18204" y="9920"/>
                        </a:lnTo>
                        <a:lnTo>
                          <a:pt x="15673" y="14080"/>
                        </a:lnTo>
                        <a:lnTo>
                          <a:pt x="15673" y="18240"/>
                        </a:lnTo>
                        <a:lnTo>
                          <a:pt x="10204" y="18240"/>
                        </a:lnTo>
                        <a:lnTo>
                          <a:pt x="4735" y="18240"/>
                        </a:lnTo>
                        <a:lnTo>
                          <a:pt x="3429" y="18640"/>
                        </a:lnTo>
                        <a:lnTo>
                          <a:pt x="1306" y="19920"/>
                        </a:lnTo>
                        <a:lnTo>
                          <a:pt x="1306" y="19440"/>
                        </a:lnTo>
                        <a:lnTo>
                          <a:pt x="0" y="19440"/>
                        </a:lnTo>
                        <a:lnTo>
                          <a:pt x="490" y="14880"/>
                        </a:lnTo>
                        <a:lnTo>
                          <a:pt x="1306" y="12880"/>
                        </a:lnTo>
                        <a:lnTo>
                          <a:pt x="2531" y="10800"/>
                        </a:lnTo>
                        <a:lnTo>
                          <a:pt x="4735" y="8720"/>
                        </a:lnTo>
                        <a:lnTo>
                          <a:pt x="6041" y="7520"/>
                        </a:lnTo>
                        <a:lnTo>
                          <a:pt x="4735" y="5360"/>
                        </a:lnTo>
                        <a:lnTo>
                          <a:pt x="4735" y="4080"/>
                        </a:lnTo>
                        <a:lnTo>
                          <a:pt x="4735" y="2480"/>
                        </a:lnTo>
                        <a:lnTo>
                          <a:pt x="4245" y="128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grpSp>
              <p:nvGrpSpPr>
                <p:cNvPr id="1526" name="Group 1525"/>
                <p:cNvGrpSpPr/>
                <p:nvPr/>
              </p:nvGrpSpPr>
              <p:grpSpPr>
                <a:xfrm>
                  <a:off x="4097852" y="3688732"/>
                  <a:ext cx="3182070" cy="1422795"/>
                  <a:chOff x="4097852" y="3688732"/>
                  <a:chExt cx="3182070" cy="1422795"/>
                </a:xfrm>
                <a:grpFill/>
              </p:grpSpPr>
              <p:grpSp>
                <p:nvGrpSpPr>
                  <p:cNvPr id="1527" name="Group 1526"/>
                  <p:cNvGrpSpPr/>
                  <p:nvPr/>
                </p:nvGrpSpPr>
                <p:grpSpPr>
                  <a:xfrm>
                    <a:off x="4097852" y="4105086"/>
                    <a:ext cx="1052369" cy="854676"/>
                    <a:chOff x="4097852" y="4105086"/>
                    <a:chExt cx="1052369" cy="854676"/>
                  </a:xfrm>
                  <a:grpFill/>
                </p:grpSpPr>
                <p:grpSp>
                  <p:nvGrpSpPr>
                    <p:cNvPr id="1575" name="Group 1574"/>
                    <p:cNvGrpSpPr/>
                    <p:nvPr/>
                  </p:nvGrpSpPr>
                  <p:grpSpPr>
                    <a:xfrm>
                      <a:off x="4585097" y="4636263"/>
                      <a:ext cx="145774" cy="323499"/>
                      <a:chOff x="4585097" y="4636263"/>
                      <a:chExt cx="145774" cy="323499"/>
                    </a:xfrm>
                    <a:grpFill/>
                  </p:grpSpPr>
                  <p:sp>
                    <p:nvSpPr>
                      <p:cNvPr id="1608" name="Freeform 652"/>
                      <p:cNvSpPr>
                        <a:spLocks/>
                      </p:cNvSpPr>
                      <p:nvPr/>
                    </p:nvSpPr>
                    <p:spPr bwMode="auto">
                      <a:xfrm>
                        <a:off x="4592086" y="4842943"/>
                        <a:ext cx="112826" cy="116819"/>
                      </a:xfrm>
                      <a:custGeom>
                        <a:avLst/>
                        <a:gdLst>
                          <a:gd name="T0" fmla="*/ 8981 w 20000"/>
                          <a:gd name="T1" fmla="*/ 291 h 20000"/>
                          <a:gd name="T2" fmla="*/ 8981 w 20000"/>
                          <a:gd name="T3" fmla="*/ 0 h 20000"/>
                          <a:gd name="T4" fmla="*/ 11774 w 20000"/>
                          <a:gd name="T5" fmla="*/ 0 h 20000"/>
                          <a:gd name="T6" fmla="*/ 14113 w 20000"/>
                          <a:gd name="T7" fmla="*/ 0 h 20000"/>
                          <a:gd name="T8" fmla="*/ 15245 w 20000"/>
                          <a:gd name="T9" fmla="*/ 0 h 20000"/>
                          <a:gd name="T10" fmla="*/ 16075 w 20000"/>
                          <a:gd name="T11" fmla="*/ 0 h 20000"/>
                          <a:gd name="T12" fmla="*/ 15245 w 20000"/>
                          <a:gd name="T13" fmla="*/ 1164 h 20000"/>
                          <a:gd name="T14" fmla="*/ 15245 w 20000"/>
                          <a:gd name="T15" fmla="*/ 3345 h 20000"/>
                          <a:gd name="T16" fmla="*/ 16377 w 20000"/>
                          <a:gd name="T17" fmla="*/ 2982 h 20000"/>
                          <a:gd name="T18" fmla="*/ 17962 w 20000"/>
                          <a:gd name="T19" fmla="*/ 2982 h 20000"/>
                          <a:gd name="T20" fmla="*/ 18415 w 20000"/>
                          <a:gd name="T21" fmla="*/ 3345 h 20000"/>
                          <a:gd name="T22" fmla="*/ 19170 w 20000"/>
                          <a:gd name="T23" fmla="*/ 4436 h 20000"/>
                          <a:gd name="T24" fmla="*/ 18415 w 20000"/>
                          <a:gd name="T25" fmla="*/ 5236 h 20000"/>
                          <a:gd name="T26" fmla="*/ 17962 w 20000"/>
                          <a:gd name="T27" fmla="*/ 5964 h 20000"/>
                          <a:gd name="T28" fmla="*/ 17962 w 20000"/>
                          <a:gd name="T29" fmla="*/ 7855 h 20000"/>
                          <a:gd name="T30" fmla="*/ 19925 w 20000"/>
                          <a:gd name="T31" fmla="*/ 9018 h 20000"/>
                          <a:gd name="T32" fmla="*/ 19925 w 20000"/>
                          <a:gd name="T33" fmla="*/ 12000 h 20000"/>
                          <a:gd name="T34" fmla="*/ 19170 w 20000"/>
                          <a:gd name="T35" fmla="*/ 13091 h 20000"/>
                          <a:gd name="T36" fmla="*/ 18415 w 20000"/>
                          <a:gd name="T37" fmla="*/ 14255 h 20000"/>
                          <a:gd name="T38" fmla="*/ 18415 w 20000"/>
                          <a:gd name="T39" fmla="*/ 15782 h 20000"/>
                          <a:gd name="T40" fmla="*/ 17962 w 20000"/>
                          <a:gd name="T41" fmla="*/ 15782 h 20000"/>
                          <a:gd name="T42" fmla="*/ 17208 w 20000"/>
                          <a:gd name="T43" fmla="*/ 14255 h 20000"/>
                          <a:gd name="T44" fmla="*/ 15245 w 20000"/>
                          <a:gd name="T45" fmla="*/ 14982 h 20000"/>
                          <a:gd name="T46" fmla="*/ 12906 w 20000"/>
                          <a:gd name="T47" fmla="*/ 13091 h 20000"/>
                          <a:gd name="T48" fmla="*/ 12075 w 20000"/>
                          <a:gd name="T49" fmla="*/ 14982 h 20000"/>
                          <a:gd name="T50" fmla="*/ 10943 w 20000"/>
                          <a:gd name="T51" fmla="*/ 14982 h 20000"/>
                          <a:gd name="T52" fmla="*/ 10189 w 20000"/>
                          <a:gd name="T53" fmla="*/ 14255 h 20000"/>
                          <a:gd name="T54" fmla="*/ 9736 w 20000"/>
                          <a:gd name="T55" fmla="*/ 16145 h 20000"/>
                          <a:gd name="T56" fmla="*/ 10943 w 20000"/>
                          <a:gd name="T57" fmla="*/ 16945 h 20000"/>
                          <a:gd name="T58" fmla="*/ 10943 w 20000"/>
                          <a:gd name="T59" fmla="*/ 19127 h 20000"/>
                          <a:gd name="T60" fmla="*/ 10189 w 20000"/>
                          <a:gd name="T61" fmla="*/ 19127 h 20000"/>
                          <a:gd name="T62" fmla="*/ 9736 w 20000"/>
                          <a:gd name="T63" fmla="*/ 18764 h 20000"/>
                          <a:gd name="T64" fmla="*/ 8981 w 20000"/>
                          <a:gd name="T65" fmla="*/ 19127 h 20000"/>
                          <a:gd name="T66" fmla="*/ 7849 w 20000"/>
                          <a:gd name="T67" fmla="*/ 19927 h 20000"/>
                          <a:gd name="T68" fmla="*/ 4679 w 20000"/>
                          <a:gd name="T69" fmla="*/ 16945 h 20000"/>
                          <a:gd name="T70" fmla="*/ 3547 w 20000"/>
                          <a:gd name="T71" fmla="*/ 15782 h 20000"/>
                          <a:gd name="T72" fmla="*/ 4679 w 20000"/>
                          <a:gd name="T73" fmla="*/ 16145 h 20000"/>
                          <a:gd name="T74" fmla="*/ 4679 w 20000"/>
                          <a:gd name="T75" fmla="*/ 15782 h 20000"/>
                          <a:gd name="T76" fmla="*/ 2792 w 20000"/>
                          <a:gd name="T77" fmla="*/ 14982 h 20000"/>
                          <a:gd name="T78" fmla="*/ 1962 w 20000"/>
                          <a:gd name="T79" fmla="*/ 13818 h 20000"/>
                          <a:gd name="T80" fmla="*/ 2792 w 20000"/>
                          <a:gd name="T81" fmla="*/ 13818 h 20000"/>
                          <a:gd name="T82" fmla="*/ 1962 w 20000"/>
                          <a:gd name="T83" fmla="*/ 13091 h 20000"/>
                          <a:gd name="T84" fmla="*/ 2792 w 20000"/>
                          <a:gd name="T85" fmla="*/ 12364 h 20000"/>
                          <a:gd name="T86" fmla="*/ 1962 w 20000"/>
                          <a:gd name="T87" fmla="*/ 12000 h 20000"/>
                          <a:gd name="T88" fmla="*/ 1585 w 20000"/>
                          <a:gd name="T89" fmla="*/ 12364 h 20000"/>
                          <a:gd name="T90" fmla="*/ 830 w 20000"/>
                          <a:gd name="T91" fmla="*/ 10836 h 20000"/>
                          <a:gd name="T92" fmla="*/ 0 w 20000"/>
                          <a:gd name="T93" fmla="*/ 9382 h 20000"/>
                          <a:gd name="T94" fmla="*/ 1585 w 20000"/>
                          <a:gd name="T95" fmla="*/ 9382 h 20000"/>
                          <a:gd name="T96" fmla="*/ 1962 w 20000"/>
                          <a:gd name="T97" fmla="*/ 7127 h 20000"/>
                          <a:gd name="T98" fmla="*/ 2792 w 20000"/>
                          <a:gd name="T99" fmla="*/ 7855 h 20000"/>
                          <a:gd name="T100" fmla="*/ 3925 w 20000"/>
                          <a:gd name="T101" fmla="*/ 7127 h 20000"/>
                          <a:gd name="T102" fmla="*/ 1962 w 20000"/>
                          <a:gd name="T103" fmla="*/ 6400 h 20000"/>
                          <a:gd name="T104" fmla="*/ 1962 w 20000"/>
                          <a:gd name="T105" fmla="*/ 5236 h 20000"/>
                          <a:gd name="T106" fmla="*/ 2792 w 20000"/>
                          <a:gd name="T107" fmla="*/ 5236 h 20000"/>
                          <a:gd name="T108" fmla="*/ 2792 w 20000"/>
                          <a:gd name="T109" fmla="*/ 4145 h 20000"/>
                          <a:gd name="T110" fmla="*/ 5132 w 20000"/>
                          <a:gd name="T111" fmla="*/ 4145 h 20000"/>
                          <a:gd name="T112" fmla="*/ 7094 w 20000"/>
                          <a:gd name="T113" fmla="*/ 4145 h 20000"/>
                          <a:gd name="T114" fmla="*/ 8981 w 20000"/>
                          <a:gd name="T115" fmla="*/ 4145 h 20000"/>
                          <a:gd name="T116" fmla="*/ 8981 w 20000"/>
                          <a:gd name="T117" fmla="*/ 291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8981" y="291"/>
                            </a:moveTo>
                            <a:lnTo>
                              <a:pt x="8981" y="0"/>
                            </a:lnTo>
                            <a:lnTo>
                              <a:pt x="11774" y="0"/>
                            </a:lnTo>
                            <a:lnTo>
                              <a:pt x="14113" y="0"/>
                            </a:lnTo>
                            <a:lnTo>
                              <a:pt x="15245" y="0"/>
                            </a:lnTo>
                            <a:lnTo>
                              <a:pt x="16075" y="0"/>
                            </a:lnTo>
                            <a:lnTo>
                              <a:pt x="15245" y="1164"/>
                            </a:lnTo>
                            <a:lnTo>
                              <a:pt x="15245" y="3345"/>
                            </a:lnTo>
                            <a:lnTo>
                              <a:pt x="16377" y="2982"/>
                            </a:lnTo>
                            <a:lnTo>
                              <a:pt x="17962" y="2982"/>
                            </a:lnTo>
                            <a:lnTo>
                              <a:pt x="18415" y="3345"/>
                            </a:lnTo>
                            <a:lnTo>
                              <a:pt x="19170" y="4436"/>
                            </a:lnTo>
                            <a:lnTo>
                              <a:pt x="18415" y="5236"/>
                            </a:lnTo>
                            <a:lnTo>
                              <a:pt x="17962" y="5964"/>
                            </a:lnTo>
                            <a:lnTo>
                              <a:pt x="17962" y="7855"/>
                            </a:lnTo>
                            <a:lnTo>
                              <a:pt x="19925" y="9018"/>
                            </a:lnTo>
                            <a:lnTo>
                              <a:pt x="19925" y="12000"/>
                            </a:lnTo>
                            <a:lnTo>
                              <a:pt x="19170" y="13091"/>
                            </a:lnTo>
                            <a:lnTo>
                              <a:pt x="18415" y="14255"/>
                            </a:lnTo>
                            <a:lnTo>
                              <a:pt x="18415" y="15782"/>
                            </a:lnTo>
                            <a:lnTo>
                              <a:pt x="17962" y="15782"/>
                            </a:lnTo>
                            <a:lnTo>
                              <a:pt x="17208" y="14255"/>
                            </a:lnTo>
                            <a:lnTo>
                              <a:pt x="15245" y="14982"/>
                            </a:lnTo>
                            <a:lnTo>
                              <a:pt x="12906" y="13091"/>
                            </a:lnTo>
                            <a:lnTo>
                              <a:pt x="12075" y="14982"/>
                            </a:lnTo>
                            <a:lnTo>
                              <a:pt x="10943" y="14982"/>
                            </a:lnTo>
                            <a:lnTo>
                              <a:pt x="10189" y="14255"/>
                            </a:lnTo>
                            <a:lnTo>
                              <a:pt x="9736" y="16145"/>
                            </a:lnTo>
                            <a:lnTo>
                              <a:pt x="10943" y="16945"/>
                            </a:lnTo>
                            <a:lnTo>
                              <a:pt x="10943" y="19127"/>
                            </a:lnTo>
                            <a:lnTo>
                              <a:pt x="10189" y="19127"/>
                            </a:lnTo>
                            <a:lnTo>
                              <a:pt x="9736" y="18764"/>
                            </a:lnTo>
                            <a:lnTo>
                              <a:pt x="8981" y="19127"/>
                            </a:lnTo>
                            <a:lnTo>
                              <a:pt x="7849" y="19927"/>
                            </a:lnTo>
                            <a:lnTo>
                              <a:pt x="4679" y="16945"/>
                            </a:lnTo>
                            <a:lnTo>
                              <a:pt x="3547" y="15782"/>
                            </a:lnTo>
                            <a:lnTo>
                              <a:pt x="4679" y="16145"/>
                            </a:lnTo>
                            <a:lnTo>
                              <a:pt x="4679" y="15782"/>
                            </a:lnTo>
                            <a:lnTo>
                              <a:pt x="2792" y="14982"/>
                            </a:lnTo>
                            <a:lnTo>
                              <a:pt x="1962" y="13818"/>
                            </a:lnTo>
                            <a:lnTo>
                              <a:pt x="2792" y="13818"/>
                            </a:lnTo>
                            <a:lnTo>
                              <a:pt x="1962" y="13091"/>
                            </a:lnTo>
                            <a:lnTo>
                              <a:pt x="2792" y="12364"/>
                            </a:lnTo>
                            <a:lnTo>
                              <a:pt x="1962" y="12000"/>
                            </a:lnTo>
                            <a:lnTo>
                              <a:pt x="1585" y="12364"/>
                            </a:lnTo>
                            <a:lnTo>
                              <a:pt x="830" y="10836"/>
                            </a:lnTo>
                            <a:lnTo>
                              <a:pt x="0" y="9382"/>
                            </a:lnTo>
                            <a:lnTo>
                              <a:pt x="1585" y="9382"/>
                            </a:lnTo>
                            <a:lnTo>
                              <a:pt x="1962" y="7127"/>
                            </a:lnTo>
                            <a:lnTo>
                              <a:pt x="2792" y="7855"/>
                            </a:lnTo>
                            <a:lnTo>
                              <a:pt x="3925" y="7127"/>
                            </a:lnTo>
                            <a:lnTo>
                              <a:pt x="1962" y="6400"/>
                            </a:lnTo>
                            <a:lnTo>
                              <a:pt x="1962" y="5236"/>
                            </a:lnTo>
                            <a:lnTo>
                              <a:pt x="2792" y="5236"/>
                            </a:lnTo>
                            <a:lnTo>
                              <a:pt x="2792" y="4145"/>
                            </a:lnTo>
                            <a:lnTo>
                              <a:pt x="5132" y="4145"/>
                            </a:lnTo>
                            <a:lnTo>
                              <a:pt x="7094" y="4145"/>
                            </a:lnTo>
                            <a:lnTo>
                              <a:pt x="8981" y="4145"/>
                            </a:lnTo>
                            <a:lnTo>
                              <a:pt x="8981" y="29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609" name="Freeform 657"/>
                      <p:cNvSpPr>
                        <a:spLocks/>
                      </p:cNvSpPr>
                      <p:nvPr/>
                    </p:nvSpPr>
                    <p:spPr bwMode="auto">
                      <a:xfrm>
                        <a:off x="4585097" y="4636263"/>
                        <a:ext cx="145774" cy="209675"/>
                      </a:xfrm>
                      <a:custGeom>
                        <a:avLst/>
                        <a:gdLst>
                          <a:gd name="T0" fmla="*/ 15743 w 20000"/>
                          <a:gd name="T1" fmla="*/ 0 h 20000"/>
                          <a:gd name="T2" fmla="*/ 16618 w 20000"/>
                          <a:gd name="T3" fmla="*/ 1095 h 20000"/>
                          <a:gd name="T4" fmla="*/ 17201 w 20000"/>
                          <a:gd name="T5" fmla="*/ 2961 h 20000"/>
                          <a:gd name="T6" fmla="*/ 17551 w 20000"/>
                          <a:gd name="T7" fmla="*/ 5071 h 20000"/>
                          <a:gd name="T8" fmla="*/ 16327 w 20000"/>
                          <a:gd name="T9" fmla="*/ 5720 h 20000"/>
                          <a:gd name="T10" fmla="*/ 14810 w 20000"/>
                          <a:gd name="T11" fmla="*/ 6531 h 20000"/>
                          <a:gd name="T12" fmla="*/ 17551 w 20000"/>
                          <a:gd name="T13" fmla="*/ 8195 h 20000"/>
                          <a:gd name="T14" fmla="*/ 18717 w 20000"/>
                          <a:gd name="T15" fmla="*/ 9858 h 20000"/>
                          <a:gd name="T16" fmla="*/ 17551 w 20000"/>
                          <a:gd name="T17" fmla="*/ 10953 h 20000"/>
                          <a:gd name="T18" fmla="*/ 16327 w 20000"/>
                          <a:gd name="T19" fmla="*/ 12819 h 20000"/>
                          <a:gd name="T20" fmla="*/ 16618 w 20000"/>
                          <a:gd name="T21" fmla="*/ 14523 h 20000"/>
                          <a:gd name="T22" fmla="*/ 17551 w 20000"/>
                          <a:gd name="T23" fmla="*/ 15984 h 20000"/>
                          <a:gd name="T24" fmla="*/ 19592 w 20000"/>
                          <a:gd name="T25" fmla="*/ 18296 h 20000"/>
                          <a:gd name="T26" fmla="*/ 19592 w 20000"/>
                          <a:gd name="T27" fmla="*/ 19310 h 20000"/>
                          <a:gd name="T28" fmla="*/ 16618 w 20000"/>
                          <a:gd name="T29" fmla="*/ 19310 h 20000"/>
                          <a:gd name="T30" fmla="*/ 11837 w 20000"/>
                          <a:gd name="T31" fmla="*/ 19757 h 20000"/>
                          <a:gd name="T32" fmla="*/ 7872 w 20000"/>
                          <a:gd name="T33" fmla="*/ 19757 h 20000"/>
                          <a:gd name="T34" fmla="*/ 4548 w 20000"/>
                          <a:gd name="T35" fmla="*/ 19757 h 20000"/>
                          <a:gd name="T36" fmla="*/ 3615 w 20000"/>
                          <a:gd name="T37" fmla="*/ 17890 h 20000"/>
                          <a:gd name="T38" fmla="*/ 2391 w 20000"/>
                          <a:gd name="T39" fmla="*/ 16592 h 20000"/>
                          <a:gd name="T40" fmla="*/ 1574 w 20000"/>
                          <a:gd name="T41" fmla="*/ 15984 h 20000"/>
                          <a:gd name="T42" fmla="*/ 0 w 20000"/>
                          <a:gd name="T43" fmla="*/ 15578 h 20000"/>
                          <a:gd name="T44" fmla="*/ 1574 w 20000"/>
                          <a:gd name="T45" fmla="*/ 12819 h 20000"/>
                          <a:gd name="T46" fmla="*/ 4548 w 20000"/>
                          <a:gd name="T47" fmla="*/ 11116 h 20000"/>
                          <a:gd name="T48" fmla="*/ 6064 w 20000"/>
                          <a:gd name="T49" fmla="*/ 10953 h 20000"/>
                          <a:gd name="T50" fmla="*/ 6939 w 20000"/>
                          <a:gd name="T51" fmla="*/ 11765 h 20000"/>
                          <a:gd name="T52" fmla="*/ 8746 w 20000"/>
                          <a:gd name="T53" fmla="*/ 11116 h 20000"/>
                          <a:gd name="T54" fmla="*/ 8746 w 20000"/>
                          <a:gd name="T55" fmla="*/ 10507 h 20000"/>
                          <a:gd name="T56" fmla="*/ 11195 w 20000"/>
                          <a:gd name="T57" fmla="*/ 7789 h 20000"/>
                          <a:gd name="T58" fmla="*/ 12653 w 20000"/>
                          <a:gd name="T59" fmla="*/ 6531 h 20000"/>
                          <a:gd name="T60" fmla="*/ 13294 w 20000"/>
                          <a:gd name="T61" fmla="*/ 5071 h 20000"/>
                          <a:gd name="T62" fmla="*/ 14227 w 20000"/>
                          <a:gd name="T63" fmla="*/ 3408 h 20000"/>
                          <a:gd name="T64" fmla="*/ 16327 w 20000"/>
                          <a:gd name="T65" fmla="*/ 2759 h 20000"/>
                          <a:gd name="T66" fmla="*/ 14810 w 20000"/>
                          <a:gd name="T67" fmla="*/ 1258 h 200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00"/>
                          <a:gd name="T103" fmla="*/ 0 h 20000"/>
                          <a:gd name="T104" fmla="*/ 20000 w 20000"/>
                          <a:gd name="T105" fmla="*/ 20000 h 200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00" h="20000">
                            <a:moveTo>
                              <a:pt x="14810" y="0"/>
                            </a:moveTo>
                            <a:lnTo>
                              <a:pt x="15743" y="0"/>
                            </a:lnTo>
                            <a:lnTo>
                              <a:pt x="15743" y="649"/>
                            </a:lnTo>
                            <a:lnTo>
                              <a:pt x="16618" y="1095"/>
                            </a:lnTo>
                            <a:lnTo>
                              <a:pt x="17201" y="2110"/>
                            </a:lnTo>
                            <a:lnTo>
                              <a:pt x="17201" y="2961"/>
                            </a:lnTo>
                            <a:lnTo>
                              <a:pt x="17201" y="4016"/>
                            </a:lnTo>
                            <a:lnTo>
                              <a:pt x="17551" y="5071"/>
                            </a:lnTo>
                            <a:lnTo>
                              <a:pt x="18717" y="5720"/>
                            </a:lnTo>
                            <a:lnTo>
                              <a:pt x="16327" y="5720"/>
                            </a:lnTo>
                            <a:lnTo>
                              <a:pt x="15102" y="5720"/>
                            </a:lnTo>
                            <a:lnTo>
                              <a:pt x="14810" y="6531"/>
                            </a:lnTo>
                            <a:lnTo>
                              <a:pt x="16618" y="7789"/>
                            </a:lnTo>
                            <a:lnTo>
                              <a:pt x="17551" y="8195"/>
                            </a:lnTo>
                            <a:lnTo>
                              <a:pt x="18134" y="9452"/>
                            </a:lnTo>
                            <a:lnTo>
                              <a:pt x="18717" y="9858"/>
                            </a:lnTo>
                            <a:lnTo>
                              <a:pt x="18717" y="10507"/>
                            </a:lnTo>
                            <a:lnTo>
                              <a:pt x="17551" y="10953"/>
                            </a:lnTo>
                            <a:lnTo>
                              <a:pt x="16618" y="12617"/>
                            </a:lnTo>
                            <a:lnTo>
                              <a:pt x="16327" y="12819"/>
                            </a:lnTo>
                            <a:lnTo>
                              <a:pt x="16327" y="14280"/>
                            </a:lnTo>
                            <a:lnTo>
                              <a:pt x="16618" y="14523"/>
                            </a:lnTo>
                            <a:lnTo>
                              <a:pt x="16618" y="15578"/>
                            </a:lnTo>
                            <a:lnTo>
                              <a:pt x="17551" y="15984"/>
                            </a:lnTo>
                            <a:lnTo>
                              <a:pt x="17551" y="16998"/>
                            </a:lnTo>
                            <a:lnTo>
                              <a:pt x="19592" y="18296"/>
                            </a:lnTo>
                            <a:lnTo>
                              <a:pt x="19942" y="18296"/>
                            </a:lnTo>
                            <a:lnTo>
                              <a:pt x="19592" y="19310"/>
                            </a:lnTo>
                            <a:lnTo>
                              <a:pt x="19942" y="19757"/>
                            </a:lnTo>
                            <a:lnTo>
                              <a:pt x="16618" y="19310"/>
                            </a:lnTo>
                            <a:lnTo>
                              <a:pt x="12653" y="19757"/>
                            </a:lnTo>
                            <a:lnTo>
                              <a:pt x="11837" y="19757"/>
                            </a:lnTo>
                            <a:lnTo>
                              <a:pt x="10029" y="19757"/>
                            </a:lnTo>
                            <a:lnTo>
                              <a:pt x="7872" y="19757"/>
                            </a:lnTo>
                            <a:lnTo>
                              <a:pt x="7872" y="19959"/>
                            </a:lnTo>
                            <a:lnTo>
                              <a:pt x="4548" y="19757"/>
                            </a:lnTo>
                            <a:lnTo>
                              <a:pt x="3615" y="19310"/>
                            </a:lnTo>
                            <a:lnTo>
                              <a:pt x="3615" y="17890"/>
                            </a:lnTo>
                            <a:lnTo>
                              <a:pt x="3615" y="16998"/>
                            </a:lnTo>
                            <a:lnTo>
                              <a:pt x="2391" y="16592"/>
                            </a:lnTo>
                            <a:lnTo>
                              <a:pt x="2157" y="16592"/>
                            </a:lnTo>
                            <a:lnTo>
                              <a:pt x="1574" y="15984"/>
                            </a:lnTo>
                            <a:lnTo>
                              <a:pt x="641" y="15578"/>
                            </a:lnTo>
                            <a:lnTo>
                              <a:pt x="0" y="15578"/>
                            </a:lnTo>
                            <a:lnTo>
                              <a:pt x="933" y="14280"/>
                            </a:lnTo>
                            <a:lnTo>
                              <a:pt x="1574" y="12819"/>
                            </a:lnTo>
                            <a:lnTo>
                              <a:pt x="3032" y="11765"/>
                            </a:lnTo>
                            <a:lnTo>
                              <a:pt x="4548" y="11116"/>
                            </a:lnTo>
                            <a:lnTo>
                              <a:pt x="5481" y="11116"/>
                            </a:lnTo>
                            <a:lnTo>
                              <a:pt x="6064" y="10953"/>
                            </a:lnTo>
                            <a:lnTo>
                              <a:pt x="6939" y="11602"/>
                            </a:lnTo>
                            <a:lnTo>
                              <a:pt x="6939" y="11765"/>
                            </a:lnTo>
                            <a:lnTo>
                              <a:pt x="7872" y="11765"/>
                            </a:lnTo>
                            <a:lnTo>
                              <a:pt x="8746" y="11116"/>
                            </a:lnTo>
                            <a:lnTo>
                              <a:pt x="9329" y="11116"/>
                            </a:lnTo>
                            <a:lnTo>
                              <a:pt x="8746" y="10507"/>
                            </a:lnTo>
                            <a:lnTo>
                              <a:pt x="10262" y="8398"/>
                            </a:lnTo>
                            <a:lnTo>
                              <a:pt x="11195" y="7789"/>
                            </a:lnTo>
                            <a:lnTo>
                              <a:pt x="11195" y="6734"/>
                            </a:lnTo>
                            <a:lnTo>
                              <a:pt x="12653" y="6531"/>
                            </a:lnTo>
                            <a:lnTo>
                              <a:pt x="12420" y="5720"/>
                            </a:lnTo>
                            <a:lnTo>
                              <a:pt x="13294" y="5071"/>
                            </a:lnTo>
                            <a:lnTo>
                              <a:pt x="13294" y="4422"/>
                            </a:lnTo>
                            <a:lnTo>
                              <a:pt x="14227" y="3408"/>
                            </a:lnTo>
                            <a:lnTo>
                              <a:pt x="15102" y="3813"/>
                            </a:lnTo>
                            <a:lnTo>
                              <a:pt x="16327" y="2759"/>
                            </a:lnTo>
                            <a:lnTo>
                              <a:pt x="15743" y="1663"/>
                            </a:lnTo>
                            <a:lnTo>
                              <a:pt x="14810" y="1258"/>
                            </a:lnTo>
                            <a:lnTo>
                              <a:pt x="14810"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grpSp>
                  <p:nvGrpSpPr>
                    <p:cNvPr id="1576" name="Group 1575"/>
                    <p:cNvGrpSpPr/>
                    <p:nvPr/>
                  </p:nvGrpSpPr>
                  <p:grpSpPr>
                    <a:xfrm>
                      <a:off x="4097852" y="4105086"/>
                      <a:ext cx="1052369" cy="701913"/>
                      <a:chOff x="4097852" y="4105086"/>
                      <a:chExt cx="1052369" cy="701913"/>
                    </a:xfrm>
                    <a:grpFill/>
                  </p:grpSpPr>
                  <p:sp>
                    <p:nvSpPr>
                      <p:cNvPr id="1577" name="Freeform 510"/>
                      <p:cNvSpPr>
                        <a:spLocks/>
                      </p:cNvSpPr>
                      <p:nvPr/>
                    </p:nvSpPr>
                    <p:spPr bwMode="auto">
                      <a:xfrm>
                        <a:off x="4653990" y="4128051"/>
                        <a:ext cx="50922" cy="29954"/>
                      </a:xfrm>
                      <a:custGeom>
                        <a:avLst/>
                        <a:gdLst>
                          <a:gd name="T0" fmla="*/ 18167 w 20000"/>
                          <a:gd name="T1" fmla="*/ 19730 h 20000"/>
                          <a:gd name="T2" fmla="*/ 13833 w 20000"/>
                          <a:gd name="T3" fmla="*/ 18108 h 20000"/>
                          <a:gd name="T4" fmla="*/ 12000 w 20000"/>
                          <a:gd name="T5" fmla="*/ 15405 h 20000"/>
                          <a:gd name="T6" fmla="*/ 8667 w 20000"/>
                          <a:gd name="T7" fmla="*/ 12703 h 20000"/>
                          <a:gd name="T8" fmla="*/ 2667 w 20000"/>
                          <a:gd name="T9" fmla="*/ 8378 h 20000"/>
                          <a:gd name="T10" fmla="*/ 0 w 20000"/>
                          <a:gd name="T11" fmla="*/ 7027 h 20000"/>
                          <a:gd name="T12" fmla="*/ 0 w 20000"/>
                          <a:gd name="T13" fmla="*/ 1622 h 20000"/>
                          <a:gd name="T14" fmla="*/ 1833 w 20000"/>
                          <a:gd name="T15" fmla="*/ 0 h 20000"/>
                          <a:gd name="T16" fmla="*/ 2667 w 20000"/>
                          <a:gd name="T17" fmla="*/ 1622 h 20000"/>
                          <a:gd name="T18" fmla="*/ 4500 w 20000"/>
                          <a:gd name="T19" fmla="*/ 0 h 20000"/>
                          <a:gd name="T20" fmla="*/ 5167 w 20000"/>
                          <a:gd name="T21" fmla="*/ 0 h 20000"/>
                          <a:gd name="T22" fmla="*/ 9500 w 20000"/>
                          <a:gd name="T23" fmla="*/ 1622 h 20000"/>
                          <a:gd name="T24" fmla="*/ 19833 w 20000"/>
                          <a:gd name="T25" fmla="*/ 0 h 20000"/>
                          <a:gd name="T26" fmla="*/ 19833 w 20000"/>
                          <a:gd name="T27" fmla="*/ 4324 h 20000"/>
                          <a:gd name="T28" fmla="*/ 18167 w 20000"/>
                          <a:gd name="T29" fmla="*/ 8378 h 20000"/>
                          <a:gd name="T30" fmla="*/ 19833 w 20000"/>
                          <a:gd name="T31" fmla="*/ 15405 h 20000"/>
                          <a:gd name="T32" fmla="*/ 18167 w 20000"/>
                          <a:gd name="T33" fmla="*/ 19730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18167" y="19730"/>
                            </a:moveTo>
                            <a:lnTo>
                              <a:pt x="13833" y="18108"/>
                            </a:lnTo>
                            <a:lnTo>
                              <a:pt x="12000" y="15405"/>
                            </a:lnTo>
                            <a:lnTo>
                              <a:pt x="8667" y="12703"/>
                            </a:lnTo>
                            <a:lnTo>
                              <a:pt x="2667" y="8378"/>
                            </a:lnTo>
                            <a:lnTo>
                              <a:pt x="0" y="7027"/>
                            </a:lnTo>
                            <a:lnTo>
                              <a:pt x="0" y="1622"/>
                            </a:lnTo>
                            <a:lnTo>
                              <a:pt x="1833" y="0"/>
                            </a:lnTo>
                            <a:lnTo>
                              <a:pt x="2667" y="1622"/>
                            </a:lnTo>
                            <a:lnTo>
                              <a:pt x="4500" y="0"/>
                            </a:lnTo>
                            <a:lnTo>
                              <a:pt x="5167" y="0"/>
                            </a:lnTo>
                            <a:lnTo>
                              <a:pt x="9500" y="1622"/>
                            </a:lnTo>
                            <a:lnTo>
                              <a:pt x="19833" y="0"/>
                            </a:lnTo>
                            <a:lnTo>
                              <a:pt x="19833" y="4324"/>
                            </a:lnTo>
                            <a:lnTo>
                              <a:pt x="18167" y="8378"/>
                            </a:lnTo>
                            <a:lnTo>
                              <a:pt x="19833" y="15405"/>
                            </a:lnTo>
                            <a:lnTo>
                              <a:pt x="18167" y="1973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78" name="Freeform 513"/>
                      <p:cNvSpPr>
                        <a:spLocks/>
                      </p:cNvSpPr>
                      <p:nvPr/>
                    </p:nvSpPr>
                    <p:spPr bwMode="auto">
                      <a:xfrm>
                        <a:off x="4683944" y="4172981"/>
                        <a:ext cx="5991" cy="7987"/>
                      </a:xfrm>
                      <a:custGeom>
                        <a:avLst/>
                        <a:gdLst>
                          <a:gd name="T0" fmla="*/ 18333 w 20000"/>
                          <a:gd name="T1" fmla="*/ 18824 h 20000"/>
                          <a:gd name="T2" fmla="*/ 0 w 20000"/>
                          <a:gd name="T3" fmla="*/ 0 h 20000"/>
                          <a:gd name="T4" fmla="*/ 18333 w 20000"/>
                          <a:gd name="T5" fmla="*/ 7059 h 20000"/>
                          <a:gd name="T6" fmla="*/ 18333 w 20000"/>
                          <a:gd name="T7" fmla="*/ 18824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333" y="18824"/>
                            </a:moveTo>
                            <a:lnTo>
                              <a:pt x="0" y="0"/>
                            </a:lnTo>
                            <a:lnTo>
                              <a:pt x="18333" y="7059"/>
                            </a:lnTo>
                            <a:lnTo>
                              <a:pt x="18333"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79" name="Freeform 530"/>
                      <p:cNvSpPr>
                        <a:spLocks/>
                      </p:cNvSpPr>
                      <p:nvPr/>
                    </p:nvSpPr>
                    <p:spPr bwMode="auto">
                      <a:xfrm>
                        <a:off x="4447311" y="4105086"/>
                        <a:ext cx="6990" cy="7987"/>
                      </a:xfrm>
                      <a:custGeom>
                        <a:avLst/>
                        <a:gdLst>
                          <a:gd name="T0" fmla="*/ 18824 w 20000"/>
                          <a:gd name="T1" fmla="*/ 18750 h 20000"/>
                          <a:gd name="T2" fmla="*/ 0 w 20000"/>
                          <a:gd name="T3" fmla="*/ 12500 h 20000"/>
                          <a:gd name="T4" fmla="*/ 18824 w 20000"/>
                          <a:gd name="T5" fmla="*/ 0 h 20000"/>
                          <a:gd name="T6" fmla="*/ 18824 w 20000"/>
                          <a:gd name="T7" fmla="*/ 1875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824" y="18750"/>
                            </a:moveTo>
                            <a:lnTo>
                              <a:pt x="0" y="12500"/>
                            </a:lnTo>
                            <a:lnTo>
                              <a:pt x="18824" y="0"/>
                            </a:lnTo>
                            <a:lnTo>
                              <a:pt x="18824" y="1875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80" name="Freeform 534"/>
                      <p:cNvSpPr>
                        <a:spLocks/>
                      </p:cNvSpPr>
                      <p:nvPr/>
                    </p:nvSpPr>
                    <p:spPr bwMode="auto">
                      <a:xfrm>
                        <a:off x="5013433" y="4179971"/>
                        <a:ext cx="39938" cy="23963"/>
                      </a:xfrm>
                      <a:custGeom>
                        <a:avLst/>
                        <a:gdLst>
                          <a:gd name="T0" fmla="*/ 7660 w 20000"/>
                          <a:gd name="T1" fmla="*/ 19655 h 20000"/>
                          <a:gd name="T2" fmla="*/ 2128 w 20000"/>
                          <a:gd name="T3" fmla="*/ 17931 h 20000"/>
                          <a:gd name="T4" fmla="*/ 0 w 20000"/>
                          <a:gd name="T5" fmla="*/ 10690 h 20000"/>
                          <a:gd name="T6" fmla="*/ 2128 w 20000"/>
                          <a:gd name="T7" fmla="*/ 10690 h 20000"/>
                          <a:gd name="T8" fmla="*/ 3404 w 20000"/>
                          <a:gd name="T9" fmla="*/ 9310 h 20000"/>
                          <a:gd name="T10" fmla="*/ 5532 w 20000"/>
                          <a:gd name="T11" fmla="*/ 9310 h 20000"/>
                          <a:gd name="T12" fmla="*/ 7660 w 20000"/>
                          <a:gd name="T13" fmla="*/ 5517 h 20000"/>
                          <a:gd name="T14" fmla="*/ 10851 w 20000"/>
                          <a:gd name="T15" fmla="*/ 5517 h 20000"/>
                          <a:gd name="T16" fmla="*/ 19787 w 20000"/>
                          <a:gd name="T17" fmla="*/ 0 h 20000"/>
                          <a:gd name="T18" fmla="*/ 16383 w 20000"/>
                          <a:gd name="T19" fmla="*/ 9310 h 20000"/>
                          <a:gd name="T20" fmla="*/ 16383 w 20000"/>
                          <a:gd name="T21" fmla="*/ 10690 h 20000"/>
                          <a:gd name="T22" fmla="*/ 14255 w 20000"/>
                          <a:gd name="T23" fmla="*/ 10690 h 20000"/>
                          <a:gd name="T24" fmla="*/ 10851 w 20000"/>
                          <a:gd name="T25" fmla="*/ 17931 h 20000"/>
                          <a:gd name="T26" fmla="*/ 7660 w 20000"/>
                          <a:gd name="T27" fmla="*/ 17931 h 20000"/>
                          <a:gd name="T28" fmla="*/ 7660 w 20000"/>
                          <a:gd name="T29" fmla="*/ 19655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7660" y="19655"/>
                            </a:moveTo>
                            <a:lnTo>
                              <a:pt x="2128" y="17931"/>
                            </a:lnTo>
                            <a:lnTo>
                              <a:pt x="0" y="10690"/>
                            </a:lnTo>
                            <a:lnTo>
                              <a:pt x="2128" y="10690"/>
                            </a:lnTo>
                            <a:lnTo>
                              <a:pt x="3404" y="9310"/>
                            </a:lnTo>
                            <a:lnTo>
                              <a:pt x="5532" y="9310"/>
                            </a:lnTo>
                            <a:lnTo>
                              <a:pt x="7660" y="5517"/>
                            </a:lnTo>
                            <a:lnTo>
                              <a:pt x="10851" y="5517"/>
                            </a:lnTo>
                            <a:lnTo>
                              <a:pt x="19787" y="0"/>
                            </a:lnTo>
                            <a:lnTo>
                              <a:pt x="16383" y="9310"/>
                            </a:lnTo>
                            <a:lnTo>
                              <a:pt x="16383" y="10690"/>
                            </a:lnTo>
                            <a:lnTo>
                              <a:pt x="14255" y="10690"/>
                            </a:lnTo>
                            <a:lnTo>
                              <a:pt x="10851" y="17931"/>
                            </a:lnTo>
                            <a:lnTo>
                              <a:pt x="7660" y="17931"/>
                            </a:lnTo>
                            <a:lnTo>
                              <a:pt x="7660" y="1965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81" name="Freeform 536"/>
                      <p:cNvSpPr>
                        <a:spLocks/>
                      </p:cNvSpPr>
                      <p:nvPr/>
                    </p:nvSpPr>
                    <p:spPr bwMode="auto">
                      <a:xfrm>
                        <a:off x="4852682" y="4179971"/>
                        <a:ext cx="50922" cy="13978"/>
                      </a:xfrm>
                      <a:custGeom>
                        <a:avLst/>
                        <a:gdLst>
                          <a:gd name="T0" fmla="*/ 10333 w 20000"/>
                          <a:gd name="T1" fmla="*/ 19375 h 20000"/>
                          <a:gd name="T2" fmla="*/ 8667 w 20000"/>
                          <a:gd name="T3" fmla="*/ 16250 h 20000"/>
                          <a:gd name="T4" fmla="*/ 3500 w 20000"/>
                          <a:gd name="T5" fmla="*/ 16250 h 20000"/>
                          <a:gd name="T6" fmla="*/ 0 w 20000"/>
                          <a:gd name="T7" fmla="*/ 16250 h 20000"/>
                          <a:gd name="T8" fmla="*/ 0 w 20000"/>
                          <a:gd name="T9" fmla="*/ 6875 h 20000"/>
                          <a:gd name="T10" fmla="*/ 3500 w 20000"/>
                          <a:gd name="T11" fmla="*/ 6875 h 20000"/>
                          <a:gd name="T12" fmla="*/ 4500 w 20000"/>
                          <a:gd name="T13" fmla="*/ 0 h 20000"/>
                          <a:gd name="T14" fmla="*/ 6167 w 20000"/>
                          <a:gd name="T15" fmla="*/ 9375 h 20000"/>
                          <a:gd name="T16" fmla="*/ 10333 w 20000"/>
                          <a:gd name="T17" fmla="*/ 9375 h 20000"/>
                          <a:gd name="T18" fmla="*/ 11333 w 20000"/>
                          <a:gd name="T19" fmla="*/ 9375 h 20000"/>
                          <a:gd name="T20" fmla="*/ 15500 w 20000"/>
                          <a:gd name="T21" fmla="*/ 9375 h 20000"/>
                          <a:gd name="T22" fmla="*/ 17167 w 20000"/>
                          <a:gd name="T23" fmla="*/ 16250 h 20000"/>
                          <a:gd name="T24" fmla="*/ 19833 w 20000"/>
                          <a:gd name="T25" fmla="*/ 16250 h 20000"/>
                          <a:gd name="T26" fmla="*/ 19833 w 20000"/>
                          <a:gd name="T27" fmla="*/ 19375 h 20000"/>
                          <a:gd name="T28" fmla="*/ 10333 w 20000"/>
                          <a:gd name="T29" fmla="*/ 19375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10333" y="19375"/>
                            </a:moveTo>
                            <a:lnTo>
                              <a:pt x="8667" y="16250"/>
                            </a:lnTo>
                            <a:lnTo>
                              <a:pt x="3500" y="16250"/>
                            </a:lnTo>
                            <a:lnTo>
                              <a:pt x="0" y="16250"/>
                            </a:lnTo>
                            <a:lnTo>
                              <a:pt x="0" y="6875"/>
                            </a:lnTo>
                            <a:lnTo>
                              <a:pt x="3500" y="6875"/>
                            </a:lnTo>
                            <a:lnTo>
                              <a:pt x="4500" y="0"/>
                            </a:lnTo>
                            <a:lnTo>
                              <a:pt x="6167" y="9375"/>
                            </a:lnTo>
                            <a:lnTo>
                              <a:pt x="10333" y="9375"/>
                            </a:lnTo>
                            <a:lnTo>
                              <a:pt x="11333" y="9375"/>
                            </a:lnTo>
                            <a:lnTo>
                              <a:pt x="15500" y="9375"/>
                            </a:lnTo>
                            <a:lnTo>
                              <a:pt x="17167" y="16250"/>
                            </a:lnTo>
                            <a:lnTo>
                              <a:pt x="19833" y="16250"/>
                            </a:lnTo>
                            <a:lnTo>
                              <a:pt x="19833" y="19375"/>
                            </a:lnTo>
                            <a:lnTo>
                              <a:pt x="10333" y="193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82" name="Freeform 537"/>
                      <p:cNvSpPr>
                        <a:spLocks/>
                      </p:cNvSpPr>
                      <p:nvPr/>
                    </p:nvSpPr>
                    <p:spPr bwMode="auto">
                      <a:xfrm>
                        <a:off x="4843696" y="4105086"/>
                        <a:ext cx="24961" cy="24961"/>
                      </a:xfrm>
                      <a:custGeom>
                        <a:avLst/>
                        <a:gdLst>
                          <a:gd name="T0" fmla="*/ 10690 w 20000"/>
                          <a:gd name="T1" fmla="*/ 14138 h 20000"/>
                          <a:gd name="T2" fmla="*/ 5517 w 20000"/>
                          <a:gd name="T3" fmla="*/ 8966 h 20000"/>
                          <a:gd name="T4" fmla="*/ 0 w 20000"/>
                          <a:gd name="T5" fmla="*/ 3448 h 20000"/>
                          <a:gd name="T6" fmla="*/ 2069 w 20000"/>
                          <a:gd name="T7" fmla="*/ 0 h 20000"/>
                          <a:gd name="T8" fmla="*/ 6897 w 20000"/>
                          <a:gd name="T9" fmla="*/ 5172 h 20000"/>
                          <a:gd name="T10" fmla="*/ 14138 w 20000"/>
                          <a:gd name="T11" fmla="*/ 5172 h 20000"/>
                          <a:gd name="T12" fmla="*/ 16207 w 20000"/>
                          <a:gd name="T13" fmla="*/ 14138 h 20000"/>
                          <a:gd name="T14" fmla="*/ 19655 w 20000"/>
                          <a:gd name="T15" fmla="*/ 17586 h 20000"/>
                          <a:gd name="T16" fmla="*/ 19655 w 20000"/>
                          <a:gd name="T17" fmla="*/ 19655 h 20000"/>
                          <a:gd name="T18" fmla="*/ 16207 w 20000"/>
                          <a:gd name="T19" fmla="*/ 19655 h 20000"/>
                          <a:gd name="T20" fmla="*/ 10690 w 20000"/>
                          <a:gd name="T21" fmla="*/ 14138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0690" y="14138"/>
                            </a:moveTo>
                            <a:lnTo>
                              <a:pt x="5517" y="8966"/>
                            </a:lnTo>
                            <a:lnTo>
                              <a:pt x="0" y="3448"/>
                            </a:lnTo>
                            <a:lnTo>
                              <a:pt x="2069" y="0"/>
                            </a:lnTo>
                            <a:lnTo>
                              <a:pt x="6897" y="5172"/>
                            </a:lnTo>
                            <a:lnTo>
                              <a:pt x="14138" y="5172"/>
                            </a:lnTo>
                            <a:lnTo>
                              <a:pt x="16207" y="14138"/>
                            </a:lnTo>
                            <a:lnTo>
                              <a:pt x="19655" y="17586"/>
                            </a:lnTo>
                            <a:lnTo>
                              <a:pt x="19655" y="19655"/>
                            </a:lnTo>
                            <a:lnTo>
                              <a:pt x="16207" y="19655"/>
                            </a:lnTo>
                            <a:lnTo>
                              <a:pt x="10690" y="1413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83" name="Freeform 539"/>
                      <p:cNvSpPr>
                        <a:spLocks/>
                      </p:cNvSpPr>
                      <p:nvPr/>
                    </p:nvSpPr>
                    <p:spPr bwMode="auto">
                      <a:xfrm>
                        <a:off x="4932559" y="4166990"/>
                        <a:ext cx="5991" cy="9984"/>
                      </a:xfrm>
                      <a:custGeom>
                        <a:avLst/>
                        <a:gdLst>
                          <a:gd name="T0" fmla="*/ 0 w 20000"/>
                          <a:gd name="T1" fmla="*/ 19048 h 20000"/>
                          <a:gd name="T2" fmla="*/ 0 w 20000"/>
                          <a:gd name="T3" fmla="*/ 3810 h 20000"/>
                          <a:gd name="T4" fmla="*/ 18824 w 20000"/>
                          <a:gd name="T5" fmla="*/ 0 h 20000"/>
                          <a:gd name="T6" fmla="*/ 11765 w 20000"/>
                          <a:gd name="T7" fmla="*/ 13333 h 20000"/>
                          <a:gd name="T8" fmla="*/ 0 w 20000"/>
                          <a:gd name="T9" fmla="*/ 19048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048"/>
                            </a:moveTo>
                            <a:lnTo>
                              <a:pt x="0" y="3810"/>
                            </a:lnTo>
                            <a:lnTo>
                              <a:pt x="18824" y="0"/>
                            </a:lnTo>
                            <a:lnTo>
                              <a:pt x="11765" y="13333"/>
                            </a:lnTo>
                            <a:lnTo>
                              <a:pt x="0" y="1904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84" name="Freeform 540"/>
                      <p:cNvSpPr>
                        <a:spLocks/>
                      </p:cNvSpPr>
                      <p:nvPr/>
                    </p:nvSpPr>
                    <p:spPr bwMode="auto">
                      <a:xfrm>
                        <a:off x="4891622" y="4116070"/>
                        <a:ext cx="7987" cy="6990"/>
                      </a:xfrm>
                      <a:custGeom>
                        <a:avLst/>
                        <a:gdLst>
                          <a:gd name="T0" fmla="*/ 18824 w 20000"/>
                          <a:gd name="T1" fmla="*/ 18824 h 20000"/>
                          <a:gd name="T2" fmla="*/ 0 w 20000"/>
                          <a:gd name="T3" fmla="*/ 18824 h 20000"/>
                          <a:gd name="T4" fmla="*/ 11765 w 20000"/>
                          <a:gd name="T5" fmla="*/ 18824 h 20000"/>
                          <a:gd name="T6" fmla="*/ 0 w 20000"/>
                          <a:gd name="T7" fmla="*/ 0 h 20000"/>
                          <a:gd name="T8" fmla="*/ 11765 w 20000"/>
                          <a:gd name="T9" fmla="*/ 11765 h 20000"/>
                          <a:gd name="T10" fmla="*/ 18824 w 20000"/>
                          <a:gd name="T11" fmla="*/ 18824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8824" y="18824"/>
                            </a:moveTo>
                            <a:lnTo>
                              <a:pt x="0" y="18824"/>
                            </a:lnTo>
                            <a:lnTo>
                              <a:pt x="11765" y="18824"/>
                            </a:lnTo>
                            <a:lnTo>
                              <a:pt x="0" y="0"/>
                            </a:lnTo>
                            <a:lnTo>
                              <a:pt x="11765" y="11765"/>
                            </a:lnTo>
                            <a:lnTo>
                              <a:pt x="18824" y="1882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85" name="Freeform 596"/>
                      <p:cNvSpPr>
                        <a:spLocks/>
                      </p:cNvSpPr>
                      <p:nvPr/>
                    </p:nvSpPr>
                    <p:spPr bwMode="auto">
                      <a:xfrm>
                        <a:off x="5060361" y="4230891"/>
                        <a:ext cx="23963" cy="81873"/>
                      </a:xfrm>
                      <a:custGeom>
                        <a:avLst/>
                        <a:gdLst>
                          <a:gd name="T0" fmla="*/ 8966 w 20000"/>
                          <a:gd name="T1" fmla="*/ 622 h 20000"/>
                          <a:gd name="T2" fmla="*/ 14138 w 20000"/>
                          <a:gd name="T3" fmla="*/ 622 h 20000"/>
                          <a:gd name="T4" fmla="*/ 14138 w 20000"/>
                          <a:gd name="T5" fmla="*/ 0 h 20000"/>
                          <a:gd name="T6" fmla="*/ 19655 w 20000"/>
                          <a:gd name="T7" fmla="*/ 0 h 20000"/>
                          <a:gd name="T8" fmla="*/ 19655 w 20000"/>
                          <a:gd name="T9" fmla="*/ 622 h 20000"/>
                          <a:gd name="T10" fmla="*/ 14138 w 20000"/>
                          <a:gd name="T11" fmla="*/ 3212 h 20000"/>
                          <a:gd name="T12" fmla="*/ 14138 w 20000"/>
                          <a:gd name="T13" fmla="*/ 4249 h 20000"/>
                          <a:gd name="T14" fmla="*/ 12759 w 20000"/>
                          <a:gd name="T15" fmla="*/ 4249 h 20000"/>
                          <a:gd name="T16" fmla="*/ 12759 w 20000"/>
                          <a:gd name="T17" fmla="*/ 5907 h 20000"/>
                          <a:gd name="T18" fmla="*/ 14138 w 20000"/>
                          <a:gd name="T19" fmla="*/ 7565 h 20000"/>
                          <a:gd name="T20" fmla="*/ 14138 w 20000"/>
                          <a:gd name="T21" fmla="*/ 11295 h 20000"/>
                          <a:gd name="T22" fmla="*/ 14138 w 20000"/>
                          <a:gd name="T23" fmla="*/ 14404 h 20000"/>
                          <a:gd name="T24" fmla="*/ 14138 w 20000"/>
                          <a:gd name="T25" fmla="*/ 18238 h 20000"/>
                          <a:gd name="T26" fmla="*/ 8966 w 20000"/>
                          <a:gd name="T27" fmla="*/ 19896 h 20000"/>
                          <a:gd name="T28" fmla="*/ 8966 w 20000"/>
                          <a:gd name="T29" fmla="*/ 16062 h 20000"/>
                          <a:gd name="T30" fmla="*/ 5517 w 20000"/>
                          <a:gd name="T31" fmla="*/ 13368 h 20000"/>
                          <a:gd name="T32" fmla="*/ 0 w 20000"/>
                          <a:gd name="T33" fmla="*/ 11295 h 20000"/>
                          <a:gd name="T34" fmla="*/ 3448 w 20000"/>
                          <a:gd name="T35" fmla="*/ 9119 h 20000"/>
                          <a:gd name="T36" fmla="*/ 0 w 20000"/>
                          <a:gd name="T37" fmla="*/ 7565 h 20000"/>
                          <a:gd name="T38" fmla="*/ 3448 w 20000"/>
                          <a:gd name="T39" fmla="*/ 7047 h 20000"/>
                          <a:gd name="T40" fmla="*/ 5517 w 20000"/>
                          <a:gd name="T41" fmla="*/ 4249 h 20000"/>
                          <a:gd name="T42" fmla="*/ 8966 w 20000"/>
                          <a:gd name="T43" fmla="*/ 622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8966" y="622"/>
                            </a:moveTo>
                            <a:lnTo>
                              <a:pt x="14138" y="622"/>
                            </a:lnTo>
                            <a:lnTo>
                              <a:pt x="14138" y="0"/>
                            </a:lnTo>
                            <a:lnTo>
                              <a:pt x="19655" y="0"/>
                            </a:lnTo>
                            <a:lnTo>
                              <a:pt x="19655" y="622"/>
                            </a:lnTo>
                            <a:lnTo>
                              <a:pt x="14138" y="3212"/>
                            </a:lnTo>
                            <a:lnTo>
                              <a:pt x="14138" y="4249"/>
                            </a:lnTo>
                            <a:lnTo>
                              <a:pt x="12759" y="4249"/>
                            </a:lnTo>
                            <a:lnTo>
                              <a:pt x="12759" y="5907"/>
                            </a:lnTo>
                            <a:lnTo>
                              <a:pt x="14138" y="7565"/>
                            </a:lnTo>
                            <a:lnTo>
                              <a:pt x="14138" y="11295"/>
                            </a:lnTo>
                            <a:lnTo>
                              <a:pt x="14138" y="14404"/>
                            </a:lnTo>
                            <a:lnTo>
                              <a:pt x="14138" y="18238"/>
                            </a:lnTo>
                            <a:lnTo>
                              <a:pt x="8966" y="19896"/>
                            </a:lnTo>
                            <a:lnTo>
                              <a:pt x="8966" y="16062"/>
                            </a:lnTo>
                            <a:lnTo>
                              <a:pt x="5517" y="13368"/>
                            </a:lnTo>
                            <a:lnTo>
                              <a:pt x="0" y="11295"/>
                            </a:lnTo>
                            <a:lnTo>
                              <a:pt x="3448" y="9119"/>
                            </a:lnTo>
                            <a:lnTo>
                              <a:pt x="0" y="7565"/>
                            </a:lnTo>
                            <a:lnTo>
                              <a:pt x="3448" y="7047"/>
                            </a:lnTo>
                            <a:lnTo>
                              <a:pt x="5517" y="4249"/>
                            </a:lnTo>
                            <a:lnTo>
                              <a:pt x="8966" y="62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86" name="Freeform 601"/>
                      <p:cNvSpPr>
                        <a:spLocks/>
                      </p:cNvSpPr>
                      <p:nvPr/>
                    </p:nvSpPr>
                    <p:spPr bwMode="auto">
                      <a:xfrm>
                        <a:off x="5070345" y="4226897"/>
                        <a:ext cx="79876" cy="87864"/>
                      </a:xfrm>
                      <a:custGeom>
                        <a:avLst/>
                        <a:gdLst>
                          <a:gd name="T0" fmla="*/ 1702 w 20000"/>
                          <a:gd name="T1" fmla="*/ 3942 h 20000"/>
                          <a:gd name="T2" fmla="*/ 4468 w 20000"/>
                          <a:gd name="T3" fmla="*/ 3942 h 20000"/>
                          <a:gd name="T4" fmla="*/ 5532 w 20000"/>
                          <a:gd name="T5" fmla="*/ 4904 h 20000"/>
                          <a:gd name="T6" fmla="*/ 6064 w 20000"/>
                          <a:gd name="T7" fmla="*/ 4904 h 20000"/>
                          <a:gd name="T8" fmla="*/ 8298 w 20000"/>
                          <a:gd name="T9" fmla="*/ 4904 h 20000"/>
                          <a:gd name="T10" fmla="*/ 12660 w 20000"/>
                          <a:gd name="T11" fmla="*/ 2981 h 20000"/>
                          <a:gd name="T12" fmla="*/ 17021 w 20000"/>
                          <a:gd name="T13" fmla="*/ 0 h 20000"/>
                          <a:gd name="T14" fmla="*/ 19894 w 20000"/>
                          <a:gd name="T15" fmla="*/ 5481 h 20000"/>
                          <a:gd name="T16" fmla="*/ 15957 w 20000"/>
                          <a:gd name="T17" fmla="*/ 7500 h 20000"/>
                          <a:gd name="T18" fmla="*/ 9894 w 20000"/>
                          <a:gd name="T19" fmla="*/ 8846 h 20000"/>
                          <a:gd name="T20" fmla="*/ 9894 w 20000"/>
                          <a:gd name="T21" fmla="*/ 9423 h 20000"/>
                          <a:gd name="T22" fmla="*/ 14362 w 20000"/>
                          <a:gd name="T23" fmla="*/ 13365 h 20000"/>
                          <a:gd name="T24" fmla="*/ 13298 w 20000"/>
                          <a:gd name="T25" fmla="*/ 14327 h 20000"/>
                          <a:gd name="T26" fmla="*/ 12660 w 20000"/>
                          <a:gd name="T27" fmla="*/ 15865 h 20000"/>
                          <a:gd name="T28" fmla="*/ 10532 w 20000"/>
                          <a:gd name="T29" fmla="*/ 16923 h 20000"/>
                          <a:gd name="T30" fmla="*/ 9894 w 20000"/>
                          <a:gd name="T31" fmla="*/ 16923 h 20000"/>
                          <a:gd name="T32" fmla="*/ 6064 w 20000"/>
                          <a:gd name="T33" fmla="*/ 19904 h 20000"/>
                          <a:gd name="T34" fmla="*/ 0 w 20000"/>
                          <a:gd name="T35" fmla="*/ 19327 h 20000"/>
                          <a:gd name="T36" fmla="*/ 1702 w 20000"/>
                          <a:gd name="T37" fmla="*/ 17885 h 20000"/>
                          <a:gd name="T38" fmla="*/ 1702 w 20000"/>
                          <a:gd name="T39" fmla="*/ 14327 h 20000"/>
                          <a:gd name="T40" fmla="*/ 1702 w 20000"/>
                          <a:gd name="T41" fmla="*/ 11442 h 20000"/>
                          <a:gd name="T42" fmla="*/ 1702 w 20000"/>
                          <a:gd name="T43" fmla="*/ 7885 h 20000"/>
                          <a:gd name="T44" fmla="*/ 1170 w 20000"/>
                          <a:gd name="T45" fmla="*/ 6442 h 20000"/>
                          <a:gd name="T46" fmla="*/ 1170 w 20000"/>
                          <a:gd name="T47" fmla="*/ 4904 h 20000"/>
                          <a:gd name="T48" fmla="*/ 1702 w 20000"/>
                          <a:gd name="T49" fmla="*/ 4904 h 20000"/>
                          <a:gd name="T50" fmla="*/ 1702 w 20000"/>
                          <a:gd name="T51" fmla="*/ 3942 h 2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00"/>
                          <a:gd name="T79" fmla="*/ 0 h 20000"/>
                          <a:gd name="T80" fmla="*/ 20000 w 20000"/>
                          <a:gd name="T81" fmla="*/ 20000 h 200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00" h="20000">
                            <a:moveTo>
                              <a:pt x="1702" y="3942"/>
                            </a:moveTo>
                            <a:lnTo>
                              <a:pt x="4468" y="3942"/>
                            </a:lnTo>
                            <a:lnTo>
                              <a:pt x="5532" y="4904"/>
                            </a:lnTo>
                            <a:lnTo>
                              <a:pt x="6064" y="4904"/>
                            </a:lnTo>
                            <a:lnTo>
                              <a:pt x="8298" y="4904"/>
                            </a:lnTo>
                            <a:lnTo>
                              <a:pt x="12660" y="2981"/>
                            </a:lnTo>
                            <a:lnTo>
                              <a:pt x="17021" y="0"/>
                            </a:lnTo>
                            <a:lnTo>
                              <a:pt x="19894" y="5481"/>
                            </a:lnTo>
                            <a:lnTo>
                              <a:pt x="15957" y="7500"/>
                            </a:lnTo>
                            <a:lnTo>
                              <a:pt x="9894" y="8846"/>
                            </a:lnTo>
                            <a:lnTo>
                              <a:pt x="9894" y="9423"/>
                            </a:lnTo>
                            <a:lnTo>
                              <a:pt x="14362" y="13365"/>
                            </a:lnTo>
                            <a:lnTo>
                              <a:pt x="13298" y="14327"/>
                            </a:lnTo>
                            <a:lnTo>
                              <a:pt x="12660" y="15865"/>
                            </a:lnTo>
                            <a:lnTo>
                              <a:pt x="10532" y="16923"/>
                            </a:lnTo>
                            <a:lnTo>
                              <a:pt x="9894" y="16923"/>
                            </a:lnTo>
                            <a:lnTo>
                              <a:pt x="6064" y="19904"/>
                            </a:lnTo>
                            <a:lnTo>
                              <a:pt x="0" y="19327"/>
                            </a:lnTo>
                            <a:lnTo>
                              <a:pt x="1702" y="17885"/>
                            </a:lnTo>
                            <a:lnTo>
                              <a:pt x="1702" y="14327"/>
                            </a:lnTo>
                            <a:lnTo>
                              <a:pt x="1702" y="11442"/>
                            </a:lnTo>
                            <a:lnTo>
                              <a:pt x="1702" y="7885"/>
                            </a:lnTo>
                            <a:lnTo>
                              <a:pt x="1170" y="6442"/>
                            </a:lnTo>
                            <a:lnTo>
                              <a:pt x="1170" y="4904"/>
                            </a:lnTo>
                            <a:lnTo>
                              <a:pt x="1702" y="4904"/>
                            </a:lnTo>
                            <a:lnTo>
                              <a:pt x="1702" y="394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87" name="Freeform 608"/>
                      <p:cNvSpPr>
                        <a:spLocks/>
                      </p:cNvSpPr>
                      <p:nvPr/>
                    </p:nvSpPr>
                    <p:spPr bwMode="auto">
                      <a:xfrm>
                        <a:off x="5070345" y="4197942"/>
                        <a:ext cx="24961" cy="35945"/>
                      </a:xfrm>
                      <a:custGeom>
                        <a:avLst/>
                        <a:gdLst>
                          <a:gd name="T0" fmla="*/ 9310 w 20000"/>
                          <a:gd name="T1" fmla="*/ 2381 h 20000"/>
                          <a:gd name="T2" fmla="*/ 19655 w 20000"/>
                          <a:gd name="T3" fmla="*/ 0 h 20000"/>
                          <a:gd name="T4" fmla="*/ 19655 w 20000"/>
                          <a:gd name="T5" fmla="*/ 3571 h 20000"/>
                          <a:gd name="T6" fmla="*/ 19655 w 20000"/>
                          <a:gd name="T7" fmla="*/ 8571 h 20000"/>
                          <a:gd name="T8" fmla="*/ 14483 w 20000"/>
                          <a:gd name="T9" fmla="*/ 12381 h 20000"/>
                          <a:gd name="T10" fmla="*/ 14483 w 20000"/>
                          <a:gd name="T11" fmla="*/ 13571 h 20000"/>
                          <a:gd name="T12" fmla="*/ 10690 w 20000"/>
                          <a:gd name="T13" fmla="*/ 18333 h 20000"/>
                          <a:gd name="T14" fmla="*/ 5517 w 20000"/>
                          <a:gd name="T15" fmla="*/ 18333 h 20000"/>
                          <a:gd name="T16" fmla="*/ 5517 w 20000"/>
                          <a:gd name="T17" fmla="*/ 19762 h 20000"/>
                          <a:gd name="T18" fmla="*/ 0 w 20000"/>
                          <a:gd name="T19" fmla="*/ 19762 h 20000"/>
                          <a:gd name="T20" fmla="*/ 0 w 20000"/>
                          <a:gd name="T21" fmla="*/ 15952 h 20000"/>
                          <a:gd name="T22" fmla="*/ 3793 w 20000"/>
                          <a:gd name="T23" fmla="*/ 12381 h 20000"/>
                          <a:gd name="T24" fmla="*/ 5517 w 20000"/>
                          <a:gd name="T25" fmla="*/ 6190 h 20000"/>
                          <a:gd name="T26" fmla="*/ 9310 w 20000"/>
                          <a:gd name="T27" fmla="*/ 2381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9310" y="2381"/>
                            </a:moveTo>
                            <a:lnTo>
                              <a:pt x="19655" y="0"/>
                            </a:lnTo>
                            <a:lnTo>
                              <a:pt x="19655" y="3571"/>
                            </a:lnTo>
                            <a:lnTo>
                              <a:pt x="19655" y="8571"/>
                            </a:lnTo>
                            <a:lnTo>
                              <a:pt x="14483" y="12381"/>
                            </a:lnTo>
                            <a:lnTo>
                              <a:pt x="14483" y="13571"/>
                            </a:lnTo>
                            <a:lnTo>
                              <a:pt x="10690" y="18333"/>
                            </a:lnTo>
                            <a:lnTo>
                              <a:pt x="5517" y="18333"/>
                            </a:lnTo>
                            <a:lnTo>
                              <a:pt x="5517" y="19762"/>
                            </a:lnTo>
                            <a:lnTo>
                              <a:pt x="0" y="19762"/>
                            </a:lnTo>
                            <a:lnTo>
                              <a:pt x="0" y="15952"/>
                            </a:lnTo>
                            <a:lnTo>
                              <a:pt x="3793" y="12381"/>
                            </a:lnTo>
                            <a:lnTo>
                              <a:pt x="5517" y="6190"/>
                            </a:lnTo>
                            <a:lnTo>
                              <a:pt x="9310" y="238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88" name="Freeform 641"/>
                      <p:cNvSpPr>
                        <a:spLocks/>
                      </p:cNvSpPr>
                      <p:nvPr/>
                    </p:nvSpPr>
                    <p:spPr bwMode="auto">
                      <a:xfrm>
                        <a:off x="4885631" y="4261843"/>
                        <a:ext cx="227647" cy="202686"/>
                      </a:xfrm>
                      <a:custGeom>
                        <a:avLst/>
                        <a:gdLst>
                          <a:gd name="T0" fmla="*/ 374 w 20000"/>
                          <a:gd name="T1" fmla="*/ 671 h 20000"/>
                          <a:gd name="T2" fmla="*/ 1159 w 20000"/>
                          <a:gd name="T3" fmla="*/ 671 h 20000"/>
                          <a:gd name="T4" fmla="*/ 2542 w 20000"/>
                          <a:gd name="T5" fmla="*/ 671 h 20000"/>
                          <a:gd name="T6" fmla="*/ 6579 w 20000"/>
                          <a:gd name="T7" fmla="*/ 1719 h 20000"/>
                          <a:gd name="T8" fmla="*/ 8710 w 20000"/>
                          <a:gd name="T9" fmla="*/ 1551 h 20000"/>
                          <a:gd name="T10" fmla="*/ 8710 w 20000"/>
                          <a:gd name="T11" fmla="*/ 671 h 20000"/>
                          <a:gd name="T12" fmla="*/ 9308 w 20000"/>
                          <a:gd name="T13" fmla="*/ 1090 h 20000"/>
                          <a:gd name="T14" fmla="*/ 9682 w 20000"/>
                          <a:gd name="T15" fmla="*/ 671 h 20000"/>
                          <a:gd name="T16" fmla="*/ 11028 w 20000"/>
                          <a:gd name="T17" fmla="*/ 1090 h 20000"/>
                          <a:gd name="T18" fmla="*/ 11626 w 20000"/>
                          <a:gd name="T19" fmla="*/ 1719 h 20000"/>
                          <a:gd name="T20" fmla="*/ 11626 w 20000"/>
                          <a:gd name="T21" fmla="*/ 1090 h 20000"/>
                          <a:gd name="T22" fmla="*/ 11850 w 20000"/>
                          <a:gd name="T23" fmla="*/ 1090 h 20000"/>
                          <a:gd name="T24" fmla="*/ 12224 w 20000"/>
                          <a:gd name="T25" fmla="*/ 1551 h 20000"/>
                          <a:gd name="T26" fmla="*/ 13383 w 20000"/>
                          <a:gd name="T27" fmla="*/ 1551 h 20000"/>
                          <a:gd name="T28" fmla="*/ 15140 w 20000"/>
                          <a:gd name="T29" fmla="*/ 1090 h 20000"/>
                          <a:gd name="T30" fmla="*/ 15290 w 20000"/>
                          <a:gd name="T31" fmla="*/ 0 h 20000"/>
                          <a:gd name="T32" fmla="*/ 15664 w 20000"/>
                          <a:gd name="T33" fmla="*/ 671 h 20000"/>
                          <a:gd name="T34" fmla="*/ 15290 w 20000"/>
                          <a:gd name="T35" fmla="*/ 1551 h 20000"/>
                          <a:gd name="T36" fmla="*/ 15888 w 20000"/>
                          <a:gd name="T37" fmla="*/ 2390 h 20000"/>
                          <a:gd name="T38" fmla="*/ 16262 w 20000"/>
                          <a:gd name="T39" fmla="*/ 3438 h 20000"/>
                          <a:gd name="T40" fmla="*/ 16262 w 20000"/>
                          <a:gd name="T41" fmla="*/ 4990 h 20000"/>
                          <a:gd name="T42" fmla="*/ 15888 w 20000"/>
                          <a:gd name="T43" fmla="*/ 4990 h 20000"/>
                          <a:gd name="T44" fmla="*/ 15888 w 20000"/>
                          <a:gd name="T45" fmla="*/ 5660 h 20000"/>
                          <a:gd name="T46" fmla="*/ 15664 w 20000"/>
                          <a:gd name="T47" fmla="*/ 7379 h 20000"/>
                          <a:gd name="T48" fmla="*/ 15290 w 20000"/>
                          <a:gd name="T49" fmla="*/ 8050 h 20000"/>
                          <a:gd name="T50" fmla="*/ 13757 w 20000"/>
                          <a:gd name="T51" fmla="*/ 6709 h 20000"/>
                          <a:gd name="T52" fmla="*/ 13383 w 20000"/>
                          <a:gd name="T53" fmla="*/ 5660 h 20000"/>
                          <a:gd name="T54" fmla="*/ 13159 w 20000"/>
                          <a:gd name="T55" fmla="*/ 5241 h 20000"/>
                          <a:gd name="T56" fmla="*/ 12598 w 20000"/>
                          <a:gd name="T57" fmla="*/ 4361 h 20000"/>
                          <a:gd name="T58" fmla="*/ 12224 w 20000"/>
                          <a:gd name="T59" fmla="*/ 4361 h 20000"/>
                          <a:gd name="T60" fmla="*/ 12224 w 20000"/>
                          <a:gd name="T61" fmla="*/ 4570 h 20000"/>
                          <a:gd name="T62" fmla="*/ 12598 w 20000"/>
                          <a:gd name="T63" fmla="*/ 5241 h 20000"/>
                          <a:gd name="T64" fmla="*/ 14131 w 20000"/>
                          <a:gd name="T65" fmla="*/ 7799 h 20000"/>
                          <a:gd name="T66" fmla="*/ 14131 w 20000"/>
                          <a:gd name="T67" fmla="*/ 8470 h 20000"/>
                          <a:gd name="T68" fmla="*/ 15140 w 20000"/>
                          <a:gd name="T69" fmla="*/ 10189 h 20000"/>
                          <a:gd name="T70" fmla="*/ 15888 w 20000"/>
                          <a:gd name="T71" fmla="*/ 11908 h 20000"/>
                          <a:gd name="T72" fmla="*/ 17832 w 20000"/>
                          <a:gd name="T73" fmla="*/ 15849 h 20000"/>
                          <a:gd name="T74" fmla="*/ 18206 w 20000"/>
                          <a:gd name="T75" fmla="*/ 16268 h 20000"/>
                          <a:gd name="T76" fmla="*/ 17832 w 20000"/>
                          <a:gd name="T77" fmla="*/ 16268 h 20000"/>
                          <a:gd name="T78" fmla="*/ 18393 w 20000"/>
                          <a:gd name="T79" fmla="*/ 18239 h 20000"/>
                          <a:gd name="T80" fmla="*/ 19178 w 20000"/>
                          <a:gd name="T81" fmla="*/ 18658 h 20000"/>
                          <a:gd name="T82" fmla="*/ 19364 w 20000"/>
                          <a:gd name="T83" fmla="*/ 19287 h 20000"/>
                          <a:gd name="T84" fmla="*/ 19963 w 20000"/>
                          <a:gd name="T85" fmla="*/ 19958 h 20000"/>
                          <a:gd name="T86" fmla="*/ 972 w 20000"/>
                          <a:gd name="T87" fmla="*/ 19748 h 20000"/>
                          <a:gd name="T88" fmla="*/ 374 w 20000"/>
                          <a:gd name="T89" fmla="*/ 5241 h 20000"/>
                          <a:gd name="T90" fmla="*/ 0 w 20000"/>
                          <a:gd name="T91" fmla="*/ 3438 h 20000"/>
                          <a:gd name="T92" fmla="*/ 374 w 20000"/>
                          <a:gd name="T93" fmla="*/ 2390 h 20000"/>
                          <a:gd name="T94" fmla="*/ 0 w 20000"/>
                          <a:gd name="T95" fmla="*/ 1090 h 20000"/>
                          <a:gd name="T96" fmla="*/ 374 w 20000"/>
                          <a:gd name="T97" fmla="*/ 671 h 2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000"/>
                          <a:gd name="T148" fmla="*/ 0 h 20000"/>
                          <a:gd name="T149" fmla="*/ 20000 w 20000"/>
                          <a:gd name="T150" fmla="*/ 20000 h 2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000" h="20000">
                            <a:moveTo>
                              <a:pt x="374" y="671"/>
                            </a:moveTo>
                            <a:lnTo>
                              <a:pt x="1159" y="671"/>
                            </a:lnTo>
                            <a:lnTo>
                              <a:pt x="2542" y="671"/>
                            </a:lnTo>
                            <a:lnTo>
                              <a:pt x="6579" y="1719"/>
                            </a:lnTo>
                            <a:lnTo>
                              <a:pt x="8710" y="1551"/>
                            </a:lnTo>
                            <a:lnTo>
                              <a:pt x="8710" y="671"/>
                            </a:lnTo>
                            <a:lnTo>
                              <a:pt x="9308" y="1090"/>
                            </a:lnTo>
                            <a:lnTo>
                              <a:pt x="9682" y="671"/>
                            </a:lnTo>
                            <a:lnTo>
                              <a:pt x="11028" y="1090"/>
                            </a:lnTo>
                            <a:lnTo>
                              <a:pt x="11626" y="1719"/>
                            </a:lnTo>
                            <a:lnTo>
                              <a:pt x="11626" y="1090"/>
                            </a:lnTo>
                            <a:lnTo>
                              <a:pt x="11850" y="1090"/>
                            </a:lnTo>
                            <a:lnTo>
                              <a:pt x="12224" y="1551"/>
                            </a:lnTo>
                            <a:lnTo>
                              <a:pt x="13383" y="1551"/>
                            </a:lnTo>
                            <a:lnTo>
                              <a:pt x="15140" y="1090"/>
                            </a:lnTo>
                            <a:lnTo>
                              <a:pt x="15290" y="0"/>
                            </a:lnTo>
                            <a:lnTo>
                              <a:pt x="15664" y="671"/>
                            </a:lnTo>
                            <a:lnTo>
                              <a:pt x="15290" y="1551"/>
                            </a:lnTo>
                            <a:lnTo>
                              <a:pt x="15888" y="2390"/>
                            </a:lnTo>
                            <a:lnTo>
                              <a:pt x="16262" y="3438"/>
                            </a:lnTo>
                            <a:lnTo>
                              <a:pt x="16262" y="4990"/>
                            </a:lnTo>
                            <a:lnTo>
                              <a:pt x="15888" y="4990"/>
                            </a:lnTo>
                            <a:lnTo>
                              <a:pt x="15888" y="5660"/>
                            </a:lnTo>
                            <a:lnTo>
                              <a:pt x="15664" y="7379"/>
                            </a:lnTo>
                            <a:lnTo>
                              <a:pt x="15290" y="8050"/>
                            </a:lnTo>
                            <a:lnTo>
                              <a:pt x="13757" y="6709"/>
                            </a:lnTo>
                            <a:lnTo>
                              <a:pt x="13383" y="5660"/>
                            </a:lnTo>
                            <a:lnTo>
                              <a:pt x="13159" y="5241"/>
                            </a:lnTo>
                            <a:lnTo>
                              <a:pt x="12598" y="4361"/>
                            </a:lnTo>
                            <a:lnTo>
                              <a:pt x="12224" y="4361"/>
                            </a:lnTo>
                            <a:lnTo>
                              <a:pt x="12224" y="4570"/>
                            </a:lnTo>
                            <a:lnTo>
                              <a:pt x="12598" y="5241"/>
                            </a:lnTo>
                            <a:lnTo>
                              <a:pt x="14131" y="7799"/>
                            </a:lnTo>
                            <a:lnTo>
                              <a:pt x="14131" y="8470"/>
                            </a:lnTo>
                            <a:lnTo>
                              <a:pt x="15140" y="10189"/>
                            </a:lnTo>
                            <a:lnTo>
                              <a:pt x="15888" y="11908"/>
                            </a:lnTo>
                            <a:lnTo>
                              <a:pt x="17832" y="15849"/>
                            </a:lnTo>
                            <a:lnTo>
                              <a:pt x="18206" y="16268"/>
                            </a:lnTo>
                            <a:lnTo>
                              <a:pt x="17832" y="16268"/>
                            </a:lnTo>
                            <a:lnTo>
                              <a:pt x="18393" y="18239"/>
                            </a:lnTo>
                            <a:lnTo>
                              <a:pt x="19178" y="18658"/>
                            </a:lnTo>
                            <a:lnTo>
                              <a:pt x="19364" y="19287"/>
                            </a:lnTo>
                            <a:lnTo>
                              <a:pt x="19963" y="19958"/>
                            </a:lnTo>
                            <a:lnTo>
                              <a:pt x="972" y="19748"/>
                            </a:lnTo>
                            <a:lnTo>
                              <a:pt x="374" y="5241"/>
                            </a:lnTo>
                            <a:lnTo>
                              <a:pt x="0" y="3438"/>
                            </a:lnTo>
                            <a:lnTo>
                              <a:pt x="374" y="2390"/>
                            </a:lnTo>
                            <a:lnTo>
                              <a:pt x="0" y="1090"/>
                            </a:lnTo>
                            <a:lnTo>
                              <a:pt x="374" y="67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89" name="Freeform 642"/>
                      <p:cNvSpPr>
                        <a:spLocks/>
                      </p:cNvSpPr>
                      <p:nvPr/>
                    </p:nvSpPr>
                    <p:spPr bwMode="auto">
                      <a:xfrm>
                        <a:off x="4266591" y="4151015"/>
                        <a:ext cx="388399" cy="371425"/>
                      </a:xfrm>
                      <a:custGeom>
                        <a:avLst/>
                        <a:gdLst>
                          <a:gd name="T0" fmla="*/ 6579 w 20000"/>
                          <a:gd name="T1" fmla="*/ 2250 h 20000"/>
                          <a:gd name="T2" fmla="*/ 7478 w 20000"/>
                          <a:gd name="T3" fmla="*/ 1791 h 20000"/>
                          <a:gd name="T4" fmla="*/ 8158 w 20000"/>
                          <a:gd name="T5" fmla="*/ 1309 h 20000"/>
                          <a:gd name="T6" fmla="*/ 9868 w 20000"/>
                          <a:gd name="T7" fmla="*/ 597 h 20000"/>
                          <a:gd name="T8" fmla="*/ 11338 w 20000"/>
                          <a:gd name="T9" fmla="*/ 367 h 20000"/>
                          <a:gd name="T10" fmla="*/ 12500 w 20000"/>
                          <a:gd name="T11" fmla="*/ 230 h 20000"/>
                          <a:gd name="T12" fmla="*/ 13399 w 20000"/>
                          <a:gd name="T13" fmla="*/ 597 h 20000"/>
                          <a:gd name="T14" fmla="*/ 14298 w 20000"/>
                          <a:gd name="T15" fmla="*/ 0 h 20000"/>
                          <a:gd name="T16" fmla="*/ 14868 w 20000"/>
                          <a:gd name="T17" fmla="*/ 230 h 20000"/>
                          <a:gd name="T18" fmla="*/ 15768 w 20000"/>
                          <a:gd name="T19" fmla="*/ 367 h 20000"/>
                          <a:gd name="T20" fmla="*/ 16447 w 20000"/>
                          <a:gd name="T21" fmla="*/ 367 h 20000"/>
                          <a:gd name="T22" fmla="*/ 16118 w 20000"/>
                          <a:gd name="T23" fmla="*/ 850 h 20000"/>
                          <a:gd name="T24" fmla="*/ 16118 w 20000"/>
                          <a:gd name="T25" fmla="*/ 2503 h 20000"/>
                          <a:gd name="T26" fmla="*/ 15768 w 20000"/>
                          <a:gd name="T27" fmla="*/ 4271 h 20000"/>
                          <a:gd name="T28" fmla="*/ 16360 w 20000"/>
                          <a:gd name="T29" fmla="*/ 5235 h 20000"/>
                          <a:gd name="T30" fmla="*/ 17368 w 20000"/>
                          <a:gd name="T31" fmla="*/ 7738 h 20000"/>
                          <a:gd name="T32" fmla="*/ 17829 w 20000"/>
                          <a:gd name="T33" fmla="*/ 10356 h 20000"/>
                          <a:gd name="T34" fmla="*/ 17829 w 20000"/>
                          <a:gd name="T35" fmla="*/ 11871 h 20000"/>
                          <a:gd name="T36" fmla="*/ 17939 w 20000"/>
                          <a:gd name="T37" fmla="*/ 13318 h 20000"/>
                          <a:gd name="T38" fmla="*/ 18289 w 20000"/>
                          <a:gd name="T39" fmla="*/ 14259 h 20000"/>
                          <a:gd name="T40" fmla="*/ 19408 w 20000"/>
                          <a:gd name="T41" fmla="*/ 14397 h 20000"/>
                          <a:gd name="T42" fmla="*/ 19079 w 20000"/>
                          <a:gd name="T43" fmla="*/ 15798 h 20000"/>
                          <a:gd name="T44" fmla="*/ 14079 w 20000"/>
                          <a:gd name="T45" fmla="*/ 19265 h 20000"/>
                          <a:gd name="T46" fmla="*/ 11579 w 20000"/>
                          <a:gd name="T47" fmla="*/ 19977 h 20000"/>
                          <a:gd name="T48" fmla="*/ 11579 w 20000"/>
                          <a:gd name="T49" fmla="*/ 19380 h 20000"/>
                          <a:gd name="T50" fmla="*/ 11009 w 20000"/>
                          <a:gd name="T51" fmla="*/ 18760 h 20000"/>
                          <a:gd name="T52" fmla="*/ 10088 w 20000"/>
                          <a:gd name="T53" fmla="*/ 18439 h 20000"/>
                          <a:gd name="T54" fmla="*/ 9539 w 20000"/>
                          <a:gd name="T55" fmla="*/ 17819 h 20000"/>
                          <a:gd name="T56" fmla="*/ 0 w 20000"/>
                          <a:gd name="T57" fmla="*/ 10815 h 20000"/>
                          <a:gd name="T58" fmla="*/ 351 w 20000"/>
                          <a:gd name="T59" fmla="*/ 9047 h 20000"/>
                          <a:gd name="T60" fmla="*/ 1820 w 20000"/>
                          <a:gd name="T61" fmla="*/ 8450 h 20000"/>
                          <a:gd name="T62" fmla="*/ 2500 w 20000"/>
                          <a:gd name="T63" fmla="*/ 8450 h 20000"/>
                          <a:gd name="T64" fmla="*/ 4430 w 20000"/>
                          <a:gd name="T65" fmla="*/ 7256 h 20000"/>
                          <a:gd name="T66" fmla="*/ 4759 w 20000"/>
                          <a:gd name="T67" fmla="*/ 6521 h 20000"/>
                          <a:gd name="T68" fmla="*/ 5461 w 20000"/>
                          <a:gd name="T69" fmla="*/ 6177 h 20000"/>
                          <a:gd name="T70" fmla="*/ 7149 w 20000"/>
                          <a:gd name="T71" fmla="*/ 5580 h 20000"/>
                          <a:gd name="T72" fmla="*/ 7149 w 20000"/>
                          <a:gd name="T73" fmla="*/ 4983 h 20000"/>
                          <a:gd name="T74" fmla="*/ 6798 w 20000"/>
                          <a:gd name="T75" fmla="*/ 3812 h 20000"/>
                          <a:gd name="T76" fmla="*/ 6579 w 20000"/>
                          <a:gd name="T77" fmla="*/ 2732 h 200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00"/>
                          <a:gd name="T118" fmla="*/ 0 h 20000"/>
                          <a:gd name="T119" fmla="*/ 20000 w 20000"/>
                          <a:gd name="T120" fmla="*/ 20000 h 200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00" h="20000">
                            <a:moveTo>
                              <a:pt x="6228" y="2250"/>
                            </a:moveTo>
                            <a:lnTo>
                              <a:pt x="6579" y="2250"/>
                            </a:lnTo>
                            <a:lnTo>
                              <a:pt x="6930" y="1906"/>
                            </a:lnTo>
                            <a:lnTo>
                              <a:pt x="7478" y="1791"/>
                            </a:lnTo>
                            <a:lnTo>
                              <a:pt x="7829" y="1538"/>
                            </a:lnTo>
                            <a:lnTo>
                              <a:pt x="8158" y="1309"/>
                            </a:lnTo>
                            <a:lnTo>
                              <a:pt x="8728" y="941"/>
                            </a:lnTo>
                            <a:lnTo>
                              <a:pt x="9868" y="597"/>
                            </a:lnTo>
                            <a:lnTo>
                              <a:pt x="10789" y="597"/>
                            </a:lnTo>
                            <a:lnTo>
                              <a:pt x="11338" y="367"/>
                            </a:lnTo>
                            <a:lnTo>
                              <a:pt x="11689" y="230"/>
                            </a:lnTo>
                            <a:lnTo>
                              <a:pt x="12500" y="230"/>
                            </a:lnTo>
                            <a:lnTo>
                              <a:pt x="13048" y="597"/>
                            </a:lnTo>
                            <a:lnTo>
                              <a:pt x="13399" y="597"/>
                            </a:lnTo>
                            <a:lnTo>
                              <a:pt x="13750" y="367"/>
                            </a:lnTo>
                            <a:lnTo>
                              <a:pt x="14298" y="0"/>
                            </a:lnTo>
                            <a:lnTo>
                              <a:pt x="14430" y="0"/>
                            </a:lnTo>
                            <a:lnTo>
                              <a:pt x="14868" y="230"/>
                            </a:lnTo>
                            <a:lnTo>
                              <a:pt x="14978" y="0"/>
                            </a:lnTo>
                            <a:lnTo>
                              <a:pt x="15768" y="367"/>
                            </a:lnTo>
                            <a:lnTo>
                              <a:pt x="16447" y="230"/>
                            </a:lnTo>
                            <a:lnTo>
                              <a:pt x="16447" y="367"/>
                            </a:lnTo>
                            <a:lnTo>
                              <a:pt x="16118" y="597"/>
                            </a:lnTo>
                            <a:lnTo>
                              <a:pt x="16118" y="850"/>
                            </a:lnTo>
                            <a:lnTo>
                              <a:pt x="16118" y="1538"/>
                            </a:lnTo>
                            <a:lnTo>
                              <a:pt x="16118" y="2503"/>
                            </a:lnTo>
                            <a:lnTo>
                              <a:pt x="15461" y="3467"/>
                            </a:lnTo>
                            <a:lnTo>
                              <a:pt x="15768" y="4271"/>
                            </a:lnTo>
                            <a:lnTo>
                              <a:pt x="16118" y="4409"/>
                            </a:lnTo>
                            <a:lnTo>
                              <a:pt x="16360" y="5235"/>
                            </a:lnTo>
                            <a:lnTo>
                              <a:pt x="17039" y="5580"/>
                            </a:lnTo>
                            <a:lnTo>
                              <a:pt x="17368" y="7738"/>
                            </a:lnTo>
                            <a:lnTo>
                              <a:pt x="17610" y="9047"/>
                            </a:lnTo>
                            <a:lnTo>
                              <a:pt x="17829" y="10356"/>
                            </a:lnTo>
                            <a:lnTo>
                              <a:pt x="17610" y="10930"/>
                            </a:lnTo>
                            <a:lnTo>
                              <a:pt x="17829" y="11871"/>
                            </a:lnTo>
                            <a:lnTo>
                              <a:pt x="17368" y="12377"/>
                            </a:lnTo>
                            <a:lnTo>
                              <a:pt x="17939" y="13318"/>
                            </a:lnTo>
                            <a:lnTo>
                              <a:pt x="17939" y="13685"/>
                            </a:lnTo>
                            <a:lnTo>
                              <a:pt x="18289" y="14259"/>
                            </a:lnTo>
                            <a:lnTo>
                              <a:pt x="18728" y="14030"/>
                            </a:lnTo>
                            <a:lnTo>
                              <a:pt x="19408" y="14397"/>
                            </a:lnTo>
                            <a:lnTo>
                              <a:pt x="19978" y="15201"/>
                            </a:lnTo>
                            <a:lnTo>
                              <a:pt x="19079" y="15798"/>
                            </a:lnTo>
                            <a:lnTo>
                              <a:pt x="15548" y="17819"/>
                            </a:lnTo>
                            <a:lnTo>
                              <a:pt x="14079" y="19265"/>
                            </a:lnTo>
                            <a:lnTo>
                              <a:pt x="12500" y="19839"/>
                            </a:lnTo>
                            <a:lnTo>
                              <a:pt x="11579" y="19977"/>
                            </a:lnTo>
                            <a:lnTo>
                              <a:pt x="11338" y="19839"/>
                            </a:lnTo>
                            <a:lnTo>
                              <a:pt x="11579" y="19380"/>
                            </a:lnTo>
                            <a:lnTo>
                              <a:pt x="11338" y="19036"/>
                            </a:lnTo>
                            <a:lnTo>
                              <a:pt x="11009" y="18760"/>
                            </a:lnTo>
                            <a:lnTo>
                              <a:pt x="10570" y="18668"/>
                            </a:lnTo>
                            <a:lnTo>
                              <a:pt x="10088" y="18439"/>
                            </a:lnTo>
                            <a:lnTo>
                              <a:pt x="9539" y="18071"/>
                            </a:lnTo>
                            <a:lnTo>
                              <a:pt x="9539" y="17819"/>
                            </a:lnTo>
                            <a:lnTo>
                              <a:pt x="3618" y="13433"/>
                            </a:lnTo>
                            <a:lnTo>
                              <a:pt x="0" y="10815"/>
                            </a:lnTo>
                            <a:lnTo>
                              <a:pt x="0" y="9277"/>
                            </a:lnTo>
                            <a:lnTo>
                              <a:pt x="351" y="9047"/>
                            </a:lnTo>
                            <a:lnTo>
                              <a:pt x="1250" y="8450"/>
                            </a:lnTo>
                            <a:lnTo>
                              <a:pt x="1820" y="8450"/>
                            </a:lnTo>
                            <a:lnTo>
                              <a:pt x="2149" y="8312"/>
                            </a:lnTo>
                            <a:lnTo>
                              <a:pt x="2500" y="8450"/>
                            </a:lnTo>
                            <a:lnTo>
                              <a:pt x="3268" y="8312"/>
                            </a:lnTo>
                            <a:lnTo>
                              <a:pt x="4430" y="7256"/>
                            </a:lnTo>
                            <a:lnTo>
                              <a:pt x="4759" y="6889"/>
                            </a:lnTo>
                            <a:lnTo>
                              <a:pt x="4759" y="6521"/>
                            </a:lnTo>
                            <a:lnTo>
                              <a:pt x="4759" y="6292"/>
                            </a:lnTo>
                            <a:lnTo>
                              <a:pt x="5461" y="6177"/>
                            </a:lnTo>
                            <a:lnTo>
                              <a:pt x="5461" y="5832"/>
                            </a:lnTo>
                            <a:lnTo>
                              <a:pt x="7149" y="5580"/>
                            </a:lnTo>
                            <a:lnTo>
                              <a:pt x="7149" y="5350"/>
                            </a:lnTo>
                            <a:lnTo>
                              <a:pt x="7149" y="4983"/>
                            </a:lnTo>
                            <a:lnTo>
                              <a:pt x="6930" y="4638"/>
                            </a:lnTo>
                            <a:lnTo>
                              <a:pt x="6798" y="3812"/>
                            </a:lnTo>
                            <a:lnTo>
                              <a:pt x="6798" y="3330"/>
                            </a:lnTo>
                            <a:lnTo>
                              <a:pt x="6579" y="2732"/>
                            </a:lnTo>
                            <a:lnTo>
                              <a:pt x="6228" y="225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90" name="Freeform 646"/>
                      <p:cNvSpPr>
                        <a:spLocks/>
                      </p:cNvSpPr>
                      <p:nvPr/>
                    </p:nvSpPr>
                    <p:spPr bwMode="auto">
                      <a:xfrm>
                        <a:off x="4440321" y="4649243"/>
                        <a:ext cx="57910" cy="118816"/>
                      </a:xfrm>
                      <a:custGeom>
                        <a:avLst/>
                        <a:gdLst>
                          <a:gd name="T0" fmla="*/ 10815 w 20000"/>
                          <a:gd name="T1" fmla="*/ 1495 h 20000"/>
                          <a:gd name="T2" fmla="*/ 12296 w 20000"/>
                          <a:gd name="T3" fmla="*/ 0 h 20000"/>
                          <a:gd name="T4" fmla="*/ 13778 w 20000"/>
                          <a:gd name="T5" fmla="*/ 0 h 20000"/>
                          <a:gd name="T6" fmla="*/ 16000 w 20000"/>
                          <a:gd name="T7" fmla="*/ 1495 h 20000"/>
                          <a:gd name="T8" fmla="*/ 18370 w 20000"/>
                          <a:gd name="T9" fmla="*/ 2633 h 20000"/>
                          <a:gd name="T10" fmla="*/ 18370 w 20000"/>
                          <a:gd name="T11" fmla="*/ 2918 h 20000"/>
                          <a:gd name="T12" fmla="*/ 19852 w 20000"/>
                          <a:gd name="T13" fmla="*/ 5552 h 20000"/>
                          <a:gd name="T14" fmla="*/ 18370 w 20000"/>
                          <a:gd name="T15" fmla="*/ 6690 h 20000"/>
                          <a:gd name="T16" fmla="*/ 18370 w 20000"/>
                          <a:gd name="T17" fmla="*/ 7758 h 20000"/>
                          <a:gd name="T18" fmla="*/ 17630 w 20000"/>
                          <a:gd name="T19" fmla="*/ 8470 h 20000"/>
                          <a:gd name="T20" fmla="*/ 16000 w 20000"/>
                          <a:gd name="T21" fmla="*/ 10320 h 20000"/>
                          <a:gd name="T22" fmla="*/ 13778 w 20000"/>
                          <a:gd name="T23" fmla="*/ 10747 h 20000"/>
                          <a:gd name="T24" fmla="*/ 13778 w 20000"/>
                          <a:gd name="T25" fmla="*/ 12527 h 20000"/>
                          <a:gd name="T26" fmla="*/ 13778 w 20000"/>
                          <a:gd name="T27" fmla="*/ 16157 h 20000"/>
                          <a:gd name="T28" fmla="*/ 14519 w 20000"/>
                          <a:gd name="T29" fmla="*/ 19217 h 20000"/>
                          <a:gd name="T30" fmla="*/ 10815 w 20000"/>
                          <a:gd name="T31" fmla="*/ 19217 h 20000"/>
                          <a:gd name="T32" fmla="*/ 6074 w 20000"/>
                          <a:gd name="T33" fmla="*/ 19929 h 20000"/>
                          <a:gd name="T34" fmla="*/ 6074 w 20000"/>
                          <a:gd name="T35" fmla="*/ 18434 h 20000"/>
                          <a:gd name="T36" fmla="*/ 6074 w 20000"/>
                          <a:gd name="T37" fmla="*/ 18078 h 20000"/>
                          <a:gd name="T38" fmla="*/ 6074 w 20000"/>
                          <a:gd name="T39" fmla="*/ 10320 h 20000"/>
                          <a:gd name="T40" fmla="*/ 4593 w 20000"/>
                          <a:gd name="T41" fmla="*/ 9181 h 20000"/>
                          <a:gd name="T42" fmla="*/ 3852 w 20000"/>
                          <a:gd name="T43" fmla="*/ 7758 h 20000"/>
                          <a:gd name="T44" fmla="*/ 1481 w 20000"/>
                          <a:gd name="T45" fmla="*/ 6690 h 20000"/>
                          <a:gd name="T46" fmla="*/ 0 w 20000"/>
                          <a:gd name="T47" fmla="*/ 4840 h 20000"/>
                          <a:gd name="T48" fmla="*/ 2370 w 20000"/>
                          <a:gd name="T49" fmla="*/ 4413 h 20000"/>
                          <a:gd name="T50" fmla="*/ 4593 w 20000"/>
                          <a:gd name="T51" fmla="*/ 3701 h 20000"/>
                          <a:gd name="T52" fmla="*/ 8444 w 20000"/>
                          <a:gd name="T53" fmla="*/ 2918 h 20000"/>
                          <a:gd name="T54" fmla="*/ 10815 w 20000"/>
                          <a:gd name="T55" fmla="*/ 1495 h 200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000"/>
                          <a:gd name="T85" fmla="*/ 0 h 20000"/>
                          <a:gd name="T86" fmla="*/ 20000 w 20000"/>
                          <a:gd name="T87" fmla="*/ 20000 h 200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000" h="20000">
                            <a:moveTo>
                              <a:pt x="10815" y="1495"/>
                            </a:moveTo>
                            <a:lnTo>
                              <a:pt x="12296" y="0"/>
                            </a:lnTo>
                            <a:lnTo>
                              <a:pt x="13778" y="0"/>
                            </a:lnTo>
                            <a:lnTo>
                              <a:pt x="16000" y="1495"/>
                            </a:lnTo>
                            <a:lnTo>
                              <a:pt x="18370" y="2633"/>
                            </a:lnTo>
                            <a:lnTo>
                              <a:pt x="18370" y="2918"/>
                            </a:lnTo>
                            <a:lnTo>
                              <a:pt x="19852" y="5552"/>
                            </a:lnTo>
                            <a:lnTo>
                              <a:pt x="18370" y="6690"/>
                            </a:lnTo>
                            <a:lnTo>
                              <a:pt x="18370" y="7758"/>
                            </a:lnTo>
                            <a:lnTo>
                              <a:pt x="17630" y="8470"/>
                            </a:lnTo>
                            <a:lnTo>
                              <a:pt x="16000" y="10320"/>
                            </a:lnTo>
                            <a:lnTo>
                              <a:pt x="13778" y="10747"/>
                            </a:lnTo>
                            <a:lnTo>
                              <a:pt x="13778" y="12527"/>
                            </a:lnTo>
                            <a:lnTo>
                              <a:pt x="13778" y="16157"/>
                            </a:lnTo>
                            <a:lnTo>
                              <a:pt x="14519" y="19217"/>
                            </a:lnTo>
                            <a:lnTo>
                              <a:pt x="10815" y="19217"/>
                            </a:lnTo>
                            <a:lnTo>
                              <a:pt x="6074" y="19929"/>
                            </a:lnTo>
                            <a:lnTo>
                              <a:pt x="6074" y="18434"/>
                            </a:lnTo>
                            <a:lnTo>
                              <a:pt x="6074" y="18078"/>
                            </a:lnTo>
                            <a:lnTo>
                              <a:pt x="6074" y="10320"/>
                            </a:lnTo>
                            <a:lnTo>
                              <a:pt x="4593" y="9181"/>
                            </a:lnTo>
                            <a:lnTo>
                              <a:pt x="3852" y="7758"/>
                            </a:lnTo>
                            <a:lnTo>
                              <a:pt x="1481" y="6690"/>
                            </a:lnTo>
                            <a:lnTo>
                              <a:pt x="0" y="4840"/>
                            </a:lnTo>
                            <a:lnTo>
                              <a:pt x="2370" y="4413"/>
                            </a:lnTo>
                            <a:lnTo>
                              <a:pt x="4593" y="3701"/>
                            </a:lnTo>
                            <a:lnTo>
                              <a:pt x="8444" y="2918"/>
                            </a:lnTo>
                            <a:lnTo>
                              <a:pt x="10815" y="149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91" name="Freeform 648"/>
                      <p:cNvSpPr>
                        <a:spLocks/>
                      </p:cNvSpPr>
                      <p:nvPr/>
                    </p:nvSpPr>
                    <p:spPr bwMode="auto">
                      <a:xfrm>
                        <a:off x="4323503" y="4597324"/>
                        <a:ext cx="147771" cy="109830"/>
                      </a:xfrm>
                      <a:custGeom>
                        <a:avLst/>
                        <a:gdLst>
                          <a:gd name="T0" fmla="*/ 14269 w 20000"/>
                          <a:gd name="T1" fmla="*/ 769 h 20000"/>
                          <a:gd name="T2" fmla="*/ 14269 w 20000"/>
                          <a:gd name="T3" fmla="*/ 2000 h 20000"/>
                          <a:gd name="T4" fmla="*/ 14900 w 20000"/>
                          <a:gd name="T5" fmla="*/ 3154 h 20000"/>
                          <a:gd name="T6" fmla="*/ 15129 w 20000"/>
                          <a:gd name="T7" fmla="*/ 4385 h 20000"/>
                          <a:gd name="T8" fmla="*/ 16332 w 20000"/>
                          <a:gd name="T9" fmla="*/ 5923 h 20000"/>
                          <a:gd name="T10" fmla="*/ 17249 w 20000"/>
                          <a:gd name="T11" fmla="*/ 5923 h 20000"/>
                          <a:gd name="T12" fmla="*/ 17249 w 20000"/>
                          <a:gd name="T13" fmla="*/ 6385 h 20000"/>
                          <a:gd name="T14" fmla="*/ 16332 w 20000"/>
                          <a:gd name="T15" fmla="*/ 6385 h 20000"/>
                          <a:gd name="T16" fmla="*/ 16332 w 20000"/>
                          <a:gd name="T17" fmla="*/ 7154 h 20000"/>
                          <a:gd name="T18" fmla="*/ 18166 w 20000"/>
                          <a:gd name="T19" fmla="*/ 8308 h 20000"/>
                          <a:gd name="T20" fmla="*/ 19026 w 20000"/>
                          <a:gd name="T21" fmla="*/ 8308 h 20000"/>
                          <a:gd name="T22" fmla="*/ 19599 w 20000"/>
                          <a:gd name="T23" fmla="*/ 9154 h 20000"/>
                          <a:gd name="T24" fmla="*/ 19026 w 20000"/>
                          <a:gd name="T25" fmla="*/ 9538 h 20000"/>
                          <a:gd name="T26" fmla="*/ 19943 w 20000"/>
                          <a:gd name="T27" fmla="*/ 11154 h 20000"/>
                          <a:gd name="T28" fmla="*/ 19026 w 20000"/>
                          <a:gd name="T29" fmla="*/ 12692 h 20000"/>
                          <a:gd name="T30" fmla="*/ 17593 w 20000"/>
                          <a:gd name="T31" fmla="*/ 13538 h 20000"/>
                          <a:gd name="T32" fmla="*/ 16676 w 20000"/>
                          <a:gd name="T33" fmla="*/ 14308 h 20000"/>
                          <a:gd name="T34" fmla="*/ 15759 w 20000"/>
                          <a:gd name="T35" fmla="*/ 14769 h 20000"/>
                          <a:gd name="T36" fmla="*/ 14900 w 20000"/>
                          <a:gd name="T37" fmla="*/ 14769 h 20000"/>
                          <a:gd name="T38" fmla="*/ 14269 w 20000"/>
                          <a:gd name="T39" fmla="*/ 14769 h 20000"/>
                          <a:gd name="T40" fmla="*/ 13696 w 20000"/>
                          <a:gd name="T41" fmla="*/ 14308 h 20000"/>
                          <a:gd name="T42" fmla="*/ 12779 w 20000"/>
                          <a:gd name="T43" fmla="*/ 14308 h 20000"/>
                          <a:gd name="T44" fmla="*/ 12550 w 20000"/>
                          <a:gd name="T45" fmla="*/ 14769 h 20000"/>
                          <a:gd name="T46" fmla="*/ 6590 w 20000"/>
                          <a:gd name="T47" fmla="*/ 14308 h 20000"/>
                          <a:gd name="T48" fmla="*/ 6246 w 20000"/>
                          <a:gd name="T49" fmla="*/ 15538 h 20000"/>
                          <a:gd name="T50" fmla="*/ 6590 w 20000"/>
                          <a:gd name="T51" fmla="*/ 17923 h 20000"/>
                          <a:gd name="T52" fmla="*/ 6590 w 20000"/>
                          <a:gd name="T53" fmla="*/ 19923 h 20000"/>
                          <a:gd name="T54" fmla="*/ 4814 w 20000"/>
                          <a:gd name="T55" fmla="*/ 17923 h 20000"/>
                          <a:gd name="T56" fmla="*/ 3324 w 20000"/>
                          <a:gd name="T57" fmla="*/ 17923 h 20000"/>
                          <a:gd name="T58" fmla="*/ 2693 w 20000"/>
                          <a:gd name="T59" fmla="*/ 19462 h 20000"/>
                          <a:gd name="T60" fmla="*/ 1777 w 20000"/>
                          <a:gd name="T61" fmla="*/ 19462 h 20000"/>
                          <a:gd name="T62" fmla="*/ 917 w 20000"/>
                          <a:gd name="T63" fmla="*/ 17538 h 20000"/>
                          <a:gd name="T64" fmla="*/ 0 w 20000"/>
                          <a:gd name="T65" fmla="*/ 16769 h 20000"/>
                          <a:gd name="T66" fmla="*/ 0 w 20000"/>
                          <a:gd name="T67" fmla="*/ 15846 h 20000"/>
                          <a:gd name="T68" fmla="*/ 0 w 20000"/>
                          <a:gd name="T69" fmla="*/ 14769 h 20000"/>
                          <a:gd name="T70" fmla="*/ 344 w 20000"/>
                          <a:gd name="T71" fmla="*/ 13538 h 20000"/>
                          <a:gd name="T72" fmla="*/ 0 w 20000"/>
                          <a:gd name="T73" fmla="*/ 11538 h 20000"/>
                          <a:gd name="T74" fmla="*/ 1203 w 20000"/>
                          <a:gd name="T75" fmla="*/ 11154 h 20000"/>
                          <a:gd name="T76" fmla="*/ 1777 w 20000"/>
                          <a:gd name="T77" fmla="*/ 11154 h 20000"/>
                          <a:gd name="T78" fmla="*/ 2693 w 20000"/>
                          <a:gd name="T79" fmla="*/ 9538 h 20000"/>
                          <a:gd name="T80" fmla="*/ 2693 w 20000"/>
                          <a:gd name="T81" fmla="*/ 8308 h 20000"/>
                          <a:gd name="T82" fmla="*/ 3324 w 20000"/>
                          <a:gd name="T83" fmla="*/ 8308 h 20000"/>
                          <a:gd name="T84" fmla="*/ 2693 w 20000"/>
                          <a:gd name="T85" fmla="*/ 6385 h 20000"/>
                          <a:gd name="T86" fmla="*/ 3897 w 20000"/>
                          <a:gd name="T87" fmla="*/ 5923 h 20000"/>
                          <a:gd name="T88" fmla="*/ 4814 w 20000"/>
                          <a:gd name="T89" fmla="*/ 7154 h 20000"/>
                          <a:gd name="T90" fmla="*/ 5673 w 20000"/>
                          <a:gd name="T91" fmla="*/ 6385 h 20000"/>
                          <a:gd name="T92" fmla="*/ 5043 w 20000"/>
                          <a:gd name="T93" fmla="*/ 5154 h 20000"/>
                          <a:gd name="T94" fmla="*/ 6246 w 20000"/>
                          <a:gd name="T95" fmla="*/ 5154 h 20000"/>
                          <a:gd name="T96" fmla="*/ 6590 w 20000"/>
                          <a:gd name="T97" fmla="*/ 4385 h 20000"/>
                          <a:gd name="T98" fmla="*/ 8653 w 20000"/>
                          <a:gd name="T99" fmla="*/ 3154 h 20000"/>
                          <a:gd name="T100" fmla="*/ 8940 w 20000"/>
                          <a:gd name="T101" fmla="*/ 1231 h 20000"/>
                          <a:gd name="T102" fmla="*/ 11289 w 20000"/>
                          <a:gd name="T103" fmla="*/ 1231 h 20000"/>
                          <a:gd name="T104" fmla="*/ 11862 w 20000"/>
                          <a:gd name="T105" fmla="*/ 0 h 20000"/>
                          <a:gd name="T106" fmla="*/ 14269 w 20000"/>
                          <a:gd name="T107" fmla="*/ 769 h 20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000"/>
                          <a:gd name="T163" fmla="*/ 0 h 20000"/>
                          <a:gd name="T164" fmla="*/ 20000 w 20000"/>
                          <a:gd name="T165" fmla="*/ 20000 h 200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000" h="20000">
                            <a:moveTo>
                              <a:pt x="14269" y="769"/>
                            </a:moveTo>
                            <a:lnTo>
                              <a:pt x="14269" y="2000"/>
                            </a:lnTo>
                            <a:lnTo>
                              <a:pt x="14900" y="3154"/>
                            </a:lnTo>
                            <a:lnTo>
                              <a:pt x="15129" y="4385"/>
                            </a:lnTo>
                            <a:lnTo>
                              <a:pt x="16332" y="5923"/>
                            </a:lnTo>
                            <a:lnTo>
                              <a:pt x="17249" y="5923"/>
                            </a:lnTo>
                            <a:lnTo>
                              <a:pt x="17249" y="6385"/>
                            </a:lnTo>
                            <a:lnTo>
                              <a:pt x="16332" y="6385"/>
                            </a:lnTo>
                            <a:lnTo>
                              <a:pt x="16332" y="7154"/>
                            </a:lnTo>
                            <a:lnTo>
                              <a:pt x="18166" y="8308"/>
                            </a:lnTo>
                            <a:lnTo>
                              <a:pt x="19026" y="8308"/>
                            </a:lnTo>
                            <a:lnTo>
                              <a:pt x="19599" y="9154"/>
                            </a:lnTo>
                            <a:lnTo>
                              <a:pt x="19026" y="9538"/>
                            </a:lnTo>
                            <a:lnTo>
                              <a:pt x="19943" y="11154"/>
                            </a:lnTo>
                            <a:lnTo>
                              <a:pt x="19026" y="12692"/>
                            </a:lnTo>
                            <a:lnTo>
                              <a:pt x="17593" y="13538"/>
                            </a:lnTo>
                            <a:lnTo>
                              <a:pt x="16676" y="14308"/>
                            </a:lnTo>
                            <a:lnTo>
                              <a:pt x="15759" y="14769"/>
                            </a:lnTo>
                            <a:lnTo>
                              <a:pt x="14900" y="14769"/>
                            </a:lnTo>
                            <a:lnTo>
                              <a:pt x="14269" y="14769"/>
                            </a:lnTo>
                            <a:lnTo>
                              <a:pt x="13696" y="14308"/>
                            </a:lnTo>
                            <a:lnTo>
                              <a:pt x="12779" y="14308"/>
                            </a:lnTo>
                            <a:lnTo>
                              <a:pt x="12550" y="14769"/>
                            </a:lnTo>
                            <a:lnTo>
                              <a:pt x="6590" y="14308"/>
                            </a:lnTo>
                            <a:lnTo>
                              <a:pt x="6246" y="15538"/>
                            </a:lnTo>
                            <a:lnTo>
                              <a:pt x="6590" y="17923"/>
                            </a:lnTo>
                            <a:lnTo>
                              <a:pt x="6590" y="19923"/>
                            </a:lnTo>
                            <a:lnTo>
                              <a:pt x="4814" y="17923"/>
                            </a:lnTo>
                            <a:lnTo>
                              <a:pt x="3324" y="17923"/>
                            </a:lnTo>
                            <a:lnTo>
                              <a:pt x="2693" y="19462"/>
                            </a:lnTo>
                            <a:lnTo>
                              <a:pt x="1777" y="19462"/>
                            </a:lnTo>
                            <a:lnTo>
                              <a:pt x="917" y="17538"/>
                            </a:lnTo>
                            <a:lnTo>
                              <a:pt x="0" y="16769"/>
                            </a:lnTo>
                            <a:lnTo>
                              <a:pt x="0" y="15846"/>
                            </a:lnTo>
                            <a:lnTo>
                              <a:pt x="0" y="14769"/>
                            </a:lnTo>
                            <a:lnTo>
                              <a:pt x="344" y="13538"/>
                            </a:lnTo>
                            <a:lnTo>
                              <a:pt x="0" y="11538"/>
                            </a:lnTo>
                            <a:lnTo>
                              <a:pt x="1203" y="11154"/>
                            </a:lnTo>
                            <a:lnTo>
                              <a:pt x="1777" y="11154"/>
                            </a:lnTo>
                            <a:lnTo>
                              <a:pt x="2693" y="9538"/>
                            </a:lnTo>
                            <a:lnTo>
                              <a:pt x="2693" y="8308"/>
                            </a:lnTo>
                            <a:lnTo>
                              <a:pt x="3324" y="8308"/>
                            </a:lnTo>
                            <a:lnTo>
                              <a:pt x="2693" y="6385"/>
                            </a:lnTo>
                            <a:lnTo>
                              <a:pt x="3897" y="5923"/>
                            </a:lnTo>
                            <a:lnTo>
                              <a:pt x="4814" y="7154"/>
                            </a:lnTo>
                            <a:lnTo>
                              <a:pt x="5673" y="6385"/>
                            </a:lnTo>
                            <a:lnTo>
                              <a:pt x="5043" y="5154"/>
                            </a:lnTo>
                            <a:lnTo>
                              <a:pt x="6246" y="5154"/>
                            </a:lnTo>
                            <a:lnTo>
                              <a:pt x="6590" y="4385"/>
                            </a:lnTo>
                            <a:lnTo>
                              <a:pt x="8653" y="3154"/>
                            </a:lnTo>
                            <a:lnTo>
                              <a:pt x="8940" y="1231"/>
                            </a:lnTo>
                            <a:lnTo>
                              <a:pt x="11289" y="1231"/>
                            </a:lnTo>
                            <a:lnTo>
                              <a:pt x="11862" y="0"/>
                            </a:lnTo>
                            <a:lnTo>
                              <a:pt x="14269" y="76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92" name="Freeform 653"/>
                      <p:cNvSpPr>
                        <a:spLocks/>
                      </p:cNvSpPr>
                      <p:nvPr/>
                    </p:nvSpPr>
                    <p:spPr bwMode="auto">
                      <a:xfrm>
                        <a:off x="4105840" y="4620288"/>
                        <a:ext cx="61904" cy="15975"/>
                      </a:xfrm>
                      <a:custGeom>
                        <a:avLst/>
                        <a:gdLst>
                          <a:gd name="T0" fmla="*/ 1370 w 20000"/>
                          <a:gd name="T1" fmla="*/ 5405 h 20000"/>
                          <a:gd name="T2" fmla="*/ 7808 w 20000"/>
                          <a:gd name="T3" fmla="*/ 0 h 20000"/>
                          <a:gd name="T4" fmla="*/ 12740 w 20000"/>
                          <a:gd name="T5" fmla="*/ 0 h 20000"/>
                          <a:gd name="T6" fmla="*/ 16164 w 20000"/>
                          <a:gd name="T7" fmla="*/ 5405 h 20000"/>
                          <a:gd name="T8" fmla="*/ 19863 w 20000"/>
                          <a:gd name="T9" fmla="*/ 5405 h 20000"/>
                          <a:gd name="T10" fmla="*/ 16986 w 20000"/>
                          <a:gd name="T11" fmla="*/ 14054 h 20000"/>
                          <a:gd name="T12" fmla="*/ 11233 w 20000"/>
                          <a:gd name="T13" fmla="*/ 5405 h 20000"/>
                          <a:gd name="T14" fmla="*/ 9178 w 20000"/>
                          <a:gd name="T15" fmla="*/ 10811 h 20000"/>
                          <a:gd name="T16" fmla="*/ 6986 w 20000"/>
                          <a:gd name="T17" fmla="*/ 10811 h 20000"/>
                          <a:gd name="T18" fmla="*/ 6986 w 20000"/>
                          <a:gd name="T19" fmla="*/ 14054 h 20000"/>
                          <a:gd name="T20" fmla="*/ 0 w 20000"/>
                          <a:gd name="T21" fmla="*/ 19459 h 20000"/>
                          <a:gd name="T22" fmla="*/ 0 w 20000"/>
                          <a:gd name="T23" fmla="*/ 14054 h 20000"/>
                          <a:gd name="T24" fmla="*/ 1370 w 20000"/>
                          <a:gd name="T25" fmla="*/ 10811 h 20000"/>
                          <a:gd name="T26" fmla="*/ 1370 w 20000"/>
                          <a:gd name="T27" fmla="*/ 5405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1370" y="5405"/>
                            </a:moveTo>
                            <a:lnTo>
                              <a:pt x="7808" y="0"/>
                            </a:lnTo>
                            <a:lnTo>
                              <a:pt x="12740" y="0"/>
                            </a:lnTo>
                            <a:lnTo>
                              <a:pt x="16164" y="5405"/>
                            </a:lnTo>
                            <a:lnTo>
                              <a:pt x="19863" y="5405"/>
                            </a:lnTo>
                            <a:lnTo>
                              <a:pt x="16986" y="14054"/>
                            </a:lnTo>
                            <a:lnTo>
                              <a:pt x="11233" y="5405"/>
                            </a:lnTo>
                            <a:lnTo>
                              <a:pt x="9178" y="10811"/>
                            </a:lnTo>
                            <a:lnTo>
                              <a:pt x="6986" y="10811"/>
                            </a:lnTo>
                            <a:lnTo>
                              <a:pt x="6986" y="14054"/>
                            </a:lnTo>
                            <a:lnTo>
                              <a:pt x="0" y="19459"/>
                            </a:lnTo>
                            <a:lnTo>
                              <a:pt x="0" y="14054"/>
                            </a:lnTo>
                            <a:lnTo>
                              <a:pt x="1370" y="10811"/>
                            </a:lnTo>
                            <a:lnTo>
                              <a:pt x="1370" y="540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93" name="Freeform 655"/>
                      <p:cNvSpPr>
                        <a:spLocks/>
                      </p:cNvSpPr>
                      <p:nvPr/>
                    </p:nvSpPr>
                    <p:spPr bwMode="auto">
                      <a:xfrm>
                        <a:off x="4140786" y="4642254"/>
                        <a:ext cx="139784" cy="104838"/>
                      </a:xfrm>
                      <a:custGeom>
                        <a:avLst/>
                        <a:gdLst>
                          <a:gd name="T0" fmla="*/ 3780 w 20000"/>
                          <a:gd name="T1" fmla="*/ 0 h 20000"/>
                          <a:gd name="T2" fmla="*/ 5671 w 20000"/>
                          <a:gd name="T3" fmla="*/ 0 h 20000"/>
                          <a:gd name="T4" fmla="*/ 5671 w 20000"/>
                          <a:gd name="T5" fmla="*/ 902 h 20000"/>
                          <a:gd name="T6" fmla="*/ 7256 w 20000"/>
                          <a:gd name="T7" fmla="*/ 1311 h 20000"/>
                          <a:gd name="T8" fmla="*/ 8232 w 20000"/>
                          <a:gd name="T9" fmla="*/ 902 h 20000"/>
                          <a:gd name="T10" fmla="*/ 8841 w 20000"/>
                          <a:gd name="T11" fmla="*/ 902 h 20000"/>
                          <a:gd name="T12" fmla="*/ 10427 w 20000"/>
                          <a:gd name="T13" fmla="*/ 902 h 20000"/>
                          <a:gd name="T14" fmla="*/ 10427 w 20000"/>
                          <a:gd name="T15" fmla="*/ 1311 h 20000"/>
                          <a:gd name="T16" fmla="*/ 10732 w 20000"/>
                          <a:gd name="T17" fmla="*/ 2131 h 20000"/>
                          <a:gd name="T18" fmla="*/ 11341 w 20000"/>
                          <a:gd name="T19" fmla="*/ 2131 h 20000"/>
                          <a:gd name="T20" fmla="*/ 12317 w 20000"/>
                          <a:gd name="T21" fmla="*/ 3361 h 20000"/>
                          <a:gd name="T22" fmla="*/ 13902 w 20000"/>
                          <a:gd name="T23" fmla="*/ 2131 h 20000"/>
                          <a:gd name="T24" fmla="*/ 14817 w 20000"/>
                          <a:gd name="T25" fmla="*/ 2131 h 20000"/>
                          <a:gd name="T26" fmla="*/ 15488 w 20000"/>
                          <a:gd name="T27" fmla="*/ 1311 h 20000"/>
                          <a:gd name="T28" fmla="*/ 15793 w 20000"/>
                          <a:gd name="T29" fmla="*/ 902 h 20000"/>
                          <a:gd name="T30" fmla="*/ 17073 w 20000"/>
                          <a:gd name="T31" fmla="*/ 3361 h 20000"/>
                          <a:gd name="T32" fmla="*/ 17317 w 20000"/>
                          <a:gd name="T33" fmla="*/ 4262 h 20000"/>
                          <a:gd name="T34" fmla="*/ 18049 w 20000"/>
                          <a:gd name="T35" fmla="*/ 4672 h 20000"/>
                          <a:gd name="T36" fmla="*/ 18049 w 20000"/>
                          <a:gd name="T37" fmla="*/ 6393 h 20000"/>
                          <a:gd name="T38" fmla="*/ 18293 w 20000"/>
                          <a:gd name="T39" fmla="*/ 6885 h 20000"/>
                          <a:gd name="T40" fmla="*/ 18293 w 20000"/>
                          <a:gd name="T41" fmla="*/ 8033 h 20000"/>
                          <a:gd name="T42" fmla="*/ 19573 w 20000"/>
                          <a:gd name="T43" fmla="*/ 9754 h 20000"/>
                          <a:gd name="T44" fmla="*/ 18963 w 20000"/>
                          <a:gd name="T45" fmla="*/ 10246 h 20000"/>
                          <a:gd name="T46" fmla="*/ 18963 w 20000"/>
                          <a:gd name="T47" fmla="*/ 11885 h 20000"/>
                          <a:gd name="T48" fmla="*/ 19573 w 20000"/>
                          <a:gd name="T49" fmla="*/ 12295 h 20000"/>
                          <a:gd name="T50" fmla="*/ 19573 w 20000"/>
                          <a:gd name="T51" fmla="*/ 13607 h 20000"/>
                          <a:gd name="T52" fmla="*/ 19573 w 20000"/>
                          <a:gd name="T53" fmla="*/ 14426 h 20000"/>
                          <a:gd name="T54" fmla="*/ 19939 w 20000"/>
                          <a:gd name="T55" fmla="*/ 15738 h 20000"/>
                          <a:gd name="T56" fmla="*/ 18963 w 20000"/>
                          <a:gd name="T57" fmla="*/ 15738 h 20000"/>
                          <a:gd name="T58" fmla="*/ 18293 w 20000"/>
                          <a:gd name="T59" fmla="*/ 16557 h 20000"/>
                          <a:gd name="T60" fmla="*/ 18963 w 20000"/>
                          <a:gd name="T61" fmla="*/ 16967 h 20000"/>
                          <a:gd name="T62" fmla="*/ 18293 w 20000"/>
                          <a:gd name="T63" fmla="*/ 19098 h 20000"/>
                          <a:gd name="T64" fmla="*/ 18049 w 20000"/>
                          <a:gd name="T65" fmla="*/ 19098 h 20000"/>
                          <a:gd name="T66" fmla="*/ 17073 w 20000"/>
                          <a:gd name="T67" fmla="*/ 18607 h 20000"/>
                          <a:gd name="T68" fmla="*/ 17073 w 20000"/>
                          <a:gd name="T69" fmla="*/ 19918 h 20000"/>
                          <a:gd name="T70" fmla="*/ 15793 w 20000"/>
                          <a:gd name="T71" fmla="*/ 19918 h 20000"/>
                          <a:gd name="T72" fmla="*/ 14817 w 20000"/>
                          <a:gd name="T73" fmla="*/ 19918 h 20000"/>
                          <a:gd name="T74" fmla="*/ 14817 w 20000"/>
                          <a:gd name="T75" fmla="*/ 17787 h 20000"/>
                          <a:gd name="T76" fmla="*/ 14207 w 20000"/>
                          <a:gd name="T77" fmla="*/ 15738 h 20000"/>
                          <a:gd name="T78" fmla="*/ 12927 w 20000"/>
                          <a:gd name="T79" fmla="*/ 15738 h 20000"/>
                          <a:gd name="T80" fmla="*/ 11707 w 20000"/>
                          <a:gd name="T81" fmla="*/ 15738 h 20000"/>
                          <a:gd name="T82" fmla="*/ 11707 w 20000"/>
                          <a:gd name="T83" fmla="*/ 13607 h 20000"/>
                          <a:gd name="T84" fmla="*/ 11341 w 20000"/>
                          <a:gd name="T85" fmla="*/ 13115 h 20000"/>
                          <a:gd name="T86" fmla="*/ 11341 w 20000"/>
                          <a:gd name="T87" fmla="*/ 11885 h 20000"/>
                          <a:gd name="T88" fmla="*/ 10427 w 20000"/>
                          <a:gd name="T89" fmla="*/ 9754 h 20000"/>
                          <a:gd name="T90" fmla="*/ 7561 w 20000"/>
                          <a:gd name="T91" fmla="*/ 10246 h 20000"/>
                          <a:gd name="T92" fmla="*/ 7256 w 20000"/>
                          <a:gd name="T93" fmla="*/ 10246 h 20000"/>
                          <a:gd name="T94" fmla="*/ 6341 w 20000"/>
                          <a:gd name="T95" fmla="*/ 12295 h 20000"/>
                          <a:gd name="T96" fmla="*/ 5671 w 20000"/>
                          <a:gd name="T97" fmla="*/ 12295 h 20000"/>
                          <a:gd name="T98" fmla="*/ 4756 w 20000"/>
                          <a:gd name="T99" fmla="*/ 13607 h 20000"/>
                          <a:gd name="T100" fmla="*/ 4085 w 20000"/>
                          <a:gd name="T101" fmla="*/ 12295 h 20000"/>
                          <a:gd name="T102" fmla="*/ 3780 w 20000"/>
                          <a:gd name="T103" fmla="*/ 11066 h 20000"/>
                          <a:gd name="T104" fmla="*/ 1585 w 20000"/>
                          <a:gd name="T105" fmla="*/ 8934 h 20000"/>
                          <a:gd name="T106" fmla="*/ 976 w 20000"/>
                          <a:gd name="T107" fmla="*/ 7705 h 20000"/>
                          <a:gd name="T108" fmla="*/ 0 w 20000"/>
                          <a:gd name="T109" fmla="*/ 6885 h 20000"/>
                          <a:gd name="T110" fmla="*/ 976 w 20000"/>
                          <a:gd name="T111" fmla="*/ 4672 h 20000"/>
                          <a:gd name="T112" fmla="*/ 3110 w 20000"/>
                          <a:gd name="T113" fmla="*/ 3361 h 20000"/>
                          <a:gd name="T114" fmla="*/ 3780 w 20000"/>
                          <a:gd name="T115" fmla="*/ 2131 h 20000"/>
                          <a:gd name="T116" fmla="*/ 3110 w 20000"/>
                          <a:gd name="T117" fmla="*/ 1311 h 20000"/>
                          <a:gd name="T118" fmla="*/ 3780 w 20000"/>
                          <a:gd name="T119" fmla="*/ 902 h 20000"/>
                          <a:gd name="T120" fmla="*/ 3780 w 20000"/>
                          <a:gd name="T121" fmla="*/ 0 h 2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000"/>
                          <a:gd name="T184" fmla="*/ 0 h 20000"/>
                          <a:gd name="T185" fmla="*/ 20000 w 20000"/>
                          <a:gd name="T186" fmla="*/ 20000 h 2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000" h="20000">
                            <a:moveTo>
                              <a:pt x="3780" y="0"/>
                            </a:moveTo>
                            <a:lnTo>
                              <a:pt x="5671" y="0"/>
                            </a:lnTo>
                            <a:lnTo>
                              <a:pt x="5671" y="902"/>
                            </a:lnTo>
                            <a:lnTo>
                              <a:pt x="7256" y="1311"/>
                            </a:lnTo>
                            <a:lnTo>
                              <a:pt x="8232" y="902"/>
                            </a:lnTo>
                            <a:lnTo>
                              <a:pt x="8841" y="902"/>
                            </a:lnTo>
                            <a:lnTo>
                              <a:pt x="10427" y="902"/>
                            </a:lnTo>
                            <a:lnTo>
                              <a:pt x="10427" y="1311"/>
                            </a:lnTo>
                            <a:lnTo>
                              <a:pt x="10732" y="2131"/>
                            </a:lnTo>
                            <a:lnTo>
                              <a:pt x="11341" y="2131"/>
                            </a:lnTo>
                            <a:lnTo>
                              <a:pt x="12317" y="3361"/>
                            </a:lnTo>
                            <a:lnTo>
                              <a:pt x="13902" y="2131"/>
                            </a:lnTo>
                            <a:lnTo>
                              <a:pt x="14817" y="2131"/>
                            </a:lnTo>
                            <a:lnTo>
                              <a:pt x="15488" y="1311"/>
                            </a:lnTo>
                            <a:lnTo>
                              <a:pt x="15793" y="902"/>
                            </a:lnTo>
                            <a:lnTo>
                              <a:pt x="17073" y="3361"/>
                            </a:lnTo>
                            <a:lnTo>
                              <a:pt x="17317" y="4262"/>
                            </a:lnTo>
                            <a:lnTo>
                              <a:pt x="18049" y="4672"/>
                            </a:lnTo>
                            <a:lnTo>
                              <a:pt x="18049" y="6393"/>
                            </a:lnTo>
                            <a:lnTo>
                              <a:pt x="18293" y="6885"/>
                            </a:lnTo>
                            <a:lnTo>
                              <a:pt x="18293" y="8033"/>
                            </a:lnTo>
                            <a:lnTo>
                              <a:pt x="19573" y="9754"/>
                            </a:lnTo>
                            <a:lnTo>
                              <a:pt x="18963" y="10246"/>
                            </a:lnTo>
                            <a:lnTo>
                              <a:pt x="18963" y="11885"/>
                            </a:lnTo>
                            <a:lnTo>
                              <a:pt x="19573" y="12295"/>
                            </a:lnTo>
                            <a:lnTo>
                              <a:pt x="19573" y="13607"/>
                            </a:lnTo>
                            <a:lnTo>
                              <a:pt x="19573" y="14426"/>
                            </a:lnTo>
                            <a:lnTo>
                              <a:pt x="19939" y="15738"/>
                            </a:lnTo>
                            <a:lnTo>
                              <a:pt x="18963" y="15738"/>
                            </a:lnTo>
                            <a:lnTo>
                              <a:pt x="18293" y="16557"/>
                            </a:lnTo>
                            <a:lnTo>
                              <a:pt x="18963" y="16967"/>
                            </a:lnTo>
                            <a:lnTo>
                              <a:pt x="18293" y="19098"/>
                            </a:lnTo>
                            <a:lnTo>
                              <a:pt x="18049" y="19098"/>
                            </a:lnTo>
                            <a:lnTo>
                              <a:pt x="17073" y="18607"/>
                            </a:lnTo>
                            <a:lnTo>
                              <a:pt x="17073" y="19918"/>
                            </a:lnTo>
                            <a:lnTo>
                              <a:pt x="15793" y="19918"/>
                            </a:lnTo>
                            <a:lnTo>
                              <a:pt x="14817" y="19918"/>
                            </a:lnTo>
                            <a:lnTo>
                              <a:pt x="14817" y="17787"/>
                            </a:lnTo>
                            <a:lnTo>
                              <a:pt x="14207" y="15738"/>
                            </a:lnTo>
                            <a:lnTo>
                              <a:pt x="12927" y="15738"/>
                            </a:lnTo>
                            <a:lnTo>
                              <a:pt x="11707" y="15738"/>
                            </a:lnTo>
                            <a:lnTo>
                              <a:pt x="11707" y="13607"/>
                            </a:lnTo>
                            <a:lnTo>
                              <a:pt x="11341" y="13115"/>
                            </a:lnTo>
                            <a:lnTo>
                              <a:pt x="11341" y="11885"/>
                            </a:lnTo>
                            <a:lnTo>
                              <a:pt x="10427" y="9754"/>
                            </a:lnTo>
                            <a:lnTo>
                              <a:pt x="7561" y="10246"/>
                            </a:lnTo>
                            <a:lnTo>
                              <a:pt x="7256" y="10246"/>
                            </a:lnTo>
                            <a:lnTo>
                              <a:pt x="6341" y="12295"/>
                            </a:lnTo>
                            <a:lnTo>
                              <a:pt x="5671" y="12295"/>
                            </a:lnTo>
                            <a:lnTo>
                              <a:pt x="4756" y="13607"/>
                            </a:lnTo>
                            <a:lnTo>
                              <a:pt x="4085" y="12295"/>
                            </a:lnTo>
                            <a:lnTo>
                              <a:pt x="3780" y="11066"/>
                            </a:lnTo>
                            <a:lnTo>
                              <a:pt x="1585" y="8934"/>
                            </a:lnTo>
                            <a:lnTo>
                              <a:pt x="976" y="7705"/>
                            </a:lnTo>
                            <a:lnTo>
                              <a:pt x="0" y="6885"/>
                            </a:lnTo>
                            <a:lnTo>
                              <a:pt x="976" y="4672"/>
                            </a:lnTo>
                            <a:lnTo>
                              <a:pt x="3110" y="3361"/>
                            </a:lnTo>
                            <a:lnTo>
                              <a:pt x="3780" y="2131"/>
                            </a:lnTo>
                            <a:lnTo>
                              <a:pt x="3110" y="1311"/>
                            </a:lnTo>
                            <a:lnTo>
                              <a:pt x="3780" y="902"/>
                            </a:lnTo>
                            <a:lnTo>
                              <a:pt x="3780"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94" name="Freeform 656"/>
                      <p:cNvSpPr>
                        <a:spLocks/>
                      </p:cNvSpPr>
                      <p:nvPr/>
                    </p:nvSpPr>
                    <p:spPr bwMode="auto">
                      <a:xfrm>
                        <a:off x="4109834" y="4642254"/>
                        <a:ext cx="57910" cy="36943"/>
                      </a:xfrm>
                      <a:custGeom>
                        <a:avLst/>
                        <a:gdLst>
                          <a:gd name="T0" fmla="*/ 0 w 20000"/>
                          <a:gd name="T1" fmla="*/ 3765 h 20000"/>
                          <a:gd name="T2" fmla="*/ 4559 w 20000"/>
                          <a:gd name="T3" fmla="*/ 2588 h 20000"/>
                          <a:gd name="T4" fmla="*/ 6912 w 20000"/>
                          <a:gd name="T5" fmla="*/ 2588 h 20000"/>
                          <a:gd name="T6" fmla="*/ 9853 w 20000"/>
                          <a:gd name="T7" fmla="*/ 0 h 20000"/>
                          <a:gd name="T8" fmla="*/ 19853 w 20000"/>
                          <a:gd name="T9" fmla="*/ 0 h 20000"/>
                          <a:gd name="T10" fmla="*/ 19853 w 20000"/>
                          <a:gd name="T11" fmla="*/ 2588 h 20000"/>
                          <a:gd name="T12" fmla="*/ 18235 w 20000"/>
                          <a:gd name="T13" fmla="*/ 3765 h 20000"/>
                          <a:gd name="T14" fmla="*/ 19853 w 20000"/>
                          <a:gd name="T15" fmla="*/ 6118 h 20000"/>
                          <a:gd name="T16" fmla="*/ 18235 w 20000"/>
                          <a:gd name="T17" fmla="*/ 9647 h 20000"/>
                          <a:gd name="T18" fmla="*/ 12941 w 20000"/>
                          <a:gd name="T19" fmla="*/ 13412 h 20000"/>
                          <a:gd name="T20" fmla="*/ 10588 w 20000"/>
                          <a:gd name="T21" fmla="*/ 19765 h 20000"/>
                          <a:gd name="T22" fmla="*/ 9853 w 20000"/>
                          <a:gd name="T23" fmla="*/ 16000 h 20000"/>
                          <a:gd name="T24" fmla="*/ 8382 w 20000"/>
                          <a:gd name="T25" fmla="*/ 18353 h 20000"/>
                          <a:gd name="T26" fmla="*/ 8382 w 20000"/>
                          <a:gd name="T27" fmla="*/ 9647 h 20000"/>
                          <a:gd name="T28" fmla="*/ 4559 w 20000"/>
                          <a:gd name="T29" fmla="*/ 9647 h 20000"/>
                          <a:gd name="T30" fmla="*/ 4559 w 20000"/>
                          <a:gd name="T31" fmla="*/ 8706 h 20000"/>
                          <a:gd name="T32" fmla="*/ 2353 w 20000"/>
                          <a:gd name="T33" fmla="*/ 6118 h 20000"/>
                          <a:gd name="T34" fmla="*/ 0 w 20000"/>
                          <a:gd name="T35" fmla="*/ 3765 h 2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00"/>
                          <a:gd name="T55" fmla="*/ 0 h 20000"/>
                          <a:gd name="T56" fmla="*/ 20000 w 20000"/>
                          <a:gd name="T57" fmla="*/ 20000 h 2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00" h="20000">
                            <a:moveTo>
                              <a:pt x="0" y="3765"/>
                            </a:moveTo>
                            <a:lnTo>
                              <a:pt x="4559" y="2588"/>
                            </a:lnTo>
                            <a:lnTo>
                              <a:pt x="6912" y="2588"/>
                            </a:lnTo>
                            <a:lnTo>
                              <a:pt x="9853" y="0"/>
                            </a:lnTo>
                            <a:lnTo>
                              <a:pt x="19853" y="0"/>
                            </a:lnTo>
                            <a:lnTo>
                              <a:pt x="19853" y="2588"/>
                            </a:lnTo>
                            <a:lnTo>
                              <a:pt x="18235" y="3765"/>
                            </a:lnTo>
                            <a:lnTo>
                              <a:pt x="19853" y="6118"/>
                            </a:lnTo>
                            <a:lnTo>
                              <a:pt x="18235" y="9647"/>
                            </a:lnTo>
                            <a:lnTo>
                              <a:pt x="12941" y="13412"/>
                            </a:lnTo>
                            <a:lnTo>
                              <a:pt x="10588" y="19765"/>
                            </a:lnTo>
                            <a:lnTo>
                              <a:pt x="9853" y="16000"/>
                            </a:lnTo>
                            <a:lnTo>
                              <a:pt x="8382" y="18353"/>
                            </a:lnTo>
                            <a:lnTo>
                              <a:pt x="8382" y="9647"/>
                            </a:lnTo>
                            <a:lnTo>
                              <a:pt x="4559" y="9647"/>
                            </a:lnTo>
                            <a:lnTo>
                              <a:pt x="4559" y="8706"/>
                            </a:lnTo>
                            <a:lnTo>
                              <a:pt x="2353" y="6118"/>
                            </a:lnTo>
                            <a:lnTo>
                              <a:pt x="0" y="376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95" name="Freeform 662"/>
                      <p:cNvSpPr>
                        <a:spLocks/>
                      </p:cNvSpPr>
                      <p:nvPr/>
                    </p:nvSpPr>
                    <p:spPr bwMode="auto">
                      <a:xfrm>
                        <a:off x="4602071" y="4236882"/>
                        <a:ext cx="294544" cy="273576"/>
                      </a:xfrm>
                      <a:custGeom>
                        <a:avLst/>
                        <a:gdLst>
                          <a:gd name="T0" fmla="*/ 0 w 20000"/>
                          <a:gd name="T1" fmla="*/ 4199 h 20000"/>
                          <a:gd name="T2" fmla="*/ 319 w 20000"/>
                          <a:gd name="T3" fmla="*/ 4199 h 20000"/>
                          <a:gd name="T4" fmla="*/ 1072 w 20000"/>
                          <a:gd name="T5" fmla="*/ 3390 h 20000"/>
                          <a:gd name="T6" fmla="*/ 783 w 20000"/>
                          <a:gd name="T7" fmla="*/ 2240 h 20000"/>
                          <a:gd name="T8" fmla="*/ 1797 w 20000"/>
                          <a:gd name="T9" fmla="*/ 1275 h 20000"/>
                          <a:gd name="T10" fmla="*/ 2725 w 20000"/>
                          <a:gd name="T11" fmla="*/ 964 h 20000"/>
                          <a:gd name="T12" fmla="*/ 2435 w 20000"/>
                          <a:gd name="T13" fmla="*/ 498 h 20000"/>
                          <a:gd name="T14" fmla="*/ 2435 w 20000"/>
                          <a:gd name="T15" fmla="*/ 0 h 20000"/>
                          <a:gd name="T16" fmla="*/ 3768 w 20000"/>
                          <a:gd name="T17" fmla="*/ 187 h 20000"/>
                          <a:gd name="T18" fmla="*/ 5101 w 20000"/>
                          <a:gd name="T19" fmla="*/ 498 h 20000"/>
                          <a:gd name="T20" fmla="*/ 5884 w 20000"/>
                          <a:gd name="T21" fmla="*/ 809 h 20000"/>
                          <a:gd name="T22" fmla="*/ 7072 w 20000"/>
                          <a:gd name="T23" fmla="*/ 964 h 20000"/>
                          <a:gd name="T24" fmla="*/ 7536 w 20000"/>
                          <a:gd name="T25" fmla="*/ 2240 h 20000"/>
                          <a:gd name="T26" fmla="*/ 9478 w 20000"/>
                          <a:gd name="T27" fmla="*/ 2924 h 20000"/>
                          <a:gd name="T28" fmla="*/ 12174 w 20000"/>
                          <a:gd name="T29" fmla="*/ 4323 h 20000"/>
                          <a:gd name="T30" fmla="*/ 12928 w 20000"/>
                          <a:gd name="T31" fmla="*/ 3546 h 20000"/>
                          <a:gd name="T32" fmla="*/ 13217 w 20000"/>
                          <a:gd name="T33" fmla="*/ 2924 h 20000"/>
                          <a:gd name="T34" fmla="*/ 12928 w 20000"/>
                          <a:gd name="T35" fmla="*/ 1617 h 20000"/>
                          <a:gd name="T36" fmla="*/ 13362 w 20000"/>
                          <a:gd name="T37" fmla="*/ 809 h 20000"/>
                          <a:gd name="T38" fmla="*/ 14406 w 20000"/>
                          <a:gd name="T39" fmla="*/ 498 h 20000"/>
                          <a:gd name="T40" fmla="*/ 14580 w 20000"/>
                          <a:gd name="T41" fmla="*/ 498 h 20000"/>
                          <a:gd name="T42" fmla="*/ 14870 w 20000"/>
                          <a:gd name="T43" fmla="*/ 187 h 20000"/>
                          <a:gd name="T44" fmla="*/ 15768 w 20000"/>
                          <a:gd name="T45" fmla="*/ 187 h 20000"/>
                          <a:gd name="T46" fmla="*/ 16551 w 20000"/>
                          <a:gd name="T47" fmla="*/ 498 h 20000"/>
                          <a:gd name="T48" fmla="*/ 16841 w 20000"/>
                          <a:gd name="T49" fmla="*/ 964 h 20000"/>
                          <a:gd name="T50" fmla="*/ 18029 w 20000"/>
                          <a:gd name="T51" fmla="*/ 1617 h 20000"/>
                          <a:gd name="T52" fmla="*/ 19507 w 20000"/>
                          <a:gd name="T53" fmla="*/ 2240 h 20000"/>
                          <a:gd name="T54" fmla="*/ 19217 w 20000"/>
                          <a:gd name="T55" fmla="*/ 2551 h 20000"/>
                          <a:gd name="T56" fmla="*/ 19507 w 20000"/>
                          <a:gd name="T57" fmla="*/ 3546 h 20000"/>
                          <a:gd name="T58" fmla="*/ 19217 w 20000"/>
                          <a:gd name="T59" fmla="*/ 4323 h 20000"/>
                          <a:gd name="T60" fmla="*/ 19507 w 20000"/>
                          <a:gd name="T61" fmla="*/ 5661 h 20000"/>
                          <a:gd name="T62" fmla="*/ 19971 w 20000"/>
                          <a:gd name="T63" fmla="*/ 16423 h 20000"/>
                          <a:gd name="T64" fmla="*/ 19971 w 20000"/>
                          <a:gd name="T65" fmla="*/ 19471 h 20000"/>
                          <a:gd name="T66" fmla="*/ 18783 w 20000"/>
                          <a:gd name="T67" fmla="*/ 19471 h 20000"/>
                          <a:gd name="T68" fmla="*/ 18783 w 20000"/>
                          <a:gd name="T69" fmla="*/ 19969 h 20000"/>
                          <a:gd name="T70" fmla="*/ 8551 w 20000"/>
                          <a:gd name="T71" fmla="*/ 14495 h 20000"/>
                          <a:gd name="T72" fmla="*/ 7072 w 20000"/>
                          <a:gd name="T73" fmla="*/ 15117 h 20000"/>
                          <a:gd name="T74" fmla="*/ 6174 w 20000"/>
                          <a:gd name="T75" fmla="*/ 15583 h 20000"/>
                          <a:gd name="T76" fmla="*/ 5101 w 20000"/>
                          <a:gd name="T77" fmla="*/ 14806 h 20000"/>
                          <a:gd name="T78" fmla="*/ 3449 w 20000"/>
                          <a:gd name="T79" fmla="*/ 14308 h 20000"/>
                          <a:gd name="T80" fmla="*/ 2725 w 20000"/>
                          <a:gd name="T81" fmla="*/ 13219 h 20000"/>
                          <a:gd name="T82" fmla="*/ 1797 w 20000"/>
                          <a:gd name="T83" fmla="*/ 12722 h 20000"/>
                          <a:gd name="T84" fmla="*/ 1217 w 20000"/>
                          <a:gd name="T85" fmla="*/ 13033 h 20000"/>
                          <a:gd name="T86" fmla="*/ 783 w 20000"/>
                          <a:gd name="T87" fmla="*/ 12224 h 20000"/>
                          <a:gd name="T88" fmla="*/ 783 w 20000"/>
                          <a:gd name="T89" fmla="*/ 11757 h 20000"/>
                          <a:gd name="T90" fmla="*/ 0 w 20000"/>
                          <a:gd name="T91" fmla="*/ 10482 h 20000"/>
                          <a:gd name="T92" fmla="*/ 609 w 20000"/>
                          <a:gd name="T93" fmla="*/ 9798 h 20000"/>
                          <a:gd name="T94" fmla="*/ 319 w 20000"/>
                          <a:gd name="T95" fmla="*/ 8523 h 20000"/>
                          <a:gd name="T96" fmla="*/ 609 w 20000"/>
                          <a:gd name="T97" fmla="*/ 7745 h 20000"/>
                          <a:gd name="T98" fmla="*/ 319 w 20000"/>
                          <a:gd name="T99" fmla="*/ 5972 h 20000"/>
                          <a:gd name="T100" fmla="*/ 0 w 20000"/>
                          <a:gd name="T101" fmla="*/ 4199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0" y="4199"/>
                            </a:moveTo>
                            <a:lnTo>
                              <a:pt x="319" y="4199"/>
                            </a:lnTo>
                            <a:lnTo>
                              <a:pt x="1072" y="3390"/>
                            </a:lnTo>
                            <a:lnTo>
                              <a:pt x="783" y="2240"/>
                            </a:lnTo>
                            <a:lnTo>
                              <a:pt x="1797" y="1275"/>
                            </a:lnTo>
                            <a:lnTo>
                              <a:pt x="2725" y="964"/>
                            </a:lnTo>
                            <a:lnTo>
                              <a:pt x="2435" y="498"/>
                            </a:lnTo>
                            <a:lnTo>
                              <a:pt x="2435" y="0"/>
                            </a:lnTo>
                            <a:lnTo>
                              <a:pt x="3768" y="187"/>
                            </a:lnTo>
                            <a:lnTo>
                              <a:pt x="5101" y="498"/>
                            </a:lnTo>
                            <a:lnTo>
                              <a:pt x="5884" y="809"/>
                            </a:lnTo>
                            <a:lnTo>
                              <a:pt x="7072" y="964"/>
                            </a:lnTo>
                            <a:lnTo>
                              <a:pt x="7536" y="2240"/>
                            </a:lnTo>
                            <a:lnTo>
                              <a:pt x="9478" y="2924"/>
                            </a:lnTo>
                            <a:lnTo>
                              <a:pt x="12174" y="4323"/>
                            </a:lnTo>
                            <a:lnTo>
                              <a:pt x="12928" y="3546"/>
                            </a:lnTo>
                            <a:lnTo>
                              <a:pt x="13217" y="2924"/>
                            </a:lnTo>
                            <a:lnTo>
                              <a:pt x="12928" y="1617"/>
                            </a:lnTo>
                            <a:lnTo>
                              <a:pt x="13362" y="809"/>
                            </a:lnTo>
                            <a:lnTo>
                              <a:pt x="14406" y="498"/>
                            </a:lnTo>
                            <a:lnTo>
                              <a:pt x="14580" y="498"/>
                            </a:lnTo>
                            <a:lnTo>
                              <a:pt x="14870" y="187"/>
                            </a:lnTo>
                            <a:lnTo>
                              <a:pt x="15768" y="187"/>
                            </a:lnTo>
                            <a:lnTo>
                              <a:pt x="16551" y="498"/>
                            </a:lnTo>
                            <a:lnTo>
                              <a:pt x="16841" y="964"/>
                            </a:lnTo>
                            <a:lnTo>
                              <a:pt x="18029" y="1617"/>
                            </a:lnTo>
                            <a:lnTo>
                              <a:pt x="19507" y="2240"/>
                            </a:lnTo>
                            <a:lnTo>
                              <a:pt x="19217" y="2551"/>
                            </a:lnTo>
                            <a:lnTo>
                              <a:pt x="19507" y="3546"/>
                            </a:lnTo>
                            <a:lnTo>
                              <a:pt x="19217" y="4323"/>
                            </a:lnTo>
                            <a:lnTo>
                              <a:pt x="19507" y="5661"/>
                            </a:lnTo>
                            <a:lnTo>
                              <a:pt x="19971" y="16423"/>
                            </a:lnTo>
                            <a:lnTo>
                              <a:pt x="19971" y="19471"/>
                            </a:lnTo>
                            <a:lnTo>
                              <a:pt x="18783" y="19471"/>
                            </a:lnTo>
                            <a:lnTo>
                              <a:pt x="18783" y="19969"/>
                            </a:lnTo>
                            <a:lnTo>
                              <a:pt x="8551" y="14495"/>
                            </a:lnTo>
                            <a:lnTo>
                              <a:pt x="7072" y="15117"/>
                            </a:lnTo>
                            <a:lnTo>
                              <a:pt x="6174" y="15583"/>
                            </a:lnTo>
                            <a:lnTo>
                              <a:pt x="5101" y="14806"/>
                            </a:lnTo>
                            <a:lnTo>
                              <a:pt x="3449" y="14308"/>
                            </a:lnTo>
                            <a:lnTo>
                              <a:pt x="2725" y="13219"/>
                            </a:lnTo>
                            <a:lnTo>
                              <a:pt x="1797" y="12722"/>
                            </a:lnTo>
                            <a:lnTo>
                              <a:pt x="1217" y="13033"/>
                            </a:lnTo>
                            <a:lnTo>
                              <a:pt x="783" y="12224"/>
                            </a:lnTo>
                            <a:lnTo>
                              <a:pt x="783" y="11757"/>
                            </a:lnTo>
                            <a:lnTo>
                              <a:pt x="0" y="10482"/>
                            </a:lnTo>
                            <a:lnTo>
                              <a:pt x="609" y="9798"/>
                            </a:lnTo>
                            <a:lnTo>
                              <a:pt x="319" y="8523"/>
                            </a:lnTo>
                            <a:lnTo>
                              <a:pt x="609" y="7745"/>
                            </a:lnTo>
                            <a:lnTo>
                              <a:pt x="319" y="5972"/>
                            </a:lnTo>
                            <a:lnTo>
                              <a:pt x="0" y="419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96" name="Freeform 665"/>
                      <p:cNvSpPr>
                        <a:spLocks/>
                      </p:cNvSpPr>
                      <p:nvPr/>
                    </p:nvSpPr>
                    <p:spPr bwMode="auto">
                      <a:xfrm>
                        <a:off x="4197697" y="4399630"/>
                        <a:ext cx="311518" cy="294544"/>
                      </a:xfrm>
                      <a:custGeom>
                        <a:avLst/>
                        <a:gdLst>
                          <a:gd name="T0" fmla="*/ 16279 w 20000"/>
                          <a:gd name="T1" fmla="*/ 5544 h 20000"/>
                          <a:gd name="T2" fmla="*/ 16990 w 20000"/>
                          <a:gd name="T3" fmla="*/ 6299 h 20000"/>
                          <a:gd name="T4" fmla="*/ 18112 w 20000"/>
                          <a:gd name="T5" fmla="*/ 6734 h 20000"/>
                          <a:gd name="T6" fmla="*/ 18851 w 20000"/>
                          <a:gd name="T7" fmla="*/ 7518 h 20000"/>
                          <a:gd name="T8" fmla="*/ 18851 w 20000"/>
                          <a:gd name="T9" fmla="*/ 8244 h 20000"/>
                          <a:gd name="T10" fmla="*/ 19973 w 20000"/>
                          <a:gd name="T11" fmla="*/ 10653 h 20000"/>
                          <a:gd name="T12" fmla="*/ 19398 w 20000"/>
                          <a:gd name="T13" fmla="*/ 12163 h 20000"/>
                          <a:gd name="T14" fmla="*/ 18550 w 20000"/>
                          <a:gd name="T15" fmla="*/ 12917 h 20000"/>
                          <a:gd name="T16" fmla="*/ 16005 w 20000"/>
                          <a:gd name="T17" fmla="*/ 13353 h 20000"/>
                          <a:gd name="T18" fmla="*/ 13707 w 20000"/>
                          <a:gd name="T19" fmla="*/ 13353 h 20000"/>
                          <a:gd name="T20" fmla="*/ 12312 w 20000"/>
                          <a:gd name="T21" fmla="*/ 13817 h 20000"/>
                          <a:gd name="T22" fmla="*/ 11190 w 20000"/>
                          <a:gd name="T23" fmla="*/ 15007 h 20000"/>
                          <a:gd name="T24" fmla="*/ 10451 w 20000"/>
                          <a:gd name="T25" fmla="*/ 15298 h 20000"/>
                          <a:gd name="T26" fmla="*/ 10342 w 20000"/>
                          <a:gd name="T27" fmla="*/ 16052 h 20000"/>
                          <a:gd name="T28" fmla="*/ 9330 w 20000"/>
                          <a:gd name="T29" fmla="*/ 15762 h 20000"/>
                          <a:gd name="T30" fmla="*/ 9330 w 20000"/>
                          <a:gd name="T31" fmla="*/ 16517 h 20000"/>
                          <a:gd name="T32" fmla="*/ 8892 w 20000"/>
                          <a:gd name="T33" fmla="*/ 17562 h 20000"/>
                          <a:gd name="T34" fmla="*/ 8044 w 20000"/>
                          <a:gd name="T35" fmla="*/ 17707 h 20000"/>
                          <a:gd name="T36" fmla="*/ 8044 w 20000"/>
                          <a:gd name="T37" fmla="*/ 18926 h 20000"/>
                          <a:gd name="T38" fmla="*/ 7497 w 20000"/>
                          <a:gd name="T39" fmla="*/ 19681 h 20000"/>
                          <a:gd name="T40" fmla="*/ 6922 w 20000"/>
                          <a:gd name="T41" fmla="*/ 19216 h 20000"/>
                          <a:gd name="T42" fmla="*/ 6375 w 20000"/>
                          <a:gd name="T43" fmla="*/ 19361 h 20000"/>
                          <a:gd name="T44" fmla="*/ 6211 w 20000"/>
                          <a:gd name="T45" fmla="*/ 19971 h 20000"/>
                          <a:gd name="T46" fmla="*/ 5527 w 20000"/>
                          <a:gd name="T47" fmla="*/ 19361 h 20000"/>
                          <a:gd name="T48" fmla="*/ 4514 w 20000"/>
                          <a:gd name="T49" fmla="*/ 19361 h 20000"/>
                          <a:gd name="T50" fmla="*/ 4378 w 20000"/>
                          <a:gd name="T51" fmla="*/ 18781 h 20000"/>
                          <a:gd name="T52" fmla="*/ 4077 w 20000"/>
                          <a:gd name="T53" fmla="*/ 18026 h 20000"/>
                          <a:gd name="T54" fmla="*/ 3393 w 20000"/>
                          <a:gd name="T55" fmla="*/ 16836 h 20000"/>
                          <a:gd name="T56" fmla="*/ 2955 w 20000"/>
                          <a:gd name="T57" fmla="*/ 17242 h 20000"/>
                          <a:gd name="T58" fmla="*/ 1833 w 20000"/>
                          <a:gd name="T59" fmla="*/ 17707 h 20000"/>
                          <a:gd name="T60" fmla="*/ 1122 w 20000"/>
                          <a:gd name="T61" fmla="*/ 17242 h 20000"/>
                          <a:gd name="T62" fmla="*/ 985 w 20000"/>
                          <a:gd name="T63" fmla="*/ 16836 h 20000"/>
                          <a:gd name="T64" fmla="*/ 438 w 20000"/>
                          <a:gd name="T65" fmla="*/ 15762 h 20000"/>
                          <a:gd name="T66" fmla="*/ 0 w 20000"/>
                          <a:gd name="T67" fmla="*/ 15298 h 20000"/>
                          <a:gd name="T68" fmla="*/ 0 w 20000"/>
                          <a:gd name="T69" fmla="*/ 14398 h 20000"/>
                          <a:gd name="T70" fmla="*/ 274 w 20000"/>
                          <a:gd name="T71" fmla="*/ 13643 h 20000"/>
                          <a:gd name="T72" fmla="*/ 711 w 20000"/>
                          <a:gd name="T73" fmla="*/ 12453 h 20000"/>
                          <a:gd name="T74" fmla="*/ 1560 w 20000"/>
                          <a:gd name="T75" fmla="*/ 12627 h 20000"/>
                          <a:gd name="T76" fmla="*/ 3256 w 20000"/>
                          <a:gd name="T77" fmla="*/ 12627 h 20000"/>
                          <a:gd name="T78" fmla="*/ 7770 w 20000"/>
                          <a:gd name="T79" fmla="*/ 12917 h 20000"/>
                          <a:gd name="T80" fmla="*/ 7770 w 20000"/>
                          <a:gd name="T81" fmla="*/ 11379 h 20000"/>
                          <a:gd name="T82" fmla="*/ 8892 w 20000"/>
                          <a:gd name="T83" fmla="*/ 0 h 200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000"/>
                          <a:gd name="T127" fmla="*/ 0 h 20000"/>
                          <a:gd name="T128" fmla="*/ 20000 w 20000"/>
                          <a:gd name="T129" fmla="*/ 20000 h 200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000" h="20000">
                            <a:moveTo>
                              <a:pt x="8892" y="0"/>
                            </a:moveTo>
                            <a:lnTo>
                              <a:pt x="16279" y="5544"/>
                            </a:lnTo>
                            <a:lnTo>
                              <a:pt x="16279" y="5864"/>
                            </a:lnTo>
                            <a:lnTo>
                              <a:pt x="16990" y="6299"/>
                            </a:lnTo>
                            <a:lnTo>
                              <a:pt x="17565" y="6589"/>
                            </a:lnTo>
                            <a:lnTo>
                              <a:pt x="18112" y="6734"/>
                            </a:lnTo>
                            <a:lnTo>
                              <a:pt x="18550" y="7054"/>
                            </a:lnTo>
                            <a:lnTo>
                              <a:pt x="18851" y="7518"/>
                            </a:lnTo>
                            <a:lnTo>
                              <a:pt x="18550" y="8099"/>
                            </a:lnTo>
                            <a:lnTo>
                              <a:pt x="18851" y="8244"/>
                            </a:lnTo>
                            <a:lnTo>
                              <a:pt x="19973" y="8099"/>
                            </a:lnTo>
                            <a:lnTo>
                              <a:pt x="19973" y="10653"/>
                            </a:lnTo>
                            <a:lnTo>
                              <a:pt x="19672" y="10943"/>
                            </a:lnTo>
                            <a:lnTo>
                              <a:pt x="19398" y="12163"/>
                            </a:lnTo>
                            <a:lnTo>
                              <a:pt x="18960" y="13033"/>
                            </a:lnTo>
                            <a:lnTo>
                              <a:pt x="18550" y="12917"/>
                            </a:lnTo>
                            <a:lnTo>
                              <a:pt x="16279" y="13033"/>
                            </a:lnTo>
                            <a:lnTo>
                              <a:pt x="16005" y="13353"/>
                            </a:lnTo>
                            <a:lnTo>
                              <a:pt x="14856" y="13643"/>
                            </a:lnTo>
                            <a:lnTo>
                              <a:pt x="13707" y="13353"/>
                            </a:lnTo>
                            <a:lnTo>
                              <a:pt x="13434" y="13817"/>
                            </a:lnTo>
                            <a:lnTo>
                              <a:pt x="12312" y="13817"/>
                            </a:lnTo>
                            <a:lnTo>
                              <a:pt x="12175" y="14572"/>
                            </a:lnTo>
                            <a:lnTo>
                              <a:pt x="11190" y="15007"/>
                            </a:lnTo>
                            <a:lnTo>
                              <a:pt x="11026" y="15298"/>
                            </a:lnTo>
                            <a:lnTo>
                              <a:pt x="10451" y="15298"/>
                            </a:lnTo>
                            <a:lnTo>
                              <a:pt x="10752" y="15762"/>
                            </a:lnTo>
                            <a:lnTo>
                              <a:pt x="10342" y="16052"/>
                            </a:lnTo>
                            <a:lnTo>
                              <a:pt x="9904" y="15588"/>
                            </a:lnTo>
                            <a:lnTo>
                              <a:pt x="9330" y="15762"/>
                            </a:lnTo>
                            <a:lnTo>
                              <a:pt x="9631" y="16517"/>
                            </a:lnTo>
                            <a:lnTo>
                              <a:pt x="9330" y="16517"/>
                            </a:lnTo>
                            <a:lnTo>
                              <a:pt x="9330" y="16952"/>
                            </a:lnTo>
                            <a:lnTo>
                              <a:pt x="8892" y="17562"/>
                            </a:lnTo>
                            <a:lnTo>
                              <a:pt x="8618" y="17562"/>
                            </a:lnTo>
                            <a:lnTo>
                              <a:pt x="8044" y="17707"/>
                            </a:lnTo>
                            <a:lnTo>
                              <a:pt x="8208" y="18491"/>
                            </a:lnTo>
                            <a:lnTo>
                              <a:pt x="8044" y="18926"/>
                            </a:lnTo>
                            <a:lnTo>
                              <a:pt x="8044" y="19361"/>
                            </a:lnTo>
                            <a:lnTo>
                              <a:pt x="7497" y="19681"/>
                            </a:lnTo>
                            <a:lnTo>
                              <a:pt x="7086" y="19681"/>
                            </a:lnTo>
                            <a:lnTo>
                              <a:pt x="6922" y="19216"/>
                            </a:lnTo>
                            <a:lnTo>
                              <a:pt x="6648" y="19216"/>
                            </a:lnTo>
                            <a:lnTo>
                              <a:pt x="6375" y="19361"/>
                            </a:lnTo>
                            <a:lnTo>
                              <a:pt x="6211" y="19681"/>
                            </a:lnTo>
                            <a:lnTo>
                              <a:pt x="6211" y="19971"/>
                            </a:lnTo>
                            <a:lnTo>
                              <a:pt x="5636" y="19681"/>
                            </a:lnTo>
                            <a:lnTo>
                              <a:pt x="5527" y="19361"/>
                            </a:lnTo>
                            <a:lnTo>
                              <a:pt x="5089" y="19971"/>
                            </a:lnTo>
                            <a:lnTo>
                              <a:pt x="4514" y="19361"/>
                            </a:lnTo>
                            <a:lnTo>
                              <a:pt x="4514" y="18926"/>
                            </a:lnTo>
                            <a:lnTo>
                              <a:pt x="4378" y="18781"/>
                            </a:lnTo>
                            <a:lnTo>
                              <a:pt x="4378" y="18142"/>
                            </a:lnTo>
                            <a:lnTo>
                              <a:pt x="4077" y="18026"/>
                            </a:lnTo>
                            <a:lnTo>
                              <a:pt x="3967" y="17707"/>
                            </a:lnTo>
                            <a:lnTo>
                              <a:pt x="3393" y="16836"/>
                            </a:lnTo>
                            <a:lnTo>
                              <a:pt x="3256" y="16952"/>
                            </a:lnTo>
                            <a:lnTo>
                              <a:pt x="2955" y="17242"/>
                            </a:lnTo>
                            <a:lnTo>
                              <a:pt x="2517" y="17242"/>
                            </a:lnTo>
                            <a:lnTo>
                              <a:pt x="1833" y="17707"/>
                            </a:lnTo>
                            <a:lnTo>
                              <a:pt x="1395" y="17242"/>
                            </a:lnTo>
                            <a:lnTo>
                              <a:pt x="1122" y="17242"/>
                            </a:lnTo>
                            <a:lnTo>
                              <a:pt x="985" y="16952"/>
                            </a:lnTo>
                            <a:lnTo>
                              <a:pt x="985" y="16836"/>
                            </a:lnTo>
                            <a:lnTo>
                              <a:pt x="985" y="16226"/>
                            </a:lnTo>
                            <a:lnTo>
                              <a:pt x="438" y="15762"/>
                            </a:lnTo>
                            <a:lnTo>
                              <a:pt x="274" y="15762"/>
                            </a:lnTo>
                            <a:lnTo>
                              <a:pt x="0" y="15298"/>
                            </a:lnTo>
                            <a:lnTo>
                              <a:pt x="274" y="14572"/>
                            </a:lnTo>
                            <a:lnTo>
                              <a:pt x="0" y="14398"/>
                            </a:lnTo>
                            <a:lnTo>
                              <a:pt x="0" y="13817"/>
                            </a:lnTo>
                            <a:lnTo>
                              <a:pt x="274" y="13643"/>
                            </a:lnTo>
                            <a:lnTo>
                              <a:pt x="274" y="13033"/>
                            </a:lnTo>
                            <a:lnTo>
                              <a:pt x="711" y="12453"/>
                            </a:lnTo>
                            <a:lnTo>
                              <a:pt x="1395" y="13033"/>
                            </a:lnTo>
                            <a:lnTo>
                              <a:pt x="1560" y="12627"/>
                            </a:lnTo>
                            <a:lnTo>
                              <a:pt x="2955" y="12917"/>
                            </a:lnTo>
                            <a:lnTo>
                              <a:pt x="3256" y="12627"/>
                            </a:lnTo>
                            <a:lnTo>
                              <a:pt x="3393" y="12917"/>
                            </a:lnTo>
                            <a:lnTo>
                              <a:pt x="7770" y="12917"/>
                            </a:lnTo>
                            <a:lnTo>
                              <a:pt x="8208" y="11843"/>
                            </a:lnTo>
                            <a:lnTo>
                              <a:pt x="7770" y="11379"/>
                            </a:lnTo>
                            <a:lnTo>
                              <a:pt x="6922" y="0"/>
                            </a:lnTo>
                            <a:lnTo>
                              <a:pt x="8892"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97" name="Freeform 666"/>
                      <p:cNvSpPr>
                        <a:spLocks/>
                      </p:cNvSpPr>
                      <p:nvPr/>
                    </p:nvSpPr>
                    <p:spPr bwMode="auto">
                      <a:xfrm>
                        <a:off x="4105840" y="4179971"/>
                        <a:ext cx="298538" cy="300534"/>
                      </a:xfrm>
                      <a:custGeom>
                        <a:avLst/>
                        <a:gdLst>
                          <a:gd name="T0" fmla="*/ 18807 w 20000"/>
                          <a:gd name="T1" fmla="*/ 878 h 20000"/>
                          <a:gd name="T2" fmla="*/ 19233 w 20000"/>
                          <a:gd name="T3" fmla="*/ 1473 h 20000"/>
                          <a:gd name="T4" fmla="*/ 19517 w 20000"/>
                          <a:gd name="T5" fmla="*/ 2210 h 20000"/>
                          <a:gd name="T6" fmla="*/ 19517 w 20000"/>
                          <a:gd name="T7" fmla="*/ 2805 h 20000"/>
                          <a:gd name="T8" fmla="*/ 19688 w 20000"/>
                          <a:gd name="T9" fmla="*/ 3824 h 20000"/>
                          <a:gd name="T10" fmla="*/ 19972 w 20000"/>
                          <a:gd name="T11" fmla="*/ 4278 h 20000"/>
                          <a:gd name="T12" fmla="*/ 19972 w 20000"/>
                          <a:gd name="T13" fmla="*/ 4703 h 20000"/>
                          <a:gd name="T14" fmla="*/ 19972 w 20000"/>
                          <a:gd name="T15" fmla="*/ 4986 h 20000"/>
                          <a:gd name="T16" fmla="*/ 17784 w 20000"/>
                          <a:gd name="T17" fmla="*/ 5297 h 20000"/>
                          <a:gd name="T18" fmla="*/ 17784 w 20000"/>
                          <a:gd name="T19" fmla="*/ 5722 h 20000"/>
                          <a:gd name="T20" fmla="*/ 16903 w 20000"/>
                          <a:gd name="T21" fmla="*/ 5864 h 20000"/>
                          <a:gd name="T22" fmla="*/ 16903 w 20000"/>
                          <a:gd name="T23" fmla="*/ 6147 h 20000"/>
                          <a:gd name="T24" fmla="*/ 16903 w 20000"/>
                          <a:gd name="T25" fmla="*/ 6601 h 20000"/>
                          <a:gd name="T26" fmla="*/ 16449 w 20000"/>
                          <a:gd name="T27" fmla="*/ 7054 h 20000"/>
                          <a:gd name="T28" fmla="*/ 14972 w 20000"/>
                          <a:gd name="T29" fmla="*/ 8385 h 20000"/>
                          <a:gd name="T30" fmla="*/ 13949 w 20000"/>
                          <a:gd name="T31" fmla="*/ 8527 h 20000"/>
                          <a:gd name="T32" fmla="*/ 13523 w 20000"/>
                          <a:gd name="T33" fmla="*/ 8385 h 20000"/>
                          <a:gd name="T34" fmla="*/ 13068 w 20000"/>
                          <a:gd name="T35" fmla="*/ 8527 h 20000"/>
                          <a:gd name="T36" fmla="*/ 12330 w 20000"/>
                          <a:gd name="T37" fmla="*/ 8527 h 20000"/>
                          <a:gd name="T38" fmla="*/ 11165 w 20000"/>
                          <a:gd name="T39" fmla="*/ 9263 h 20000"/>
                          <a:gd name="T40" fmla="*/ 10739 w 20000"/>
                          <a:gd name="T41" fmla="*/ 9547 h 20000"/>
                          <a:gd name="T42" fmla="*/ 10739 w 20000"/>
                          <a:gd name="T43" fmla="*/ 11445 h 20000"/>
                          <a:gd name="T44" fmla="*/ 10739 w 20000"/>
                          <a:gd name="T45" fmla="*/ 13371 h 20000"/>
                          <a:gd name="T46" fmla="*/ 6449 w 20000"/>
                          <a:gd name="T47" fmla="*/ 13484 h 20000"/>
                          <a:gd name="T48" fmla="*/ 6449 w 20000"/>
                          <a:gd name="T49" fmla="*/ 16601 h 20000"/>
                          <a:gd name="T50" fmla="*/ 5284 w 20000"/>
                          <a:gd name="T51" fmla="*/ 17025 h 20000"/>
                          <a:gd name="T52" fmla="*/ 4972 w 20000"/>
                          <a:gd name="T53" fmla="*/ 17309 h 20000"/>
                          <a:gd name="T54" fmla="*/ 4972 w 20000"/>
                          <a:gd name="T55" fmla="*/ 17762 h 20000"/>
                          <a:gd name="T56" fmla="*/ 4972 w 20000"/>
                          <a:gd name="T57" fmla="*/ 19518 h 20000"/>
                          <a:gd name="T58" fmla="*/ 284 w 20000"/>
                          <a:gd name="T59" fmla="*/ 19518 h 20000"/>
                          <a:gd name="T60" fmla="*/ 0 w 20000"/>
                          <a:gd name="T61" fmla="*/ 19972 h 20000"/>
                          <a:gd name="T62" fmla="*/ 284 w 20000"/>
                          <a:gd name="T63" fmla="*/ 18810 h 20000"/>
                          <a:gd name="T64" fmla="*/ 739 w 20000"/>
                          <a:gd name="T65" fmla="*/ 18187 h 20000"/>
                          <a:gd name="T66" fmla="*/ 1023 w 20000"/>
                          <a:gd name="T67" fmla="*/ 17762 h 20000"/>
                          <a:gd name="T68" fmla="*/ 1165 w 20000"/>
                          <a:gd name="T69" fmla="*/ 17309 h 20000"/>
                          <a:gd name="T70" fmla="*/ 1449 w 20000"/>
                          <a:gd name="T71" fmla="*/ 16884 h 20000"/>
                          <a:gd name="T72" fmla="*/ 1903 w 20000"/>
                          <a:gd name="T73" fmla="*/ 16147 h 20000"/>
                          <a:gd name="T74" fmla="*/ 2784 w 20000"/>
                          <a:gd name="T75" fmla="*/ 15127 h 20000"/>
                          <a:gd name="T76" fmla="*/ 2784 w 20000"/>
                          <a:gd name="T77" fmla="*/ 14249 h 20000"/>
                          <a:gd name="T78" fmla="*/ 3352 w 20000"/>
                          <a:gd name="T79" fmla="*/ 13371 h 20000"/>
                          <a:gd name="T80" fmla="*/ 4545 w 20000"/>
                          <a:gd name="T81" fmla="*/ 12040 h 20000"/>
                          <a:gd name="T82" fmla="*/ 5284 w 20000"/>
                          <a:gd name="T83" fmla="*/ 10878 h 20000"/>
                          <a:gd name="T84" fmla="*/ 6619 w 20000"/>
                          <a:gd name="T85" fmla="*/ 10425 h 20000"/>
                          <a:gd name="T86" fmla="*/ 7614 w 20000"/>
                          <a:gd name="T87" fmla="*/ 9972 h 20000"/>
                          <a:gd name="T88" fmla="*/ 8807 w 20000"/>
                          <a:gd name="T89" fmla="*/ 8810 h 20000"/>
                          <a:gd name="T90" fmla="*/ 9545 w 20000"/>
                          <a:gd name="T91" fmla="*/ 7649 h 20000"/>
                          <a:gd name="T92" fmla="*/ 9233 w 20000"/>
                          <a:gd name="T93" fmla="*/ 7054 h 20000"/>
                          <a:gd name="T94" fmla="*/ 9233 w 20000"/>
                          <a:gd name="T95" fmla="*/ 5864 h 20000"/>
                          <a:gd name="T96" fmla="*/ 9688 w 20000"/>
                          <a:gd name="T97" fmla="*/ 5297 h 20000"/>
                          <a:gd name="T98" fmla="*/ 9972 w 20000"/>
                          <a:gd name="T99" fmla="*/ 4561 h 20000"/>
                          <a:gd name="T100" fmla="*/ 10739 w 20000"/>
                          <a:gd name="T101" fmla="*/ 3541 h 20000"/>
                          <a:gd name="T102" fmla="*/ 11619 w 20000"/>
                          <a:gd name="T103" fmla="*/ 3088 h 20000"/>
                          <a:gd name="T104" fmla="*/ 13068 w 20000"/>
                          <a:gd name="T105" fmla="*/ 2380 h 20000"/>
                          <a:gd name="T106" fmla="*/ 13523 w 20000"/>
                          <a:gd name="T107" fmla="*/ 1190 h 20000"/>
                          <a:gd name="T108" fmla="*/ 13949 w 20000"/>
                          <a:gd name="T109" fmla="*/ 0 h 20000"/>
                          <a:gd name="T110" fmla="*/ 14688 w 20000"/>
                          <a:gd name="T111" fmla="*/ 0 h 20000"/>
                          <a:gd name="T112" fmla="*/ 15398 w 20000"/>
                          <a:gd name="T113" fmla="*/ 765 h 20000"/>
                          <a:gd name="T114" fmla="*/ 16619 w 20000"/>
                          <a:gd name="T115" fmla="*/ 765 h 20000"/>
                          <a:gd name="T116" fmla="*/ 17330 w 20000"/>
                          <a:gd name="T117" fmla="*/ 765 h 20000"/>
                          <a:gd name="T118" fmla="*/ 17784 w 20000"/>
                          <a:gd name="T119" fmla="*/ 453 h 20000"/>
                          <a:gd name="T120" fmla="*/ 18068 w 20000"/>
                          <a:gd name="T121" fmla="*/ 878 h 20000"/>
                          <a:gd name="T122" fmla="*/ 18807 w 20000"/>
                          <a:gd name="T123" fmla="*/ 878 h 200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000"/>
                          <a:gd name="T187" fmla="*/ 0 h 20000"/>
                          <a:gd name="T188" fmla="*/ 20000 w 20000"/>
                          <a:gd name="T189" fmla="*/ 20000 h 200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000" h="20000">
                            <a:moveTo>
                              <a:pt x="18807" y="878"/>
                            </a:moveTo>
                            <a:lnTo>
                              <a:pt x="19233" y="1473"/>
                            </a:lnTo>
                            <a:lnTo>
                              <a:pt x="19517" y="2210"/>
                            </a:lnTo>
                            <a:lnTo>
                              <a:pt x="19517" y="2805"/>
                            </a:lnTo>
                            <a:lnTo>
                              <a:pt x="19688" y="3824"/>
                            </a:lnTo>
                            <a:lnTo>
                              <a:pt x="19972" y="4278"/>
                            </a:lnTo>
                            <a:lnTo>
                              <a:pt x="19972" y="4703"/>
                            </a:lnTo>
                            <a:lnTo>
                              <a:pt x="19972" y="4986"/>
                            </a:lnTo>
                            <a:lnTo>
                              <a:pt x="17784" y="5297"/>
                            </a:lnTo>
                            <a:lnTo>
                              <a:pt x="17784" y="5722"/>
                            </a:lnTo>
                            <a:lnTo>
                              <a:pt x="16903" y="5864"/>
                            </a:lnTo>
                            <a:lnTo>
                              <a:pt x="16903" y="6147"/>
                            </a:lnTo>
                            <a:lnTo>
                              <a:pt x="16903" y="6601"/>
                            </a:lnTo>
                            <a:lnTo>
                              <a:pt x="16449" y="7054"/>
                            </a:lnTo>
                            <a:lnTo>
                              <a:pt x="14972" y="8385"/>
                            </a:lnTo>
                            <a:lnTo>
                              <a:pt x="13949" y="8527"/>
                            </a:lnTo>
                            <a:lnTo>
                              <a:pt x="13523" y="8385"/>
                            </a:lnTo>
                            <a:lnTo>
                              <a:pt x="13068" y="8527"/>
                            </a:lnTo>
                            <a:lnTo>
                              <a:pt x="12330" y="8527"/>
                            </a:lnTo>
                            <a:lnTo>
                              <a:pt x="11165" y="9263"/>
                            </a:lnTo>
                            <a:lnTo>
                              <a:pt x="10739" y="9547"/>
                            </a:lnTo>
                            <a:lnTo>
                              <a:pt x="10739" y="11445"/>
                            </a:lnTo>
                            <a:lnTo>
                              <a:pt x="10739" y="13371"/>
                            </a:lnTo>
                            <a:lnTo>
                              <a:pt x="6449" y="13484"/>
                            </a:lnTo>
                            <a:lnTo>
                              <a:pt x="6449" y="16601"/>
                            </a:lnTo>
                            <a:lnTo>
                              <a:pt x="5284" y="17025"/>
                            </a:lnTo>
                            <a:lnTo>
                              <a:pt x="4972" y="17309"/>
                            </a:lnTo>
                            <a:lnTo>
                              <a:pt x="4972" y="17762"/>
                            </a:lnTo>
                            <a:lnTo>
                              <a:pt x="4972" y="19518"/>
                            </a:lnTo>
                            <a:lnTo>
                              <a:pt x="284" y="19518"/>
                            </a:lnTo>
                            <a:lnTo>
                              <a:pt x="0" y="19972"/>
                            </a:lnTo>
                            <a:lnTo>
                              <a:pt x="284" y="18810"/>
                            </a:lnTo>
                            <a:lnTo>
                              <a:pt x="739" y="18187"/>
                            </a:lnTo>
                            <a:lnTo>
                              <a:pt x="1023" y="17762"/>
                            </a:lnTo>
                            <a:lnTo>
                              <a:pt x="1165" y="17309"/>
                            </a:lnTo>
                            <a:lnTo>
                              <a:pt x="1449" y="16884"/>
                            </a:lnTo>
                            <a:lnTo>
                              <a:pt x="1903" y="16147"/>
                            </a:lnTo>
                            <a:lnTo>
                              <a:pt x="2784" y="15127"/>
                            </a:lnTo>
                            <a:lnTo>
                              <a:pt x="2784" y="14249"/>
                            </a:lnTo>
                            <a:lnTo>
                              <a:pt x="3352" y="13371"/>
                            </a:lnTo>
                            <a:lnTo>
                              <a:pt x="4545" y="12040"/>
                            </a:lnTo>
                            <a:lnTo>
                              <a:pt x="5284" y="10878"/>
                            </a:lnTo>
                            <a:lnTo>
                              <a:pt x="6619" y="10425"/>
                            </a:lnTo>
                            <a:lnTo>
                              <a:pt x="7614" y="9972"/>
                            </a:lnTo>
                            <a:lnTo>
                              <a:pt x="8807" y="8810"/>
                            </a:lnTo>
                            <a:lnTo>
                              <a:pt x="9545" y="7649"/>
                            </a:lnTo>
                            <a:lnTo>
                              <a:pt x="9233" y="7054"/>
                            </a:lnTo>
                            <a:lnTo>
                              <a:pt x="9233" y="5864"/>
                            </a:lnTo>
                            <a:lnTo>
                              <a:pt x="9688" y="5297"/>
                            </a:lnTo>
                            <a:lnTo>
                              <a:pt x="9972" y="4561"/>
                            </a:lnTo>
                            <a:lnTo>
                              <a:pt x="10739" y="3541"/>
                            </a:lnTo>
                            <a:lnTo>
                              <a:pt x="11619" y="3088"/>
                            </a:lnTo>
                            <a:lnTo>
                              <a:pt x="13068" y="2380"/>
                            </a:lnTo>
                            <a:lnTo>
                              <a:pt x="13523" y="1190"/>
                            </a:lnTo>
                            <a:lnTo>
                              <a:pt x="13949" y="0"/>
                            </a:lnTo>
                            <a:lnTo>
                              <a:pt x="14688" y="0"/>
                            </a:lnTo>
                            <a:lnTo>
                              <a:pt x="15398" y="765"/>
                            </a:lnTo>
                            <a:lnTo>
                              <a:pt x="16619" y="765"/>
                            </a:lnTo>
                            <a:lnTo>
                              <a:pt x="17330" y="765"/>
                            </a:lnTo>
                            <a:lnTo>
                              <a:pt x="17784" y="453"/>
                            </a:lnTo>
                            <a:lnTo>
                              <a:pt x="18068" y="878"/>
                            </a:lnTo>
                            <a:lnTo>
                              <a:pt x="18807" y="87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98" name="Freeform 667"/>
                      <p:cNvSpPr>
                        <a:spLocks/>
                      </p:cNvSpPr>
                      <p:nvPr/>
                    </p:nvSpPr>
                    <p:spPr bwMode="auto">
                      <a:xfrm>
                        <a:off x="4105840" y="4350705"/>
                        <a:ext cx="230643" cy="252609"/>
                      </a:xfrm>
                      <a:custGeom>
                        <a:avLst/>
                        <a:gdLst>
                          <a:gd name="T0" fmla="*/ 13897 w 20000"/>
                          <a:gd name="T1" fmla="*/ 0 h 20000"/>
                          <a:gd name="T2" fmla="*/ 19963 w 20000"/>
                          <a:gd name="T3" fmla="*/ 3885 h 20000"/>
                          <a:gd name="T4" fmla="*/ 17279 w 20000"/>
                          <a:gd name="T5" fmla="*/ 3885 h 20000"/>
                          <a:gd name="T6" fmla="*/ 18456 w 20000"/>
                          <a:gd name="T7" fmla="*/ 17128 h 20000"/>
                          <a:gd name="T8" fmla="*/ 19007 w 20000"/>
                          <a:gd name="T9" fmla="*/ 17669 h 20000"/>
                          <a:gd name="T10" fmla="*/ 18456 w 20000"/>
                          <a:gd name="T11" fmla="*/ 18919 h 20000"/>
                          <a:gd name="T12" fmla="*/ 12537 w 20000"/>
                          <a:gd name="T13" fmla="*/ 18919 h 20000"/>
                          <a:gd name="T14" fmla="*/ 12390 w 20000"/>
                          <a:gd name="T15" fmla="*/ 18581 h 20000"/>
                          <a:gd name="T16" fmla="*/ 11985 w 20000"/>
                          <a:gd name="T17" fmla="*/ 18919 h 20000"/>
                          <a:gd name="T18" fmla="*/ 10074 w 20000"/>
                          <a:gd name="T19" fmla="*/ 18581 h 20000"/>
                          <a:gd name="T20" fmla="*/ 9890 w 20000"/>
                          <a:gd name="T21" fmla="*/ 19054 h 20000"/>
                          <a:gd name="T22" fmla="*/ 8934 w 20000"/>
                          <a:gd name="T23" fmla="*/ 18378 h 20000"/>
                          <a:gd name="T24" fmla="*/ 8346 w 20000"/>
                          <a:gd name="T25" fmla="*/ 19054 h 20000"/>
                          <a:gd name="T26" fmla="*/ 8346 w 20000"/>
                          <a:gd name="T27" fmla="*/ 19764 h 20000"/>
                          <a:gd name="T28" fmla="*/ 7978 w 20000"/>
                          <a:gd name="T29" fmla="*/ 19966 h 20000"/>
                          <a:gd name="T30" fmla="*/ 7022 w 20000"/>
                          <a:gd name="T31" fmla="*/ 19764 h 20000"/>
                          <a:gd name="T32" fmla="*/ 6838 w 20000"/>
                          <a:gd name="T33" fmla="*/ 19426 h 20000"/>
                          <a:gd name="T34" fmla="*/ 6434 w 20000"/>
                          <a:gd name="T35" fmla="*/ 18919 h 20000"/>
                          <a:gd name="T36" fmla="*/ 6066 w 20000"/>
                          <a:gd name="T37" fmla="*/ 18919 h 20000"/>
                          <a:gd name="T38" fmla="*/ 5919 w 20000"/>
                          <a:gd name="T39" fmla="*/ 18041 h 20000"/>
                          <a:gd name="T40" fmla="*/ 5331 w 20000"/>
                          <a:gd name="T41" fmla="*/ 18041 h 20000"/>
                          <a:gd name="T42" fmla="*/ 4559 w 20000"/>
                          <a:gd name="T43" fmla="*/ 17128 h 20000"/>
                          <a:gd name="T44" fmla="*/ 3971 w 20000"/>
                          <a:gd name="T45" fmla="*/ 16993 h 20000"/>
                          <a:gd name="T46" fmla="*/ 2463 w 20000"/>
                          <a:gd name="T47" fmla="*/ 17128 h 20000"/>
                          <a:gd name="T48" fmla="*/ 1324 w 20000"/>
                          <a:gd name="T49" fmla="*/ 17128 h 20000"/>
                          <a:gd name="T50" fmla="*/ 515 w 20000"/>
                          <a:gd name="T51" fmla="*/ 17669 h 20000"/>
                          <a:gd name="T52" fmla="*/ 956 w 20000"/>
                          <a:gd name="T53" fmla="*/ 16622 h 20000"/>
                          <a:gd name="T54" fmla="*/ 1507 w 20000"/>
                          <a:gd name="T55" fmla="*/ 15203 h 20000"/>
                          <a:gd name="T56" fmla="*/ 1324 w 20000"/>
                          <a:gd name="T57" fmla="*/ 13480 h 20000"/>
                          <a:gd name="T58" fmla="*/ 515 w 20000"/>
                          <a:gd name="T59" fmla="*/ 12601 h 20000"/>
                          <a:gd name="T60" fmla="*/ 1324 w 20000"/>
                          <a:gd name="T61" fmla="*/ 12601 h 20000"/>
                          <a:gd name="T62" fmla="*/ 1324 w 20000"/>
                          <a:gd name="T63" fmla="*/ 11723 h 20000"/>
                          <a:gd name="T64" fmla="*/ 956 w 20000"/>
                          <a:gd name="T65" fmla="*/ 10709 h 20000"/>
                          <a:gd name="T66" fmla="*/ 515 w 20000"/>
                          <a:gd name="T67" fmla="*/ 11047 h 20000"/>
                          <a:gd name="T68" fmla="*/ 368 w 20000"/>
                          <a:gd name="T69" fmla="*/ 10169 h 20000"/>
                          <a:gd name="T70" fmla="*/ 0 w 20000"/>
                          <a:gd name="T71" fmla="*/ 10169 h 20000"/>
                          <a:gd name="T72" fmla="*/ 368 w 20000"/>
                          <a:gd name="T73" fmla="*/ 9628 h 20000"/>
                          <a:gd name="T74" fmla="*/ 6434 w 20000"/>
                          <a:gd name="T75" fmla="*/ 9628 h 20000"/>
                          <a:gd name="T76" fmla="*/ 6434 w 20000"/>
                          <a:gd name="T77" fmla="*/ 7534 h 20000"/>
                          <a:gd name="T78" fmla="*/ 6434 w 20000"/>
                          <a:gd name="T79" fmla="*/ 6993 h 20000"/>
                          <a:gd name="T80" fmla="*/ 6838 w 20000"/>
                          <a:gd name="T81" fmla="*/ 6655 h 20000"/>
                          <a:gd name="T82" fmla="*/ 8346 w 20000"/>
                          <a:gd name="T83" fmla="*/ 6149 h 20000"/>
                          <a:gd name="T84" fmla="*/ 8346 w 20000"/>
                          <a:gd name="T85" fmla="*/ 2432 h 20000"/>
                          <a:gd name="T86" fmla="*/ 13897 w 20000"/>
                          <a:gd name="T87" fmla="*/ 2297 h 20000"/>
                          <a:gd name="T88" fmla="*/ 13897 w 20000"/>
                          <a:gd name="T89" fmla="*/ 0 h 20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00"/>
                          <a:gd name="T136" fmla="*/ 0 h 20000"/>
                          <a:gd name="T137" fmla="*/ 20000 w 20000"/>
                          <a:gd name="T138" fmla="*/ 20000 h 200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00" h="20000">
                            <a:moveTo>
                              <a:pt x="13897" y="0"/>
                            </a:moveTo>
                            <a:lnTo>
                              <a:pt x="19963" y="3885"/>
                            </a:lnTo>
                            <a:lnTo>
                              <a:pt x="17279" y="3885"/>
                            </a:lnTo>
                            <a:lnTo>
                              <a:pt x="18456" y="17128"/>
                            </a:lnTo>
                            <a:lnTo>
                              <a:pt x="19007" y="17669"/>
                            </a:lnTo>
                            <a:lnTo>
                              <a:pt x="18456" y="18919"/>
                            </a:lnTo>
                            <a:lnTo>
                              <a:pt x="12537" y="18919"/>
                            </a:lnTo>
                            <a:lnTo>
                              <a:pt x="12390" y="18581"/>
                            </a:lnTo>
                            <a:lnTo>
                              <a:pt x="11985" y="18919"/>
                            </a:lnTo>
                            <a:lnTo>
                              <a:pt x="10074" y="18581"/>
                            </a:lnTo>
                            <a:lnTo>
                              <a:pt x="9890" y="19054"/>
                            </a:lnTo>
                            <a:lnTo>
                              <a:pt x="8934" y="18378"/>
                            </a:lnTo>
                            <a:lnTo>
                              <a:pt x="8346" y="19054"/>
                            </a:lnTo>
                            <a:lnTo>
                              <a:pt x="8346" y="19764"/>
                            </a:lnTo>
                            <a:lnTo>
                              <a:pt x="7978" y="19966"/>
                            </a:lnTo>
                            <a:lnTo>
                              <a:pt x="7022" y="19764"/>
                            </a:lnTo>
                            <a:lnTo>
                              <a:pt x="6838" y="19426"/>
                            </a:lnTo>
                            <a:lnTo>
                              <a:pt x="6434" y="18919"/>
                            </a:lnTo>
                            <a:lnTo>
                              <a:pt x="6066" y="18919"/>
                            </a:lnTo>
                            <a:lnTo>
                              <a:pt x="5919" y="18041"/>
                            </a:lnTo>
                            <a:lnTo>
                              <a:pt x="5331" y="18041"/>
                            </a:lnTo>
                            <a:lnTo>
                              <a:pt x="4559" y="17128"/>
                            </a:lnTo>
                            <a:lnTo>
                              <a:pt x="3971" y="16993"/>
                            </a:lnTo>
                            <a:lnTo>
                              <a:pt x="2463" y="17128"/>
                            </a:lnTo>
                            <a:lnTo>
                              <a:pt x="1324" y="17128"/>
                            </a:lnTo>
                            <a:lnTo>
                              <a:pt x="515" y="17669"/>
                            </a:lnTo>
                            <a:lnTo>
                              <a:pt x="956" y="16622"/>
                            </a:lnTo>
                            <a:lnTo>
                              <a:pt x="1507" y="15203"/>
                            </a:lnTo>
                            <a:lnTo>
                              <a:pt x="1324" y="13480"/>
                            </a:lnTo>
                            <a:lnTo>
                              <a:pt x="515" y="12601"/>
                            </a:lnTo>
                            <a:lnTo>
                              <a:pt x="1324" y="12601"/>
                            </a:lnTo>
                            <a:lnTo>
                              <a:pt x="1324" y="11723"/>
                            </a:lnTo>
                            <a:lnTo>
                              <a:pt x="956" y="10709"/>
                            </a:lnTo>
                            <a:lnTo>
                              <a:pt x="515" y="11047"/>
                            </a:lnTo>
                            <a:lnTo>
                              <a:pt x="368" y="10169"/>
                            </a:lnTo>
                            <a:lnTo>
                              <a:pt x="0" y="10169"/>
                            </a:lnTo>
                            <a:lnTo>
                              <a:pt x="368" y="9628"/>
                            </a:lnTo>
                            <a:lnTo>
                              <a:pt x="6434" y="9628"/>
                            </a:lnTo>
                            <a:lnTo>
                              <a:pt x="6434" y="7534"/>
                            </a:lnTo>
                            <a:lnTo>
                              <a:pt x="6434" y="6993"/>
                            </a:lnTo>
                            <a:lnTo>
                              <a:pt x="6838" y="6655"/>
                            </a:lnTo>
                            <a:lnTo>
                              <a:pt x="8346" y="6149"/>
                            </a:lnTo>
                            <a:lnTo>
                              <a:pt x="8346" y="2432"/>
                            </a:lnTo>
                            <a:lnTo>
                              <a:pt x="13897" y="2297"/>
                            </a:lnTo>
                            <a:lnTo>
                              <a:pt x="13897"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99" name="Freeform 671"/>
                      <p:cNvSpPr>
                        <a:spLocks/>
                      </p:cNvSpPr>
                      <p:nvPr/>
                    </p:nvSpPr>
                    <p:spPr bwMode="auto">
                      <a:xfrm>
                        <a:off x="4429339" y="4432579"/>
                        <a:ext cx="295542" cy="232640"/>
                      </a:xfrm>
                      <a:custGeom>
                        <a:avLst/>
                        <a:gdLst>
                          <a:gd name="T0" fmla="*/ 15201 w 20000"/>
                          <a:gd name="T1" fmla="*/ 0 h 20000"/>
                          <a:gd name="T2" fmla="*/ 16839 w 20000"/>
                          <a:gd name="T3" fmla="*/ 587 h 20000"/>
                          <a:gd name="T4" fmla="*/ 17874 w 20000"/>
                          <a:gd name="T5" fmla="*/ 1505 h 20000"/>
                          <a:gd name="T6" fmla="*/ 18793 w 20000"/>
                          <a:gd name="T7" fmla="*/ 954 h 20000"/>
                          <a:gd name="T8" fmla="*/ 19080 w 20000"/>
                          <a:gd name="T9" fmla="*/ 2092 h 20000"/>
                          <a:gd name="T10" fmla="*/ 19080 w 20000"/>
                          <a:gd name="T11" fmla="*/ 3450 h 20000"/>
                          <a:gd name="T12" fmla="*/ 19511 w 20000"/>
                          <a:gd name="T13" fmla="*/ 4000 h 20000"/>
                          <a:gd name="T14" fmla="*/ 19511 w 20000"/>
                          <a:gd name="T15" fmla="*/ 4587 h 20000"/>
                          <a:gd name="T16" fmla="*/ 19971 w 20000"/>
                          <a:gd name="T17" fmla="*/ 5505 h 20000"/>
                          <a:gd name="T18" fmla="*/ 19799 w 20000"/>
                          <a:gd name="T19" fmla="*/ 5688 h 20000"/>
                          <a:gd name="T20" fmla="*/ 19511 w 20000"/>
                          <a:gd name="T21" fmla="*/ 11009 h 20000"/>
                          <a:gd name="T22" fmla="*/ 17586 w 20000"/>
                          <a:gd name="T23" fmla="*/ 14055 h 20000"/>
                          <a:gd name="T24" fmla="*/ 17270 w 20000"/>
                          <a:gd name="T25" fmla="*/ 14642 h 20000"/>
                          <a:gd name="T26" fmla="*/ 17155 w 20000"/>
                          <a:gd name="T27" fmla="*/ 15376 h 20000"/>
                          <a:gd name="T28" fmla="*/ 17155 w 20000"/>
                          <a:gd name="T29" fmla="*/ 16147 h 20000"/>
                          <a:gd name="T30" fmla="*/ 16839 w 20000"/>
                          <a:gd name="T31" fmla="*/ 16881 h 20000"/>
                          <a:gd name="T32" fmla="*/ 16408 w 20000"/>
                          <a:gd name="T33" fmla="*/ 17101 h 20000"/>
                          <a:gd name="T34" fmla="*/ 15948 w 20000"/>
                          <a:gd name="T35" fmla="*/ 17468 h 20000"/>
                          <a:gd name="T36" fmla="*/ 13707 w 20000"/>
                          <a:gd name="T37" fmla="*/ 16881 h 20000"/>
                          <a:gd name="T38" fmla="*/ 13276 w 20000"/>
                          <a:gd name="T39" fmla="*/ 17101 h 20000"/>
                          <a:gd name="T40" fmla="*/ 12816 w 20000"/>
                          <a:gd name="T41" fmla="*/ 17468 h 20000"/>
                          <a:gd name="T42" fmla="*/ 12385 w 20000"/>
                          <a:gd name="T43" fmla="*/ 17651 h 20000"/>
                          <a:gd name="T44" fmla="*/ 11638 w 20000"/>
                          <a:gd name="T45" fmla="*/ 18055 h 20000"/>
                          <a:gd name="T46" fmla="*/ 10115 w 20000"/>
                          <a:gd name="T47" fmla="*/ 17101 h 20000"/>
                          <a:gd name="T48" fmla="*/ 8649 w 20000"/>
                          <a:gd name="T49" fmla="*/ 17468 h 20000"/>
                          <a:gd name="T50" fmla="*/ 8218 w 20000"/>
                          <a:gd name="T51" fmla="*/ 16881 h 20000"/>
                          <a:gd name="T52" fmla="*/ 7471 w 20000"/>
                          <a:gd name="T53" fmla="*/ 16514 h 20000"/>
                          <a:gd name="T54" fmla="*/ 6724 w 20000"/>
                          <a:gd name="T55" fmla="*/ 16147 h 20000"/>
                          <a:gd name="T56" fmla="*/ 6724 w 20000"/>
                          <a:gd name="T57" fmla="*/ 16514 h 20000"/>
                          <a:gd name="T58" fmla="*/ 5833 w 20000"/>
                          <a:gd name="T59" fmla="*/ 16514 h 20000"/>
                          <a:gd name="T60" fmla="*/ 5374 w 20000"/>
                          <a:gd name="T61" fmla="*/ 16881 h 20000"/>
                          <a:gd name="T62" fmla="*/ 5057 w 20000"/>
                          <a:gd name="T63" fmla="*/ 17651 h 20000"/>
                          <a:gd name="T64" fmla="*/ 4339 w 20000"/>
                          <a:gd name="T65" fmla="*/ 18459 h 20000"/>
                          <a:gd name="T66" fmla="*/ 4339 w 20000"/>
                          <a:gd name="T67" fmla="*/ 19963 h 20000"/>
                          <a:gd name="T68" fmla="*/ 3879 w 20000"/>
                          <a:gd name="T69" fmla="*/ 19376 h 20000"/>
                          <a:gd name="T70" fmla="*/ 3420 w 20000"/>
                          <a:gd name="T71" fmla="*/ 18606 h 20000"/>
                          <a:gd name="T72" fmla="*/ 3132 w 20000"/>
                          <a:gd name="T73" fmla="*/ 18606 h 20000"/>
                          <a:gd name="T74" fmla="*/ 2845 w 20000"/>
                          <a:gd name="T75" fmla="*/ 19376 h 20000"/>
                          <a:gd name="T76" fmla="*/ 2414 w 20000"/>
                          <a:gd name="T77" fmla="*/ 18606 h 20000"/>
                          <a:gd name="T78" fmla="*/ 2701 w 20000"/>
                          <a:gd name="T79" fmla="*/ 18459 h 20000"/>
                          <a:gd name="T80" fmla="*/ 2414 w 20000"/>
                          <a:gd name="T81" fmla="*/ 18055 h 20000"/>
                          <a:gd name="T82" fmla="*/ 1954 w 20000"/>
                          <a:gd name="T83" fmla="*/ 18055 h 20000"/>
                          <a:gd name="T84" fmla="*/ 1063 w 20000"/>
                          <a:gd name="T85" fmla="*/ 17468 h 20000"/>
                          <a:gd name="T86" fmla="*/ 1063 w 20000"/>
                          <a:gd name="T87" fmla="*/ 17101 h 20000"/>
                          <a:gd name="T88" fmla="*/ 1494 w 20000"/>
                          <a:gd name="T89" fmla="*/ 17101 h 20000"/>
                          <a:gd name="T90" fmla="*/ 1494 w 20000"/>
                          <a:gd name="T91" fmla="*/ 16881 h 20000"/>
                          <a:gd name="T92" fmla="*/ 1063 w 20000"/>
                          <a:gd name="T93" fmla="*/ 16881 h 20000"/>
                          <a:gd name="T94" fmla="*/ 460 w 20000"/>
                          <a:gd name="T95" fmla="*/ 16147 h 20000"/>
                          <a:gd name="T96" fmla="*/ 316 w 20000"/>
                          <a:gd name="T97" fmla="*/ 15596 h 20000"/>
                          <a:gd name="T98" fmla="*/ 0 w 20000"/>
                          <a:gd name="T99" fmla="*/ 15009 h 20000"/>
                          <a:gd name="T100" fmla="*/ 0 w 20000"/>
                          <a:gd name="T101" fmla="*/ 14422 h 20000"/>
                          <a:gd name="T102" fmla="*/ 1207 w 20000"/>
                          <a:gd name="T103" fmla="*/ 14055 h 20000"/>
                          <a:gd name="T104" fmla="*/ 1494 w 20000"/>
                          <a:gd name="T105" fmla="*/ 13651 h 20000"/>
                          <a:gd name="T106" fmla="*/ 3879 w 20000"/>
                          <a:gd name="T107" fmla="*/ 13505 h 20000"/>
                          <a:gd name="T108" fmla="*/ 4339 w 20000"/>
                          <a:gd name="T109" fmla="*/ 13651 h 20000"/>
                          <a:gd name="T110" fmla="*/ 4770 w 20000"/>
                          <a:gd name="T111" fmla="*/ 12550 h 20000"/>
                          <a:gd name="T112" fmla="*/ 5057 w 20000"/>
                          <a:gd name="T113" fmla="*/ 11009 h 20000"/>
                          <a:gd name="T114" fmla="*/ 5374 w 20000"/>
                          <a:gd name="T115" fmla="*/ 10642 h 20000"/>
                          <a:gd name="T116" fmla="*/ 5374 w 20000"/>
                          <a:gd name="T117" fmla="*/ 7413 h 20000"/>
                          <a:gd name="T118" fmla="*/ 7471 w 20000"/>
                          <a:gd name="T119" fmla="*/ 6459 h 20000"/>
                          <a:gd name="T120" fmla="*/ 9397 w 20000"/>
                          <a:gd name="T121" fmla="*/ 4183 h 20000"/>
                          <a:gd name="T122" fmla="*/ 13994 w 20000"/>
                          <a:gd name="T123" fmla="*/ 954 h 20000"/>
                          <a:gd name="T124" fmla="*/ 15201 w 20000"/>
                          <a:gd name="T125" fmla="*/ 0 h 200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000"/>
                          <a:gd name="T190" fmla="*/ 0 h 20000"/>
                          <a:gd name="T191" fmla="*/ 20000 w 20000"/>
                          <a:gd name="T192" fmla="*/ 20000 h 200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000" h="20000">
                            <a:moveTo>
                              <a:pt x="15201" y="0"/>
                            </a:moveTo>
                            <a:lnTo>
                              <a:pt x="16839" y="587"/>
                            </a:lnTo>
                            <a:lnTo>
                              <a:pt x="17874" y="1505"/>
                            </a:lnTo>
                            <a:lnTo>
                              <a:pt x="18793" y="954"/>
                            </a:lnTo>
                            <a:lnTo>
                              <a:pt x="19080" y="2092"/>
                            </a:lnTo>
                            <a:lnTo>
                              <a:pt x="19080" y="3450"/>
                            </a:lnTo>
                            <a:lnTo>
                              <a:pt x="19511" y="4000"/>
                            </a:lnTo>
                            <a:lnTo>
                              <a:pt x="19511" y="4587"/>
                            </a:lnTo>
                            <a:lnTo>
                              <a:pt x="19971" y="5505"/>
                            </a:lnTo>
                            <a:lnTo>
                              <a:pt x="19799" y="5688"/>
                            </a:lnTo>
                            <a:lnTo>
                              <a:pt x="19511" y="11009"/>
                            </a:lnTo>
                            <a:lnTo>
                              <a:pt x="17586" y="14055"/>
                            </a:lnTo>
                            <a:lnTo>
                              <a:pt x="17270" y="14642"/>
                            </a:lnTo>
                            <a:lnTo>
                              <a:pt x="17155" y="15376"/>
                            </a:lnTo>
                            <a:lnTo>
                              <a:pt x="17155" y="16147"/>
                            </a:lnTo>
                            <a:lnTo>
                              <a:pt x="16839" y="16881"/>
                            </a:lnTo>
                            <a:lnTo>
                              <a:pt x="16408" y="17101"/>
                            </a:lnTo>
                            <a:lnTo>
                              <a:pt x="15948" y="17468"/>
                            </a:lnTo>
                            <a:lnTo>
                              <a:pt x="13707" y="16881"/>
                            </a:lnTo>
                            <a:lnTo>
                              <a:pt x="13276" y="17101"/>
                            </a:lnTo>
                            <a:lnTo>
                              <a:pt x="12816" y="17468"/>
                            </a:lnTo>
                            <a:lnTo>
                              <a:pt x="12385" y="17651"/>
                            </a:lnTo>
                            <a:lnTo>
                              <a:pt x="11638" y="18055"/>
                            </a:lnTo>
                            <a:lnTo>
                              <a:pt x="10115" y="17101"/>
                            </a:lnTo>
                            <a:lnTo>
                              <a:pt x="8649" y="17468"/>
                            </a:lnTo>
                            <a:lnTo>
                              <a:pt x="8218" y="16881"/>
                            </a:lnTo>
                            <a:lnTo>
                              <a:pt x="7471" y="16514"/>
                            </a:lnTo>
                            <a:lnTo>
                              <a:pt x="6724" y="16147"/>
                            </a:lnTo>
                            <a:lnTo>
                              <a:pt x="6724" y="16514"/>
                            </a:lnTo>
                            <a:lnTo>
                              <a:pt x="5833" y="16514"/>
                            </a:lnTo>
                            <a:lnTo>
                              <a:pt x="5374" y="16881"/>
                            </a:lnTo>
                            <a:lnTo>
                              <a:pt x="5057" y="17651"/>
                            </a:lnTo>
                            <a:lnTo>
                              <a:pt x="4339" y="18459"/>
                            </a:lnTo>
                            <a:lnTo>
                              <a:pt x="4339" y="19963"/>
                            </a:lnTo>
                            <a:lnTo>
                              <a:pt x="3879" y="19376"/>
                            </a:lnTo>
                            <a:lnTo>
                              <a:pt x="3420" y="18606"/>
                            </a:lnTo>
                            <a:lnTo>
                              <a:pt x="3132" y="18606"/>
                            </a:lnTo>
                            <a:lnTo>
                              <a:pt x="2845" y="19376"/>
                            </a:lnTo>
                            <a:lnTo>
                              <a:pt x="2414" y="18606"/>
                            </a:lnTo>
                            <a:lnTo>
                              <a:pt x="2701" y="18459"/>
                            </a:lnTo>
                            <a:lnTo>
                              <a:pt x="2414" y="18055"/>
                            </a:lnTo>
                            <a:lnTo>
                              <a:pt x="1954" y="18055"/>
                            </a:lnTo>
                            <a:lnTo>
                              <a:pt x="1063" y="17468"/>
                            </a:lnTo>
                            <a:lnTo>
                              <a:pt x="1063" y="17101"/>
                            </a:lnTo>
                            <a:lnTo>
                              <a:pt x="1494" y="17101"/>
                            </a:lnTo>
                            <a:lnTo>
                              <a:pt x="1494" y="16881"/>
                            </a:lnTo>
                            <a:lnTo>
                              <a:pt x="1063" y="16881"/>
                            </a:lnTo>
                            <a:lnTo>
                              <a:pt x="460" y="16147"/>
                            </a:lnTo>
                            <a:lnTo>
                              <a:pt x="316" y="15596"/>
                            </a:lnTo>
                            <a:lnTo>
                              <a:pt x="0" y="15009"/>
                            </a:lnTo>
                            <a:lnTo>
                              <a:pt x="0" y="14422"/>
                            </a:lnTo>
                            <a:lnTo>
                              <a:pt x="1207" y="14055"/>
                            </a:lnTo>
                            <a:lnTo>
                              <a:pt x="1494" y="13651"/>
                            </a:lnTo>
                            <a:lnTo>
                              <a:pt x="3879" y="13505"/>
                            </a:lnTo>
                            <a:lnTo>
                              <a:pt x="4339" y="13651"/>
                            </a:lnTo>
                            <a:lnTo>
                              <a:pt x="4770" y="12550"/>
                            </a:lnTo>
                            <a:lnTo>
                              <a:pt x="5057" y="11009"/>
                            </a:lnTo>
                            <a:lnTo>
                              <a:pt x="5374" y="10642"/>
                            </a:lnTo>
                            <a:lnTo>
                              <a:pt x="5374" y="7413"/>
                            </a:lnTo>
                            <a:lnTo>
                              <a:pt x="7471" y="6459"/>
                            </a:lnTo>
                            <a:lnTo>
                              <a:pt x="9397" y="4183"/>
                            </a:lnTo>
                            <a:lnTo>
                              <a:pt x="13994" y="954"/>
                            </a:lnTo>
                            <a:lnTo>
                              <a:pt x="15201"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600" name="Freeform 672"/>
                      <p:cNvSpPr>
                        <a:spLocks/>
                      </p:cNvSpPr>
                      <p:nvPr/>
                    </p:nvSpPr>
                    <p:spPr bwMode="auto">
                      <a:xfrm>
                        <a:off x="4480260" y="4620288"/>
                        <a:ext cx="224652" cy="186711"/>
                      </a:xfrm>
                      <a:custGeom>
                        <a:avLst/>
                        <a:gdLst>
                          <a:gd name="T0" fmla="*/ 18601 w 20000"/>
                          <a:gd name="T1" fmla="*/ 1193 h 20000"/>
                          <a:gd name="T2" fmla="*/ 18979 w 20000"/>
                          <a:gd name="T3" fmla="*/ 3073 h 20000"/>
                          <a:gd name="T4" fmla="*/ 19962 w 20000"/>
                          <a:gd name="T5" fmla="*/ 4771 h 20000"/>
                          <a:gd name="T6" fmla="*/ 18601 w 20000"/>
                          <a:gd name="T7" fmla="*/ 5459 h 20000"/>
                          <a:gd name="T8" fmla="*/ 18034 w 20000"/>
                          <a:gd name="T9" fmla="*/ 7385 h 20000"/>
                          <a:gd name="T10" fmla="*/ 17618 w 20000"/>
                          <a:gd name="T11" fmla="*/ 8991 h 20000"/>
                          <a:gd name="T12" fmla="*/ 16635 w 20000"/>
                          <a:gd name="T13" fmla="*/ 10413 h 20000"/>
                          <a:gd name="T14" fmla="*/ 15085 w 20000"/>
                          <a:gd name="T15" fmla="*/ 13486 h 20000"/>
                          <a:gd name="T16" fmla="*/ 15085 w 20000"/>
                          <a:gd name="T17" fmla="*/ 14220 h 20000"/>
                          <a:gd name="T18" fmla="*/ 13913 w 20000"/>
                          <a:gd name="T19" fmla="*/ 14954 h 20000"/>
                          <a:gd name="T20" fmla="*/ 13308 w 20000"/>
                          <a:gd name="T21" fmla="*/ 14037 h 20000"/>
                          <a:gd name="T22" fmla="*/ 12325 w 20000"/>
                          <a:gd name="T23" fmla="*/ 14220 h 20000"/>
                          <a:gd name="T24" fmla="*/ 10397 w 20000"/>
                          <a:gd name="T25" fmla="*/ 16101 h 20000"/>
                          <a:gd name="T26" fmla="*/ 9376 w 20000"/>
                          <a:gd name="T27" fmla="*/ 19220 h 20000"/>
                          <a:gd name="T28" fmla="*/ 9225 w 20000"/>
                          <a:gd name="T29" fmla="*/ 19220 h 20000"/>
                          <a:gd name="T30" fmla="*/ 6881 w 20000"/>
                          <a:gd name="T31" fmla="*/ 19220 h 20000"/>
                          <a:gd name="T32" fmla="*/ 5671 w 20000"/>
                          <a:gd name="T33" fmla="*/ 19954 h 20000"/>
                          <a:gd name="T34" fmla="*/ 4121 w 20000"/>
                          <a:gd name="T35" fmla="*/ 18073 h 20000"/>
                          <a:gd name="T36" fmla="*/ 4348 w 20000"/>
                          <a:gd name="T37" fmla="*/ 17339 h 20000"/>
                          <a:gd name="T38" fmla="*/ 3554 w 20000"/>
                          <a:gd name="T39" fmla="*/ 16101 h 20000"/>
                          <a:gd name="T40" fmla="*/ 227 w 20000"/>
                          <a:gd name="T41" fmla="*/ 15459 h 20000"/>
                          <a:gd name="T42" fmla="*/ 0 w 20000"/>
                          <a:gd name="T43" fmla="*/ 11147 h 20000"/>
                          <a:gd name="T44" fmla="*/ 605 w 20000"/>
                          <a:gd name="T45" fmla="*/ 9725 h 20000"/>
                          <a:gd name="T46" fmla="*/ 1172 w 20000"/>
                          <a:gd name="T47" fmla="*/ 8073 h 20000"/>
                          <a:gd name="T48" fmla="*/ 1550 w 20000"/>
                          <a:gd name="T49" fmla="*/ 6651 h 20000"/>
                          <a:gd name="T50" fmla="*/ 1172 w 20000"/>
                          <a:gd name="T51" fmla="*/ 4771 h 20000"/>
                          <a:gd name="T52" fmla="*/ 2155 w 20000"/>
                          <a:gd name="T53" fmla="*/ 1881 h 20000"/>
                          <a:gd name="T54" fmla="*/ 3176 w 20000"/>
                          <a:gd name="T55" fmla="*/ 459 h 20000"/>
                          <a:gd name="T56" fmla="*/ 4348 w 20000"/>
                          <a:gd name="T57" fmla="*/ 0 h 20000"/>
                          <a:gd name="T58" fmla="*/ 6276 w 20000"/>
                          <a:gd name="T59" fmla="*/ 917 h 20000"/>
                          <a:gd name="T60" fmla="*/ 8809 w 20000"/>
                          <a:gd name="T61" fmla="*/ 1193 h 20000"/>
                          <a:gd name="T62" fmla="*/ 11758 w 20000"/>
                          <a:gd name="T63" fmla="*/ 1881 h 20000"/>
                          <a:gd name="T64" fmla="*/ 12930 w 20000"/>
                          <a:gd name="T65" fmla="*/ 1193 h 20000"/>
                          <a:gd name="T66" fmla="*/ 16446 w 20000"/>
                          <a:gd name="T67" fmla="*/ 1651 h 20000"/>
                          <a:gd name="T68" fmla="*/ 17618 w 20000"/>
                          <a:gd name="T69" fmla="*/ 917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18034" y="0"/>
                            </a:moveTo>
                            <a:lnTo>
                              <a:pt x="18601" y="1193"/>
                            </a:lnTo>
                            <a:lnTo>
                              <a:pt x="18979" y="1651"/>
                            </a:lnTo>
                            <a:lnTo>
                              <a:pt x="18979" y="3073"/>
                            </a:lnTo>
                            <a:lnTo>
                              <a:pt x="19584" y="3532"/>
                            </a:lnTo>
                            <a:lnTo>
                              <a:pt x="19962" y="4771"/>
                            </a:lnTo>
                            <a:lnTo>
                              <a:pt x="19206" y="5917"/>
                            </a:lnTo>
                            <a:lnTo>
                              <a:pt x="18601" y="5459"/>
                            </a:lnTo>
                            <a:lnTo>
                              <a:pt x="18034" y="6651"/>
                            </a:lnTo>
                            <a:lnTo>
                              <a:pt x="18034" y="7385"/>
                            </a:lnTo>
                            <a:lnTo>
                              <a:pt x="17429" y="8073"/>
                            </a:lnTo>
                            <a:lnTo>
                              <a:pt x="17618" y="8991"/>
                            </a:lnTo>
                            <a:lnTo>
                              <a:pt x="16635" y="9266"/>
                            </a:lnTo>
                            <a:lnTo>
                              <a:pt x="16635" y="10413"/>
                            </a:lnTo>
                            <a:lnTo>
                              <a:pt x="16030" y="11147"/>
                            </a:lnTo>
                            <a:lnTo>
                              <a:pt x="15085" y="13486"/>
                            </a:lnTo>
                            <a:lnTo>
                              <a:pt x="15463" y="14220"/>
                            </a:lnTo>
                            <a:lnTo>
                              <a:pt x="15085" y="14220"/>
                            </a:lnTo>
                            <a:lnTo>
                              <a:pt x="14480" y="14954"/>
                            </a:lnTo>
                            <a:lnTo>
                              <a:pt x="13913" y="14954"/>
                            </a:lnTo>
                            <a:lnTo>
                              <a:pt x="13913" y="14725"/>
                            </a:lnTo>
                            <a:lnTo>
                              <a:pt x="13308" y="14037"/>
                            </a:lnTo>
                            <a:lnTo>
                              <a:pt x="12930" y="14220"/>
                            </a:lnTo>
                            <a:lnTo>
                              <a:pt x="12325" y="14220"/>
                            </a:lnTo>
                            <a:lnTo>
                              <a:pt x="11380" y="14954"/>
                            </a:lnTo>
                            <a:lnTo>
                              <a:pt x="10397" y="16101"/>
                            </a:lnTo>
                            <a:lnTo>
                              <a:pt x="9981" y="17798"/>
                            </a:lnTo>
                            <a:lnTo>
                              <a:pt x="9376" y="19220"/>
                            </a:lnTo>
                            <a:lnTo>
                              <a:pt x="9225" y="18991"/>
                            </a:lnTo>
                            <a:lnTo>
                              <a:pt x="9225" y="19220"/>
                            </a:lnTo>
                            <a:lnTo>
                              <a:pt x="7826" y="19679"/>
                            </a:lnTo>
                            <a:lnTo>
                              <a:pt x="6881" y="19220"/>
                            </a:lnTo>
                            <a:lnTo>
                              <a:pt x="6881" y="19679"/>
                            </a:lnTo>
                            <a:lnTo>
                              <a:pt x="5671" y="19954"/>
                            </a:lnTo>
                            <a:lnTo>
                              <a:pt x="5104" y="19679"/>
                            </a:lnTo>
                            <a:lnTo>
                              <a:pt x="4121" y="18073"/>
                            </a:lnTo>
                            <a:lnTo>
                              <a:pt x="4348" y="17798"/>
                            </a:lnTo>
                            <a:lnTo>
                              <a:pt x="4348" y="17339"/>
                            </a:lnTo>
                            <a:lnTo>
                              <a:pt x="3743" y="17339"/>
                            </a:lnTo>
                            <a:lnTo>
                              <a:pt x="3554" y="16101"/>
                            </a:lnTo>
                            <a:lnTo>
                              <a:pt x="2155" y="15459"/>
                            </a:lnTo>
                            <a:lnTo>
                              <a:pt x="227" y="15459"/>
                            </a:lnTo>
                            <a:lnTo>
                              <a:pt x="0" y="13486"/>
                            </a:lnTo>
                            <a:lnTo>
                              <a:pt x="0" y="11147"/>
                            </a:lnTo>
                            <a:lnTo>
                              <a:pt x="0" y="9954"/>
                            </a:lnTo>
                            <a:lnTo>
                              <a:pt x="605" y="9725"/>
                            </a:lnTo>
                            <a:lnTo>
                              <a:pt x="1021" y="8532"/>
                            </a:lnTo>
                            <a:lnTo>
                              <a:pt x="1172" y="8073"/>
                            </a:lnTo>
                            <a:lnTo>
                              <a:pt x="1172" y="7385"/>
                            </a:lnTo>
                            <a:lnTo>
                              <a:pt x="1550" y="6651"/>
                            </a:lnTo>
                            <a:lnTo>
                              <a:pt x="1172" y="4954"/>
                            </a:lnTo>
                            <a:lnTo>
                              <a:pt x="1172" y="4771"/>
                            </a:lnTo>
                            <a:lnTo>
                              <a:pt x="1172" y="2844"/>
                            </a:lnTo>
                            <a:lnTo>
                              <a:pt x="2155" y="1881"/>
                            </a:lnTo>
                            <a:lnTo>
                              <a:pt x="2571" y="917"/>
                            </a:lnTo>
                            <a:lnTo>
                              <a:pt x="3176" y="459"/>
                            </a:lnTo>
                            <a:lnTo>
                              <a:pt x="4348" y="459"/>
                            </a:lnTo>
                            <a:lnTo>
                              <a:pt x="4348" y="0"/>
                            </a:lnTo>
                            <a:lnTo>
                              <a:pt x="5293" y="459"/>
                            </a:lnTo>
                            <a:lnTo>
                              <a:pt x="6276" y="917"/>
                            </a:lnTo>
                            <a:lnTo>
                              <a:pt x="6881" y="1651"/>
                            </a:lnTo>
                            <a:lnTo>
                              <a:pt x="8809" y="1193"/>
                            </a:lnTo>
                            <a:lnTo>
                              <a:pt x="10775" y="2339"/>
                            </a:lnTo>
                            <a:lnTo>
                              <a:pt x="11758" y="1881"/>
                            </a:lnTo>
                            <a:lnTo>
                              <a:pt x="12325" y="1651"/>
                            </a:lnTo>
                            <a:lnTo>
                              <a:pt x="12930" y="1193"/>
                            </a:lnTo>
                            <a:lnTo>
                              <a:pt x="13497" y="917"/>
                            </a:lnTo>
                            <a:lnTo>
                              <a:pt x="16446" y="1651"/>
                            </a:lnTo>
                            <a:lnTo>
                              <a:pt x="17051" y="1193"/>
                            </a:lnTo>
                            <a:lnTo>
                              <a:pt x="17618" y="917"/>
                            </a:lnTo>
                            <a:lnTo>
                              <a:pt x="18034"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601" name="Freeform 675"/>
                      <p:cNvSpPr>
                        <a:spLocks/>
                      </p:cNvSpPr>
                      <p:nvPr/>
                    </p:nvSpPr>
                    <p:spPr bwMode="auto">
                      <a:xfrm>
                        <a:off x="4097852" y="4566371"/>
                        <a:ext cx="114822" cy="82872"/>
                      </a:xfrm>
                      <a:custGeom>
                        <a:avLst/>
                        <a:gdLst>
                          <a:gd name="T0" fmla="*/ 2222 w 20000"/>
                          <a:gd name="T1" fmla="*/ 2030 h 20000"/>
                          <a:gd name="T2" fmla="*/ 3778 w 20000"/>
                          <a:gd name="T3" fmla="*/ 406 h 20000"/>
                          <a:gd name="T4" fmla="*/ 6148 w 20000"/>
                          <a:gd name="T5" fmla="*/ 406 h 20000"/>
                          <a:gd name="T6" fmla="*/ 9185 w 20000"/>
                          <a:gd name="T7" fmla="*/ 0 h 20000"/>
                          <a:gd name="T8" fmla="*/ 10296 w 20000"/>
                          <a:gd name="T9" fmla="*/ 406 h 20000"/>
                          <a:gd name="T10" fmla="*/ 11926 w 20000"/>
                          <a:gd name="T11" fmla="*/ 3147 h 20000"/>
                          <a:gd name="T12" fmla="*/ 13037 w 20000"/>
                          <a:gd name="T13" fmla="*/ 3147 h 20000"/>
                          <a:gd name="T14" fmla="*/ 13407 w 20000"/>
                          <a:gd name="T15" fmla="*/ 5787 h 20000"/>
                          <a:gd name="T16" fmla="*/ 14148 w 20000"/>
                          <a:gd name="T17" fmla="*/ 5787 h 20000"/>
                          <a:gd name="T18" fmla="*/ 14963 w 20000"/>
                          <a:gd name="T19" fmla="*/ 7310 h 20000"/>
                          <a:gd name="T20" fmla="*/ 15259 w 20000"/>
                          <a:gd name="T21" fmla="*/ 8325 h 20000"/>
                          <a:gd name="T22" fmla="*/ 17259 w 20000"/>
                          <a:gd name="T23" fmla="*/ 8934 h 20000"/>
                          <a:gd name="T24" fmla="*/ 17259 w 20000"/>
                          <a:gd name="T25" fmla="*/ 10964 h 20000"/>
                          <a:gd name="T26" fmla="*/ 18000 w 20000"/>
                          <a:gd name="T27" fmla="*/ 11574 h 20000"/>
                          <a:gd name="T28" fmla="*/ 17259 w 20000"/>
                          <a:gd name="T29" fmla="*/ 14112 h 20000"/>
                          <a:gd name="T30" fmla="*/ 18000 w 20000"/>
                          <a:gd name="T31" fmla="*/ 15736 h 20000"/>
                          <a:gd name="T32" fmla="*/ 18444 w 20000"/>
                          <a:gd name="T33" fmla="*/ 15736 h 20000"/>
                          <a:gd name="T34" fmla="*/ 19926 w 20000"/>
                          <a:gd name="T35" fmla="*/ 17259 h 20000"/>
                          <a:gd name="T36" fmla="*/ 19926 w 20000"/>
                          <a:gd name="T37" fmla="*/ 19391 h 20000"/>
                          <a:gd name="T38" fmla="*/ 18000 w 20000"/>
                          <a:gd name="T39" fmla="*/ 19391 h 20000"/>
                          <a:gd name="T40" fmla="*/ 17259 w 20000"/>
                          <a:gd name="T41" fmla="*/ 19391 h 20000"/>
                          <a:gd name="T42" fmla="*/ 16148 w 20000"/>
                          <a:gd name="T43" fmla="*/ 19898 h 20000"/>
                          <a:gd name="T44" fmla="*/ 14148 w 20000"/>
                          <a:gd name="T45" fmla="*/ 19391 h 20000"/>
                          <a:gd name="T46" fmla="*/ 14148 w 20000"/>
                          <a:gd name="T47" fmla="*/ 18274 h 20000"/>
                          <a:gd name="T48" fmla="*/ 11926 w 20000"/>
                          <a:gd name="T49" fmla="*/ 18274 h 20000"/>
                          <a:gd name="T50" fmla="*/ 6889 w 20000"/>
                          <a:gd name="T51" fmla="*/ 18274 h 20000"/>
                          <a:gd name="T52" fmla="*/ 5407 w 20000"/>
                          <a:gd name="T53" fmla="*/ 19391 h 20000"/>
                          <a:gd name="T54" fmla="*/ 4222 w 20000"/>
                          <a:gd name="T55" fmla="*/ 19391 h 20000"/>
                          <a:gd name="T56" fmla="*/ 1926 w 20000"/>
                          <a:gd name="T57" fmla="*/ 19898 h 20000"/>
                          <a:gd name="T58" fmla="*/ 4222 w 20000"/>
                          <a:gd name="T59" fmla="*/ 18274 h 20000"/>
                          <a:gd name="T60" fmla="*/ 1926 w 20000"/>
                          <a:gd name="T61" fmla="*/ 18274 h 20000"/>
                          <a:gd name="T62" fmla="*/ 1185 w 20000"/>
                          <a:gd name="T63" fmla="*/ 16751 h 20000"/>
                          <a:gd name="T64" fmla="*/ 4963 w 20000"/>
                          <a:gd name="T65" fmla="*/ 15736 h 20000"/>
                          <a:gd name="T66" fmla="*/ 4963 w 20000"/>
                          <a:gd name="T67" fmla="*/ 15127 h 20000"/>
                          <a:gd name="T68" fmla="*/ 6148 w 20000"/>
                          <a:gd name="T69" fmla="*/ 15127 h 20000"/>
                          <a:gd name="T70" fmla="*/ 7259 w 20000"/>
                          <a:gd name="T71" fmla="*/ 14112 h 20000"/>
                          <a:gd name="T72" fmla="*/ 10296 w 20000"/>
                          <a:gd name="T73" fmla="*/ 15736 h 20000"/>
                          <a:gd name="T74" fmla="*/ 11926 w 20000"/>
                          <a:gd name="T75" fmla="*/ 14112 h 20000"/>
                          <a:gd name="T76" fmla="*/ 9926 w 20000"/>
                          <a:gd name="T77" fmla="*/ 14112 h 20000"/>
                          <a:gd name="T78" fmla="*/ 8000 w 20000"/>
                          <a:gd name="T79" fmla="*/ 13096 h 20000"/>
                          <a:gd name="T80" fmla="*/ 5407 w 20000"/>
                          <a:gd name="T81" fmla="*/ 13096 h 20000"/>
                          <a:gd name="T82" fmla="*/ 1926 w 20000"/>
                          <a:gd name="T83" fmla="*/ 14112 h 20000"/>
                          <a:gd name="T84" fmla="*/ 1926 w 20000"/>
                          <a:gd name="T85" fmla="*/ 13096 h 20000"/>
                          <a:gd name="T86" fmla="*/ 2222 w 20000"/>
                          <a:gd name="T87" fmla="*/ 12589 h 20000"/>
                          <a:gd name="T88" fmla="*/ 1185 w 20000"/>
                          <a:gd name="T89" fmla="*/ 12589 h 20000"/>
                          <a:gd name="T90" fmla="*/ 296 w 20000"/>
                          <a:gd name="T91" fmla="*/ 11574 h 20000"/>
                          <a:gd name="T92" fmla="*/ 0 w 20000"/>
                          <a:gd name="T93" fmla="*/ 8934 h 20000"/>
                          <a:gd name="T94" fmla="*/ 296 w 20000"/>
                          <a:gd name="T95" fmla="*/ 7310 h 20000"/>
                          <a:gd name="T96" fmla="*/ 1926 w 20000"/>
                          <a:gd name="T97" fmla="*/ 4772 h 20000"/>
                          <a:gd name="T98" fmla="*/ 2222 w 20000"/>
                          <a:gd name="T99" fmla="*/ 2030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2222" y="2030"/>
                            </a:moveTo>
                            <a:lnTo>
                              <a:pt x="3778" y="406"/>
                            </a:lnTo>
                            <a:lnTo>
                              <a:pt x="6148" y="406"/>
                            </a:lnTo>
                            <a:lnTo>
                              <a:pt x="9185" y="0"/>
                            </a:lnTo>
                            <a:lnTo>
                              <a:pt x="10296" y="406"/>
                            </a:lnTo>
                            <a:lnTo>
                              <a:pt x="11926" y="3147"/>
                            </a:lnTo>
                            <a:lnTo>
                              <a:pt x="13037" y="3147"/>
                            </a:lnTo>
                            <a:lnTo>
                              <a:pt x="13407" y="5787"/>
                            </a:lnTo>
                            <a:lnTo>
                              <a:pt x="14148" y="5787"/>
                            </a:lnTo>
                            <a:lnTo>
                              <a:pt x="14963" y="7310"/>
                            </a:lnTo>
                            <a:lnTo>
                              <a:pt x="15259" y="8325"/>
                            </a:lnTo>
                            <a:lnTo>
                              <a:pt x="17259" y="8934"/>
                            </a:lnTo>
                            <a:lnTo>
                              <a:pt x="17259" y="10964"/>
                            </a:lnTo>
                            <a:lnTo>
                              <a:pt x="18000" y="11574"/>
                            </a:lnTo>
                            <a:lnTo>
                              <a:pt x="17259" y="14112"/>
                            </a:lnTo>
                            <a:lnTo>
                              <a:pt x="18000" y="15736"/>
                            </a:lnTo>
                            <a:lnTo>
                              <a:pt x="18444" y="15736"/>
                            </a:lnTo>
                            <a:lnTo>
                              <a:pt x="19926" y="17259"/>
                            </a:lnTo>
                            <a:lnTo>
                              <a:pt x="19926" y="19391"/>
                            </a:lnTo>
                            <a:lnTo>
                              <a:pt x="18000" y="19391"/>
                            </a:lnTo>
                            <a:lnTo>
                              <a:pt x="17259" y="19391"/>
                            </a:lnTo>
                            <a:lnTo>
                              <a:pt x="16148" y="19898"/>
                            </a:lnTo>
                            <a:lnTo>
                              <a:pt x="14148" y="19391"/>
                            </a:lnTo>
                            <a:lnTo>
                              <a:pt x="14148" y="18274"/>
                            </a:lnTo>
                            <a:lnTo>
                              <a:pt x="11926" y="18274"/>
                            </a:lnTo>
                            <a:lnTo>
                              <a:pt x="6889" y="18274"/>
                            </a:lnTo>
                            <a:lnTo>
                              <a:pt x="5407" y="19391"/>
                            </a:lnTo>
                            <a:lnTo>
                              <a:pt x="4222" y="19391"/>
                            </a:lnTo>
                            <a:lnTo>
                              <a:pt x="1926" y="19898"/>
                            </a:lnTo>
                            <a:lnTo>
                              <a:pt x="4222" y="18274"/>
                            </a:lnTo>
                            <a:lnTo>
                              <a:pt x="1926" y="18274"/>
                            </a:lnTo>
                            <a:lnTo>
                              <a:pt x="1185" y="16751"/>
                            </a:lnTo>
                            <a:lnTo>
                              <a:pt x="4963" y="15736"/>
                            </a:lnTo>
                            <a:lnTo>
                              <a:pt x="4963" y="15127"/>
                            </a:lnTo>
                            <a:lnTo>
                              <a:pt x="6148" y="15127"/>
                            </a:lnTo>
                            <a:lnTo>
                              <a:pt x="7259" y="14112"/>
                            </a:lnTo>
                            <a:lnTo>
                              <a:pt x="10296" y="15736"/>
                            </a:lnTo>
                            <a:lnTo>
                              <a:pt x="11926" y="14112"/>
                            </a:lnTo>
                            <a:lnTo>
                              <a:pt x="9926" y="14112"/>
                            </a:lnTo>
                            <a:lnTo>
                              <a:pt x="8000" y="13096"/>
                            </a:lnTo>
                            <a:lnTo>
                              <a:pt x="5407" y="13096"/>
                            </a:lnTo>
                            <a:lnTo>
                              <a:pt x="1926" y="14112"/>
                            </a:lnTo>
                            <a:lnTo>
                              <a:pt x="1926" y="13096"/>
                            </a:lnTo>
                            <a:lnTo>
                              <a:pt x="2222" y="12589"/>
                            </a:lnTo>
                            <a:lnTo>
                              <a:pt x="1185" y="12589"/>
                            </a:lnTo>
                            <a:lnTo>
                              <a:pt x="296" y="11574"/>
                            </a:lnTo>
                            <a:lnTo>
                              <a:pt x="0" y="8934"/>
                            </a:lnTo>
                            <a:lnTo>
                              <a:pt x="296" y="7310"/>
                            </a:lnTo>
                            <a:lnTo>
                              <a:pt x="1926" y="4772"/>
                            </a:lnTo>
                            <a:lnTo>
                              <a:pt x="2222" y="203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602" name="Freeform 676"/>
                      <p:cNvSpPr>
                        <a:spLocks/>
                      </p:cNvSpPr>
                      <p:nvPr/>
                    </p:nvSpPr>
                    <p:spPr bwMode="auto">
                      <a:xfrm>
                        <a:off x="4173735" y="4694173"/>
                        <a:ext cx="56912" cy="62903"/>
                      </a:xfrm>
                      <a:custGeom>
                        <a:avLst/>
                        <a:gdLst>
                          <a:gd name="T0" fmla="*/ 0 w 20000"/>
                          <a:gd name="T1" fmla="*/ 6184 h 20000"/>
                          <a:gd name="T2" fmla="*/ 2222 w 20000"/>
                          <a:gd name="T3" fmla="*/ 4079 h 20000"/>
                          <a:gd name="T4" fmla="*/ 3852 w 20000"/>
                          <a:gd name="T5" fmla="*/ 4079 h 20000"/>
                          <a:gd name="T6" fmla="*/ 6074 w 20000"/>
                          <a:gd name="T7" fmla="*/ 789 h 20000"/>
                          <a:gd name="T8" fmla="*/ 6815 w 20000"/>
                          <a:gd name="T9" fmla="*/ 789 h 20000"/>
                          <a:gd name="T10" fmla="*/ 13778 w 20000"/>
                          <a:gd name="T11" fmla="*/ 0 h 20000"/>
                          <a:gd name="T12" fmla="*/ 16000 w 20000"/>
                          <a:gd name="T13" fmla="*/ 3421 h 20000"/>
                          <a:gd name="T14" fmla="*/ 16000 w 20000"/>
                          <a:gd name="T15" fmla="*/ 5395 h 20000"/>
                          <a:gd name="T16" fmla="*/ 16889 w 20000"/>
                          <a:gd name="T17" fmla="*/ 6184 h 20000"/>
                          <a:gd name="T18" fmla="*/ 16889 w 20000"/>
                          <a:gd name="T19" fmla="*/ 9605 h 20000"/>
                          <a:gd name="T20" fmla="*/ 19852 w 20000"/>
                          <a:gd name="T21" fmla="*/ 9605 h 20000"/>
                          <a:gd name="T22" fmla="*/ 19852 w 20000"/>
                          <a:gd name="T23" fmla="*/ 11579 h 20000"/>
                          <a:gd name="T24" fmla="*/ 18370 w 20000"/>
                          <a:gd name="T25" fmla="*/ 11579 h 20000"/>
                          <a:gd name="T26" fmla="*/ 18370 w 20000"/>
                          <a:gd name="T27" fmla="*/ 14211 h 20000"/>
                          <a:gd name="T28" fmla="*/ 16000 w 20000"/>
                          <a:gd name="T29" fmla="*/ 16316 h 20000"/>
                          <a:gd name="T30" fmla="*/ 13778 w 20000"/>
                          <a:gd name="T31" fmla="*/ 19868 h 20000"/>
                          <a:gd name="T32" fmla="*/ 8444 w 20000"/>
                          <a:gd name="T33" fmla="*/ 17763 h 20000"/>
                          <a:gd name="T34" fmla="*/ 2222 w 20000"/>
                          <a:gd name="T35" fmla="*/ 15000 h 20000"/>
                          <a:gd name="T36" fmla="*/ 2222 w 20000"/>
                          <a:gd name="T37" fmla="*/ 12895 h 20000"/>
                          <a:gd name="T38" fmla="*/ 0 w 20000"/>
                          <a:gd name="T39" fmla="*/ 9605 h 20000"/>
                          <a:gd name="T40" fmla="*/ 0 w 20000"/>
                          <a:gd name="T41" fmla="*/ 7500 h 20000"/>
                          <a:gd name="T42" fmla="*/ 0 w 20000"/>
                          <a:gd name="T43" fmla="*/ 6184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0" y="6184"/>
                            </a:moveTo>
                            <a:lnTo>
                              <a:pt x="2222" y="4079"/>
                            </a:lnTo>
                            <a:lnTo>
                              <a:pt x="3852" y="4079"/>
                            </a:lnTo>
                            <a:lnTo>
                              <a:pt x="6074" y="789"/>
                            </a:lnTo>
                            <a:lnTo>
                              <a:pt x="6815" y="789"/>
                            </a:lnTo>
                            <a:lnTo>
                              <a:pt x="13778" y="0"/>
                            </a:lnTo>
                            <a:lnTo>
                              <a:pt x="16000" y="3421"/>
                            </a:lnTo>
                            <a:lnTo>
                              <a:pt x="16000" y="5395"/>
                            </a:lnTo>
                            <a:lnTo>
                              <a:pt x="16889" y="6184"/>
                            </a:lnTo>
                            <a:lnTo>
                              <a:pt x="16889" y="9605"/>
                            </a:lnTo>
                            <a:lnTo>
                              <a:pt x="19852" y="9605"/>
                            </a:lnTo>
                            <a:lnTo>
                              <a:pt x="19852" y="11579"/>
                            </a:lnTo>
                            <a:lnTo>
                              <a:pt x="18370" y="11579"/>
                            </a:lnTo>
                            <a:lnTo>
                              <a:pt x="18370" y="14211"/>
                            </a:lnTo>
                            <a:lnTo>
                              <a:pt x="16000" y="16316"/>
                            </a:lnTo>
                            <a:lnTo>
                              <a:pt x="13778" y="19868"/>
                            </a:lnTo>
                            <a:lnTo>
                              <a:pt x="8444" y="17763"/>
                            </a:lnTo>
                            <a:lnTo>
                              <a:pt x="2222" y="15000"/>
                            </a:lnTo>
                            <a:lnTo>
                              <a:pt x="2222" y="12895"/>
                            </a:lnTo>
                            <a:lnTo>
                              <a:pt x="0" y="9605"/>
                            </a:lnTo>
                            <a:lnTo>
                              <a:pt x="0" y="7500"/>
                            </a:lnTo>
                            <a:lnTo>
                              <a:pt x="0" y="618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603" name="Freeform 685"/>
                      <p:cNvSpPr>
                        <a:spLocks/>
                      </p:cNvSpPr>
                      <p:nvPr/>
                    </p:nvSpPr>
                    <p:spPr bwMode="auto">
                      <a:xfrm>
                        <a:off x="4682945" y="4436573"/>
                        <a:ext cx="195697" cy="310519"/>
                      </a:xfrm>
                      <a:custGeom>
                        <a:avLst/>
                        <a:gdLst>
                          <a:gd name="T0" fmla="*/ 4685 w 20000"/>
                          <a:gd name="T1" fmla="*/ 0 h 20000"/>
                          <a:gd name="T2" fmla="*/ 19957 w 20000"/>
                          <a:gd name="T3" fmla="*/ 9507 h 20000"/>
                          <a:gd name="T4" fmla="*/ 17744 w 20000"/>
                          <a:gd name="T5" fmla="*/ 9918 h 20000"/>
                          <a:gd name="T6" fmla="*/ 17267 w 20000"/>
                          <a:gd name="T7" fmla="*/ 10767 h 20000"/>
                          <a:gd name="T8" fmla="*/ 17267 w 20000"/>
                          <a:gd name="T9" fmla="*/ 11479 h 20000"/>
                          <a:gd name="T10" fmla="*/ 17050 w 20000"/>
                          <a:gd name="T11" fmla="*/ 12603 h 20000"/>
                          <a:gd name="T12" fmla="*/ 16356 w 20000"/>
                          <a:gd name="T13" fmla="*/ 13616 h 20000"/>
                          <a:gd name="T14" fmla="*/ 17050 w 20000"/>
                          <a:gd name="T15" fmla="*/ 13616 h 20000"/>
                          <a:gd name="T16" fmla="*/ 17267 w 20000"/>
                          <a:gd name="T17" fmla="*/ 14329 h 20000"/>
                          <a:gd name="T18" fmla="*/ 18178 w 20000"/>
                          <a:gd name="T19" fmla="*/ 15178 h 20000"/>
                          <a:gd name="T20" fmla="*/ 17050 w 20000"/>
                          <a:gd name="T21" fmla="*/ 15616 h 20000"/>
                          <a:gd name="T22" fmla="*/ 15445 w 20000"/>
                          <a:gd name="T23" fmla="*/ 16575 h 20000"/>
                          <a:gd name="T24" fmla="*/ 14100 w 20000"/>
                          <a:gd name="T25" fmla="*/ 17288 h 20000"/>
                          <a:gd name="T26" fmla="*/ 13015 w 20000"/>
                          <a:gd name="T27" fmla="*/ 17699 h 20000"/>
                          <a:gd name="T28" fmla="*/ 10542 w 20000"/>
                          <a:gd name="T29" fmla="*/ 18137 h 20000"/>
                          <a:gd name="T30" fmla="*/ 10542 w 20000"/>
                          <a:gd name="T31" fmla="*/ 18849 h 20000"/>
                          <a:gd name="T32" fmla="*/ 8980 w 20000"/>
                          <a:gd name="T33" fmla="*/ 18986 h 20000"/>
                          <a:gd name="T34" fmla="*/ 7809 w 20000"/>
                          <a:gd name="T35" fmla="*/ 18986 h 20000"/>
                          <a:gd name="T36" fmla="*/ 6030 w 20000"/>
                          <a:gd name="T37" fmla="*/ 19534 h 20000"/>
                          <a:gd name="T38" fmla="*/ 4685 w 20000"/>
                          <a:gd name="T39" fmla="*/ 19699 h 20000"/>
                          <a:gd name="T40" fmla="*/ 3991 w 20000"/>
                          <a:gd name="T41" fmla="*/ 19534 h 20000"/>
                          <a:gd name="T42" fmla="*/ 3124 w 20000"/>
                          <a:gd name="T43" fmla="*/ 18411 h 20000"/>
                          <a:gd name="T44" fmla="*/ 1128 w 20000"/>
                          <a:gd name="T45" fmla="*/ 17288 h 20000"/>
                          <a:gd name="T46" fmla="*/ 2213 w 20000"/>
                          <a:gd name="T47" fmla="*/ 16740 h 20000"/>
                          <a:gd name="T48" fmla="*/ 3124 w 20000"/>
                          <a:gd name="T49" fmla="*/ 16301 h 20000"/>
                          <a:gd name="T50" fmla="*/ 2907 w 20000"/>
                          <a:gd name="T51" fmla="*/ 14877 h 20000"/>
                          <a:gd name="T52" fmla="*/ 2473 w 20000"/>
                          <a:gd name="T53" fmla="*/ 13616 h 20000"/>
                          <a:gd name="T54" fmla="*/ 1779 w 20000"/>
                          <a:gd name="T55" fmla="*/ 12877 h 20000"/>
                          <a:gd name="T56" fmla="*/ 694 w 20000"/>
                          <a:gd name="T57" fmla="*/ 12603 h 20000"/>
                          <a:gd name="T58" fmla="*/ 0 w 20000"/>
                          <a:gd name="T59" fmla="*/ 11315 h 20000"/>
                          <a:gd name="T60" fmla="*/ 694 w 20000"/>
                          <a:gd name="T61" fmla="*/ 10356 h 20000"/>
                          <a:gd name="T62" fmla="*/ 3991 w 20000"/>
                          <a:gd name="T63" fmla="*/ 4082 h 20000"/>
                          <a:gd name="T64" fmla="*/ 3557 w 20000"/>
                          <a:gd name="T65" fmla="*/ 3260 h 20000"/>
                          <a:gd name="T66" fmla="*/ 2907 w 20000"/>
                          <a:gd name="T67" fmla="*/ 2411 h 20000"/>
                          <a:gd name="T68" fmla="*/ 2473 w 20000"/>
                          <a:gd name="T69" fmla="*/ 548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2473" y="548"/>
                            </a:moveTo>
                            <a:lnTo>
                              <a:pt x="4685" y="0"/>
                            </a:lnTo>
                            <a:lnTo>
                              <a:pt x="19957" y="4822"/>
                            </a:lnTo>
                            <a:lnTo>
                              <a:pt x="19957" y="9507"/>
                            </a:lnTo>
                            <a:lnTo>
                              <a:pt x="18395" y="9644"/>
                            </a:lnTo>
                            <a:lnTo>
                              <a:pt x="17744" y="9918"/>
                            </a:lnTo>
                            <a:lnTo>
                              <a:pt x="18178" y="10055"/>
                            </a:lnTo>
                            <a:lnTo>
                              <a:pt x="17267" y="10767"/>
                            </a:lnTo>
                            <a:lnTo>
                              <a:pt x="17050" y="11041"/>
                            </a:lnTo>
                            <a:lnTo>
                              <a:pt x="17267" y="11479"/>
                            </a:lnTo>
                            <a:lnTo>
                              <a:pt x="16616" y="11918"/>
                            </a:lnTo>
                            <a:lnTo>
                              <a:pt x="17050" y="12603"/>
                            </a:lnTo>
                            <a:lnTo>
                              <a:pt x="16356" y="13041"/>
                            </a:lnTo>
                            <a:lnTo>
                              <a:pt x="16356" y="13616"/>
                            </a:lnTo>
                            <a:lnTo>
                              <a:pt x="16616" y="13315"/>
                            </a:lnTo>
                            <a:lnTo>
                              <a:pt x="17050" y="13616"/>
                            </a:lnTo>
                            <a:lnTo>
                              <a:pt x="17050" y="13753"/>
                            </a:lnTo>
                            <a:lnTo>
                              <a:pt x="17267" y="14329"/>
                            </a:lnTo>
                            <a:lnTo>
                              <a:pt x="17267" y="14877"/>
                            </a:lnTo>
                            <a:lnTo>
                              <a:pt x="18178" y="15178"/>
                            </a:lnTo>
                            <a:lnTo>
                              <a:pt x="17744" y="15616"/>
                            </a:lnTo>
                            <a:lnTo>
                              <a:pt x="17050" y="15616"/>
                            </a:lnTo>
                            <a:lnTo>
                              <a:pt x="15922" y="15890"/>
                            </a:lnTo>
                            <a:lnTo>
                              <a:pt x="15445" y="16575"/>
                            </a:lnTo>
                            <a:lnTo>
                              <a:pt x="14794" y="16740"/>
                            </a:lnTo>
                            <a:lnTo>
                              <a:pt x="14100" y="17288"/>
                            </a:lnTo>
                            <a:lnTo>
                              <a:pt x="13666" y="17425"/>
                            </a:lnTo>
                            <a:lnTo>
                              <a:pt x="13015" y="17699"/>
                            </a:lnTo>
                            <a:lnTo>
                              <a:pt x="11193" y="17863"/>
                            </a:lnTo>
                            <a:lnTo>
                              <a:pt x="10542" y="18137"/>
                            </a:lnTo>
                            <a:lnTo>
                              <a:pt x="10759" y="18411"/>
                            </a:lnTo>
                            <a:lnTo>
                              <a:pt x="10542" y="18849"/>
                            </a:lnTo>
                            <a:lnTo>
                              <a:pt x="9414" y="18986"/>
                            </a:lnTo>
                            <a:lnTo>
                              <a:pt x="8980" y="18986"/>
                            </a:lnTo>
                            <a:lnTo>
                              <a:pt x="8330" y="19260"/>
                            </a:lnTo>
                            <a:lnTo>
                              <a:pt x="7809" y="18986"/>
                            </a:lnTo>
                            <a:lnTo>
                              <a:pt x="6941" y="19260"/>
                            </a:lnTo>
                            <a:lnTo>
                              <a:pt x="6030" y="19534"/>
                            </a:lnTo>
                            <a:lnTo>
                              <a:pt x="5857" y="19260"/>
                            </a:lnTo>
                            <a:lnTo>
                              <a:pt x="4685" y="19699"/>
                            </a:lnTo>
                            <a:lnTo>
                              <a:pt x="3991" y="19973"/>
                            </a:lnTo>
                            <a:lnTo>
                              <a:pt x="3991" y="19534"/>
                            </a:lnTo>
                            <a:lnTo>
                              <a:pt x="3557" y="19260"/>
                            </a:lnTo>
                            <a:lnTo>
                              <a:pt x="3124" y="18411"/>
                            </a:lnTo>
                            <a:lnTo>
                              <a:pt x="2473" y="18137"/>
                            </a:lnTo>
                            <a:lnTo>
                              <a:pt x="1128" y="17288"/>
                            </a:lnTo>
                            <a:lnTo>
                              <a:pt x="1345" y="16740"/>
                            </a:lnTo>
                            <a:lnTo>
                              <a:pt x="2213" y="16740"/>
                            </a:lnTo>
                            <a:lnTo>
                              <a:pt x="3991" y="16740"/>
                            </a:lnTo>
                            <a:lnTo>
                              <a:pt x="3124" y="16301"/>
                            </a:lnTo>
                            <a:lnTo>
                              <a:pt x="2907" y="15616"/>
                            </a:lnTo>
                            <a:lnTo>
                              <a:pt x="2907" y="14877"/>
                            </a:lnTo>
                            <a:lnTo>
                              <a:pt x="2907" y="14329"/>
                            </a:lnTo>
                            <a:lnTo>
                              <a:pt x="2473" y="13616"/>
                            </a:lnTo>
                            <a:lnTo>
                              <a:pt x="1779" y="13315"/>
                            </a:lnTo>
                            <a:lnTo>
                              <a:pt x="1779" y="12877"/>
                            </a:lnTo>
                            <a:lnTo>
                              <a:pt x="1128" y="12877"/>
                            </a:lnTo>
                            <a:lnTo>
                              <a:pt x="694" y="12603"/>
                            </a:lnTo>
                            <a:lnTo>
                              <a:pt x="0" y="11918"/>
                            </a:lnTo>
                            <a:lnTo>
                              <a:pt x="0" y="11315"/>
                            </a:lnTo>
                            <a:lnTo>
                              <a:pt x="174" y="10767"/>
                            </a:lnTo>
                            <a:lnTo>
                              <a:pt x="694" y="10356"/>
                            </a:lnTo>
                            <a:lnTo>
                              <a:pt x="3557" y="8055"/>
                            </a:lnTo>
                            <a:lnTo>
                              <a:pt x="3991" y="4082"/>
                            </a:lnTo>
                            <a:lnTo>
                              <a:pt x="4252" y="3973"/>
                            </a:lnTo>
                            <a:lnTo>
                              <a:pt x="3557" y="3260"/>
                            </a:lnTo>
                            <a:lnTo>
                              <a:pt x="3557" y="2849"/>
                            </a:lnTo>
                            <a:lnTo>
                              <a:pt x="2907" y="2411"/>
                            </a:lnTo>
                            <a:lnTo>
                              <a:pt x="2907" y="1397"/>
                            </a:lnTo>
                            <a:lnTo>
                              <a:pt x="2473" y="54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604" name="Freeform 686"/>
                      <p:cNvSpPr>
                        <a:spLocks/>
                      </p:cNvSpPr>
                      <p:nvPr/>
                    </p:nvSpPr>
                    <p:spPr bwMode="auto">
                      <a:xfrm>
                        <a:off x="4566126" y="4145024"/>
                        <a:ext cx="76881" cy="149768"/>
                      </a:xfrm>
                      <a:custGeom>
                        <a:avLst/>
                        <a:gdLst>
                          <a:gd name="T0" fmla="*/ 5055 w 20000"/>
                          <a:gd name="T1" fmla="*/ 1473 h 20000"/>
                          <a:gd name="T2" fmla="*/ 6703 w 20000"/>
                          <a:gd name="T3" fmla="*/ 340 h 20000"/>
                          <a:gd name="T4" fmla="*/ 9560 w 20000"/>
                          <a:gd name="T5" fmla="*/ 0 h 20000"/>
                          <a:gd name="T6" fmla="*/ 11868 w 20000"/>
                          <a:gd name="T7" fmla="*/ 340 h 20000"/>
                          <a:gd name="T8" fmla="*/ 12527 w 20000"/>
                          <a:gd name="T9" fmla="*/ 1756 h 20000"/>
                          <a:gd name="T10" fmla="*/ 15385 w 20000"/>
                          <a:gd name="T11" fmla="*/ 907 h 20000"/>
                          <a:gd name="T12" fmla="*/ 16484 w 20000"/>
                          <a:gd name="T13" fmla="*/ 1473 h 20000"/>
                          <a:gd name="T14" fmla="*/ 14286 w 20000"/>
                          <a:gd name="T15" fmla="*/ 2323 h 20000"/>
                          <a:gd name="T16" fmla="*/ 13626 w 20000"/>
                          <a:gd name="T17" fmla="*/ 3796 h 20000"/>
                          <a:gd name="T18" fmla="*/ 15385 w 20000"/>
                          <a:gd name="T19" fmla="*/ 4646 h 20000"/>
                          <a:gd name="T20" fmla="*/ 16484 w 20000"/>
                          <a:gd name="T21" fmla="*/ 6176 h 20000"/>
                          <a:gd name="T22" fmla="*/ 14286 w 20000"/>
                          <a:gd name="T23" fmla="*/ 7649 h 20000"/>
                          <a:gd name="T24" fmla="*/ 11868 w 20000"/>
                          <a:gd name="T25" fmla="*/ 9065 h 20000"/>
                          <a:gd name="T26" fmla="*/ 12527 w 20000"/>
                          <a:gd name="T27" fmla="*/ 10312 h 20000"/>
                          <a:gd name="T28" fmla="*/ 14286 w 20000"/>
                          <a:gd name="T29" fmla="*/ 10312 h 20000"/>
                          <a:gd name="T30" fmla="*/ 14286 w 20000"/>
                          <a:gd name="T31" fmla="*/ 10878 h 20000"/>
                          <a:gd name="T32" fmla="*/ 16484 w 20000"/>
                          <a:gd name="T33" fmla="*/ 10878 h 20000"/>
                          <a:gd name="T34" fmla="*/ 17033 w 20000"/>
                          <a:gd name="T35" fmla="*/ 11445 h 20000"/>
                          <a:gd name="T36" fmla="*/ 18791 w 20000"/>
                          <a:gd name="T37" fmla="*/ 12295 h 20000"/>
                          <a:gd name="T38" fmla="*/ 18791 w 20000"/>
                          <a:gd name="T39" fmla="*/ 13201 h 20000"/>
                          <a:gd name="T40" fmla="*/ 19890 w 20000"/>
                          <a:gd name="T41" fmla="*/ 14051 h 20000"/>
                          <a:gd name="T42" fmla="*/ 16484 w 20000"/>
                          <a:gd name="T43" fmla="*/ 14618 h 20000"/>
                          <a:gd name="T44" fmla="*/ 12527 w 20000"/>
                          <a:gd name="T45" fmla="*/ 16431 h 20000"/>
                          <a:gd name="T46" fmla="*/ 13626 w 20000"/>
                          <a:gd name="T47" fmla="*/ 18470 h 20000"/>
                          <a:gd name="T48" fmla="*/ 10769 w 20000"/>
                          <a:gd name="T49" fmla="*/ 19943 h 20000"/>
                          <a:gd name="T50" fmla="*/ 9560 w 20000"/>
                          <a:gd name="T51" fmla="*/ 19943 h 20000"/>
                          <a:gd name="T52" fmla="*/ 8022 w 20000"/>
                          <a:gd name="T53" fmla="*/ 14618 h 20000"/>
                          <a:gd name="T54" fmla="*/ 4505 w 20000"/>
                          <a:gd name="T55" fmla="*/ 13768 h 20000"/>
                          <a:gd name="T56" fmla="*/ 3297 w 20000"/>
                          <a:gd name="T57" fmla="*/ 11728 h 20000"/>
                          <a:gd name="T58" fmla="*/ 1648 w 20000"/>
                          <a:gd name="T59" fmla="*/ 11445 h 20000"/>
                          <a:gd name="T60" fmla="*/ 0 w 20000"/>
                          <a:gd name="T61" fmla="*/ 9405 h 20000"/>
                          <a:gd name="T62" fmla="*/ 3297 w 20000"/>
                          <a:gd name="T63" fmla="*/ 7082 h 20000"/>
                          <a:gd name="T64" fmla="*/ 3297 w 20000"/>
                          <a:gd name="T65" fmla="*/ 4646 h 20000"/>
                          <a:gd name="T66" fmla="*/ 3297 w 20000"/>
                          <a:gd name="T67" fmla="*/ 2946 h 20000"/>
                          <a:gd name="T68" fmla="*/ 3297 w 20000"/>
                          <a:gd name="T69" fmla="*/ 2323 h 20000"/>
                          <a:gd name="T70" fmla="*/ 5055 w 20000"/>
                          <a:gd name="T71" fmla="*/ 1756 h 20000"/>
                          <a:gd name="T72" fmla="*/ 5055 w 20000"/>
                          <a:gd name="T73" fmla="*/ 1473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5055" y="1473"/>
                            </a:moveTo>
                            <a:lnTo>
                              <a:pt x="6703" y="340"/>
                            </a:lnTo>
                            <a:lnTo>
                              <a:pt x="9560" y="0"/>
                            </a:lnTo>
                            <a:lnTo>
                              <a:pt x="11868" y="340"/>
                            </a:lnTo>
                            <a:lnTo>
                              <a:pt x="12527" y="1756"/>
                            </a:lnTo>
                            <a:lnTo>
                              <a:pt x="15385" y="907"/>
                            </a:lnTo>
                            <a:lnTo>
                              <a:pt x="16484" y="1473"/>
                            </a:lnTo>
                            <a:lnTo>
                              <a:pt x="14286" y="2323"/>
                            </a:lnTo>
                            <a:lnTo>
                              <a:pt x="13626" y="3796"/>
                            </a:lnTo>
                            <a:lnTo>
                              <a:pt x="15385" y="4646"/>
                            </a:lnTo>
                            <a:lnTo>
                              <a:pt x="16484" y="6176"/>
                            </a:lnTo>
                            <a:lnTo>
                              <a:pt x="14286" y="7649"/>
                            </a:lnTo>
                            <a:lnTo>
                              <a:pt x="11868" y="9065"/>
                            </a:lnTo>
                            <a:lnTo>
                              <a:pt x="12527" y="10312"/>
                            </a:lnTo>
                            <a:lnTo>
                              <a:pt x="14286" y="10312"/>
                            </a:lnTo>
                            <a:lnTo>
                              <a:pt x="14286" y="10878"/>
                            </a:lnTo>
                            <a:lnTo>
                              <a:pt x="16484" y="10878"/>
                            </a:lnTo>
                            <a:lnTo>
                              <a:pt x="17033" y="11445"/>
                            </a:lnTo>
                            <a:lnTo>
                              <a:pt x="18791" y="12295"/>
                            </a:lnTo>
                            <a:lnTo>
                              <a:pt x="18791" y="13201"/>
                            </a:lnTo>
                            <a:lnTo>
                              <a:pt x="19890" y="14051"/>
                            </a:lnTo>
                            <a:lnTo>
                              <a:pt x="16484" y="14618"/>
                            </a:lnTo>
                            <a:lnTo>
                              <a:pt x="12527" y="16431"/>
                            </a:lnTo>
                            <a:lnTo>
                              <a:pt x="13626" y="18470"/>
                            </a:lnTo>
                            <a:lnTo>
                              <a:pt x="10769" y="19943"/>
                            </a:lnTo>
                            <a:lnTo>
                              <a:pt x="9560" y="19943"/>
                            </a:lnTo>
                            <a:lnTo>
                              <a:pt x="8022" y="14618"/>
                            </a:lnTo>
                            <a:lnTo>
                              <a:pt x="4505" y="13768"/>
                            </a:lnTo>
                            <a:lnTo>
                              <a:pt x="3297" y="11728"/>
                            </a:lnTo>
                            <a:lnTo>
                              <a:pt x="1648" y="11445"/>
                            </a:lnTo>
                            <a:lnTo>
                              <a:pt x="0" y="9405"/>
                            </a:lnTo>
                            <a:lnTo>
                              <a:pt x="3297" y="7082"/>
                            </a:lnTo>
                            <a:lnTo>
                              <a:pt x="3297" y="4646"/>
                            </a:lnTo>
                            <a:lnTo>
                              <a:pt x="3297" y="2946"/>
                            </a:lnTo>
                            <a:lnTo>
                              <a:pt x="3297" y="2323"/>
                            </a:lnTo>
                            <a:lnTo>
                              <a:pt x="5055" y="1756"/>
                            </a:lnTo>
                            <a:lnTo>
                              <a:pt x="5055" y="147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605" name="Freeform 775"/>
                      <p:cNvSpPr>
                        <a:spLocks/>
                      </p:cNvSpPr>
                      <p:nvPr/>
                    </p:nvSpPr>
                    <p:spPr bwMode="auto">
                      <a:xfrm>
                        <a:off x="4109834" y="4238879"/>
                        <a:ext cx="11981" cy="5991"/>
                      </a:xfrm>
                      <a:custGeom>
                        <a:avLst/>
                        <a:gdLst>
                          <a:gd name="T0" fmla="*/ 11852 w 20000"/>
                          <a:gd name="T1" fmla="*/ 18182 h 20000"/>
                          <a:gd name="T2" fmla="*/ 0 w 20000"/>
                          <a:gd name="T3" fmla="*/ 0 h 20000"/>
                          <a:gd name="T4" fmla="*/ 3704 w 20000"/>
                          <a:gd name="T5" fmla="*/ 0 h 20000"/>
                          <a:gd name="T6" fmla="*/ 19259 w 20000"/>
                          <a:gd name="T7" fmla="*/ 18182 h 20000"/>
                          <a:gd name="T8" fmla="*/ 11852 w 20000"/>
                          <a:gd name="T9" fmla="*/ 18182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1852" y="18182"/>
                            </a:moveTo>
                            <a:lnTo>
                              <a:pt x="0" y="0"/>
                            </a:lnTo>
                            <a:lnTo>
                              <a:pt x="3704" y="0"/>
                            </a:lnTo>
                            <a:lnTo>
                              <a:pt x="19259" y="18182"/>
                            </a:lnTo>
                            <a:lnTo>
                              <a:pt x="11852" y="1818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606" name="Freeform 776"/>
                      <p:cNvSpPr>
                        <a:spLocks/>
                      </p:cNvSpPr>
                      <p:nvPr/>
                    </p:nvSpPr>
                    <p:spPr bwMode="auto">
                      <a:xfrm>
                        <a:off x="4111831" y="4329738"/>
                        <a:ext cx="11981" cy="11981"/>
                      </a:xfrm>
                      <a:custGeom>
                        <a:avLst/>
                        <a:gdLst>
                          <a:gd name="T0" fmla="*/ 7857 w 20000"/>
                          <a:gd name="T1" fmla="*/ 19259 h 20000"/>
                          <a:gd name="T2" fmla="*/ 0 w 20000"/>
                          <a:gd name="T3" fmla="*/ 4444 h 20000"/>
                          <a:gd name="T4" fmla="*/ 19286 w 20000"/>
                          <a:gd name="T5" fmla="*/ 0 h 20000"/>
                          <a:gd name="T6" fmla="*/ 15000 w 20000"/>
                          <a:gd name="T7" fmla="*/ 11852 h 20000"/>
                          <a:gd name="T8" fmla="*/ 7857 w 20000"/>
                          <a:gd name="T9" fmla="*/ 19259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7857" y="19259"/>
                            </a:moveTo>
                            <a:lnTo>
                              <a:pt x="0" y="4444"/>
                            </a:lnTo>
                            <a:lnTo>
                              <a:pt x="19286" y="0"/>
                            </a:lnTo>
                            <a:lnTo>
                              <a:pt x="15000" y="11852"/>
                            </a:lnTo>
                            <a:lnTo>
                              <a:pt x="7857" y="192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607" name="Freeform 777"/>
                      <p:cNvSpPr>
                        <a:spLocks/>
                      </p:cNvSpPr>
                      <p:nvPr/>
                    </p:nvSpPr>
                    <p:spPr bwMode="auto">
                      <a:xfrm>
                        <a:off x="4134795" y="4331735"/>
                        <a:ext cx="5991" cy="11981"/>
                      </a:xfrm>
                      <a:custGeom>
                        <a:avLst/>
                        <a:gdLst>
                          <a:gd name="T0" fmla="*/ 11765 w 20000"/>
                          <a:gd name="T1" fmla="*/ 19259 h 20000"/>
                          <a:gd name="T2" fmla="*/ 0 w 20000"/>
                          <a:gd name="T3" fmla="*/ 14815 h 20000"/>
                          <a:gd name="T4" fmla="*/ 18824 w 20000"/>
                          <a:gd name="T5" fmla="*/ 0 h 20000"/>
                          <a:gd name="T6" fmla="*/ 11765 w 20000"/>
                          <a:gd name="T7" fmla="*/ 19259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1765" y="19259"/>
                            </a:moveTo>
                            <a:lnTo>
                              <a:pt x="0" y="14815"/>
                            </a:lnTo>
                            <a:lnTo>
                              <a:pt x="18824" y="0"/>
                            </a:lnTo>
                            <a:lnTo>
                              <a:pt x="11765" y="192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grpSp>
              <p:grpSp>
                <p:nvGrpSpPr>
                  <p:cNvPr id="1528" name="Group 1527"/>
                  <p:cNvGrpSpPr/>
                  <p:nvPr/>
                </p:nvGrpSpPr>
                <p:grpSpPr>
                  <a:xfrm>
                    <a:off x="4768813" y="3688732"/>
                    <a:ext cx="2511109" cy="1422795"/>
                    <a:chOff x="4768813" y="3688732"/>
                    <a:chExt cx="2511109" cy="1422795"/>
                  </a:xfrm>
                  <a:grpFill/>
                </p:grpSpPr>
                <p:sp>
                  <p:nvSpPr>
                    <p:cNvPr id="1529" name="Freeform 639"/>
                    <p:cNvSpPr>
                      <a:spLocks/>
                    </p:cNvSpPr>
                    <p:nvPr/>
                  </p:nvSpPr>
                  <p:spPr bwMode="auto">
                    <a:xfrm>
                      <a:off x="5636468" y="4035194"/>
                      <a:ext cx="157756" cy="110829"/>
                    </a:xfrm>
                    <a:custGeom>
                      <a:avLst/>
                      <a:gdLst>
                        <a:gd name="T0" fmla="*/ 15447 w 20000"/>
                        <a:gd name="T1" fmla="*/ 7538 h 20000"/>
                        <a:gd name="T2" fmla="*/ 16314 w 20000"/>
                        <a:gd name="T3" fmla="*/ 10692 h 20000"/>
                        <a:gd name="T4" fmla="*/ 17182 w 20000"/>
                        <a:gd name="T5" fmla="*/ 10692 h 20000"/>
                        <a:gd name="T6" fmla="*/ 18537 w 20000"/>
                        <a:gd name="T7" fmla="*/ 11615 h 20000"/>
                        <a:gd name="T8" fmla="*/ 19946 w 20000"/>
                        <a:gd name="T9" fmla="*/ 16000 h 20000"/>
                        <a:gd name="T10" fmla="*/ 19079 w 20000"/>
                        <a:gd name="T11" fmla="*/ 17154 h 20000"/>
                        <a:gd name="T12" fmla="*/ 18266 w 20000"/>
                        <a:gd name="T13" fmla="*/ 16769 h 20000"/>
                        <a:gd name="T14" fmla="*/ 17724 w 20000"/>
                        <a:gd name="T15" fmla="*/ 16769 h 20000"/>
                        <a:gd name="T16" fmla="*/ 16314 w 20000"/>
                        <a:gd name="T17" fmla="*/ 16000 h 20000"/>
                        <a:gd name="T18" fmla="*/ 14634 w 20000"/>
                        <a:gd name="T19" fmla="*/ 17154 h 20000"/>
                        <a:gd name="T20" fmla="*/ 13225 w 20000"/>
                        <a:gd name="T21" fmla="*/ 18692 h 20000"/>
                        <a:gd name="T22" fmla="*/ 11762 w 20000"/>
                        <a:gd name="T23" fmla="*/ 19923 h 20000"/>
                        <a:gd name="T24" fmla="*/ 11003 w 20000"/>
                        <a:gd name="T25" fmla="*/ 13923 h 20000"/>
                        <a:gd name="T26" fmla="*/ 10407 w 20000"/>
                        <a:gd name="T27" fmla="*/ 13538 h 20000"/>
                        <a:gd name="T28" fmla="*/ 8997 w 20000"/>
                        <a:gd name="T29" fmla="*/ 11923 h 20000"/>
                        <a:gd name="T30" fmla="*/ 8130 w 20000"/>
                        <a:gd name="T31" fmla="*/ 14769 h 20000"/>
                        <a:gd name="T32" fmla="*/ 8726 w 20000"/>
                        <a:gd name="T33" fmla="*/ 15538 h 20000"/>
                        <a:gd name="T34" fmla="*/ 6450 w 20000"/>
                        <a:gd name="T35" fmla="*/ 16769 h 20000"/>
                        <a:gd name="T36" fmla="*/ 5908 w 20000"/>
                        <a:gd name="T37" fmla="*/ 17923 h 20000"/>
                        <a:gd name="T38" fmla="*/ 5366 w 20000"/>
                        <a:gd name="T39" fmla="*/ 17154 h 20000"/>
                        <a:gd name="T40" fmla="*/ 3089 w 20000"/>
                        <a:gd name="T41" fmla="*/ 19154 h 20000"/>
                        <a:gd name="T42" fmla="*/ 0 w 20000"/>
                        <a:gd name="T43" fmla="*/ 17923 h 20000"/>
                        <a:gd name="T44" fmla="*/ 1463 w 20000"/>
                        <a:gd name="T45" fmla="*/ 13923 h 20000"/>
                        <a:gd name="T46" fmla="*/ 3089 w 20000"/>
                        <a:gd name="T47" fmla="*/ 9538 h 20000"/>
                        <a:gd name="T48" fmla="*/ 1680 w 20000"/>
                        <a:gd name="T49" fmla="*/ 9538 h 20000"/>
                        <a:gd name="T50" fmla="*/ 867 w 20000"/>
                        <a:gd name="T51" fmla="*/ 8769 h 20000"/>
                        <a:gd name="T52" fmla="*/ 867 w 20000"/>
                        <a:gd name="T53" fmla="*/ 7538 h 20000"/>
                        <a:gd name="T54" fmla="*/ 3089 w 20000"/>
                        <a:gd name="T55" fmla="*/ 6385 h 20000"/>
                        <a:gd name="T56" fmla="*/ 5095 w 20000"/>
                        <a:gd name="T57" fmla="*/ 6385 h 20000"/>
                        <a:gd name="T58" fmla="*/ 5908 w 20000"/>
                        <a:gd name="T59" fmla="*/ 462 h 20000"/>
                        <a:gd name="T60" fmla="*/ 7588 w 20000"/>
                        <a:gd name="T61" fmla="*/ 0 h 20000"/>
                        <a:gd name="T62" fmla="*/ 8997 w 20000"/>
                        <a:gd name="T63" fmla="*/ 1231 h 20000"/>
                        <a:gd name="T64" fmla="*/ 8130 w 20000"/>
                        <a:gd name="T65" fmla="*/ 2385 h 20000"/>
                        <a:gd name="T66" fmla="*/ 8130 w 20000"/>
                        <a:gd name="T67" fmla="*/ 4385 h 20000"/>
                        <a:gd name="T68" fmla="*/ 15447 w 20000"/>
                        <a:gd name="T69" fmla="*/ 7538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15447" y="7538"/>
                          </a:moveTo>
                          <a:lnTo>
                            <a:pt x="16314" y="10692"/>
                          </a:lnTo>
                          <a:lnTo>
                            <a:pt x="17182" y="10692"/>
                          </a:lnTo>
                          <a:lnTo>
                            <a:pt x="18537" y="11615"/>
                          </a:lnTo>
                          <a:lnTo>
                            <a:pt x="19946" y="16000"/>
                          </a:lnTo>
                          <a:lnTo>
                            <a:pt x="19079" y="17154"/>
                          </a:lnTo>
                          <a:lnTo>
                            <a:pt x="18266" y="16769"/>
                          </a:lnTo>
                          <a:lnTo>
                            <a:pt x="17724" y="16769"/>
                          </a:lnTo>
                          <a:lnTo>
                            <a:pt x="16314" y="16000"/>
                          </a:lnTo>
                          <a:lnTo>
                            <a:pt x="14634" y="17154"/>
                          </a:lnTo>
                          <a:lnTo>
                            <a:pt x="13225" y="18692"/>
                          </a:lnTo>
                          <a:lnTo>
                            <a:pt x="11762" y="19923"/>
                          </a:lnTo>
                          <a:lnTo>
                            <a:pt x="11003" y="13923"/>
                          </a:lnTo>
                          <a:lnTo>
                            <a:pt x="10407" y="13538"/>
                          </a:lnTo>
                          <a:lnTo>
                            <a:pt x="8997" y="11923"/>
                          </a:lnTo>
                          <a:lnTo>
                            <a:pt x="8130" y="14769"/>
                          </a:lnTo>
                          <a:lnTo>
                            <a:pt x="8726" y="15538"/>
                          </a:lnTo>
                          <a:lnTo>
                            <a:pt x="6450" y="16769"/>
                          </a:lnTo>
                          <a:lnTo>
                            <a:pt x="5908" y="17923"/>
                          </a:lnTo>
                          <a:lnTo>
                            <a:pt x="5366" y="17154"/>
                          </a:lnTo>
                          <a:lnTo>
                            <a:pt x="3089" y="19154"/>
                          </a:lnTo>
                          <a:lnTo>
                            <a:pt x="0" y="17923"/>
                          </a:lnTo>
                          <a:lnTo>
                            <a:pt x="1463" y="13923"/>
                          </a:lnTo>
                          <a:lnTo>
                            <a:pt x="3089" y="9538"/>
                          </a:lnTo>
                          <a:lnTo>
                            <a:pt x="1680" y="9538"/>
                          </a:lnTo>
                          <a:lnTo>
                            <a:pt x="867" y="8769"/>
                          </a:lnTo>
                          <a:lnTo>
                            <a:pt x="867" y="7538"/>
                          </a:lnTo>
                          <a:lnTo>
                            <a:pt x="3089" y="6385"/>
                          </a:lnTo>
                          <a:lnTo>
                            <a:pt x="5095" y="6385"/>
                          </a:lnTo>
                          <a:lnTo>
                            <a:pt x="5908" y="462"/>
                          </a:lnTo>
                          <a:lnTo>
                            <a:pt x="7588" y="0"/>
                          </a:lnTo>
                          <a:lnTo>
                            <a:pt x="8997" y="1231"/>
                          </a:lnTo>
                          <a:lnTo>
                            <a:pt x="8130" y="2385"/>
                          </a:lnTo>
                          <a:lnTo>
                            <a:pt x="8130" y="4385"/>
                          </a:lnTo>
                          <a:lnTo>
                            <a:pt x="15447" y="753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nvGrpSpPr>
                    <p:cNvPr id="1530" name="Group 1529"/>
                    <p:cNvGrpSpPr/>
                    <p:nvPr/>
                  </p:nvGrpSpPr>
                  <p:grpSpPr>
                    <a:xfrm>
                      <a:off x="4768813" y="3688732"/>
                      <a:ext cx="2511109" cy="1422795"/>
                      <a:chOff x="4768813" y="3688732"/>
                      <a:chExt cx="2511109" cy="1422795"/>
                    </a:xfrm>
                    <a:grpFill/>
                  </p:grpSpPr>
                  <p:sp>
                    <p:nvSpPr>
                      <p:cNvPr id="1531" name="Freeform 632"/>
                      <p:cNvSpPr>
                        <a:spLocks/>
                      </p:cNvSpPr>
                      <p:nvPr/>
                    </p:nvSpPr>
                    <p:spPr bwMode="auto">
                      <a:xfrm>
                        <a:off x="5231096" y="4550396"/>
                        <a:ext cx="81873" cy="91858"/>
                      </a:xfrm>
                      <a:custGeom>
                        <a:avLst/>
                        <a:gdLst>
                          <a:gd name="T0" fmla="*/ 3125 w 20000"/>
                          <a:gd name="T1" fmla="*/ 19908 h 20000"/>
                          <a:gd name="T2" fmla="*/ 2708 w 20000"/>
                          <a:gd name="T3" fmla="*/ 17523 h 20000"/>
                          <a:gd name="T4" fmla="*/ 1563 w 20000"/>
                          <a:gd name="T5" fmla="*/ 13303 h 20000"/>
                          <a:gd name="T6" fmla="*/ 0 w 20000"/>
                          <a:gd name="T7" fmla="*/ 8991 h 20000"/>
                          <a:gd name="T8" fmla="*/ 0 w 20000"/>
                          <a:gd name="T9" fmla="*/ 7156 h 20000"/>
                          <a:gd name="T10" fmla="*/ 0 w 20000"/>
                          <a:gd name="T11" fmla="*/ 5229 h 20000"/>
                          <a:gd name="T12" fmla="*/ 2708 w 20000"/>
                          <a:gd name="T13" fmla="*/ 3761 h 20000"/>
                          <a:gd name="T14" fmla="*/ 2708 w 20000"/>
                          <a:gd name="T15" fmla="*/ 1009 h 20000"/>
                          <a:gd name="T16" fmla="*/ 3125 w 20000"/>
                          <a:gd name="T17" fmla="*/ 1009 h 20000"/>
                          <a:gd name="T18" fmla="*/ 4792 w 20000"/>
                          <a:gd name="T19" fmla="*/ 1009 h 20000"/>
                          <a:gd name="T20" fmla="*/ 8646 w 20000"/>
                          <a:gd name="T21" fmla="*/ 0 h 20000"/>
                          <a:gd name="T22" fmla="*/ 17188 w 20000"/>
                          <a:gd name="T23" fmla="*/ 3761 h 20000"/>
                          <a:gd name="T24" fmla="*/ 17188 w 20000"/>
                          <a:gd name="T25" fmla="*/ 7156 h 20000"/>
                          <a:gd name="T26" fmla="*/ 19896 w 20000"/>
                          <a:gd name="T27" fmla="*/ 6239 h 20000"/>
                          <a:gd name="T28" fmla="*/ 18229 w 20000"/>
                          <a:gd name="T29" fmla="*/ 10000 h 20000"/>
                          <a:gd name="T30" fmla="*/ 15625 w 20000"/>
                          <a:gd name="T31" fmla="*/ 12385 h 20000"/>
                          <a:gd name="T32" fmla="*/ 15625 w 20000"/>
                          <a:gd name="T33" fmla="*/ 14679 h 20000"/>
                          <a:gd name="T34" fmla="*/ 18854 w 20000"/>
                          <a:gd name="T35" fmla="*/ 13303 h 20000"/>
                          <a:gd name="T36" fmla="*/ 18854 w 20000"/>
                          <a:gd name="T37" fmla="*/ 13761 h 20000"/>
                          <a:gd name="T38" fmla="*/ 16146 w 20000"/>
                          <a:gd name="T39" fmla="*/ 15229 h 20000"/>
                          <a:gd name="T40" fmla="*/ 12917 w 20000"/>
                          <a:gd name="T41" fmla="*/ 16147 h 20000"/>
                          <a:gd name="T42" fmla="*/ 3125 w 20000"/>
                          <a:gd name="T43" fmla="*/ 19908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3125" y="19908"/>
                            </a:moveTo>
                            <a:lnTo>
                              <a:pt x="2708" y="17523"/>
                            </a:lnTo>
                            <a:lnTo>
                              <a:pt x="1563" y="13303"/>
                            </a:lnTo>
                            <a:lnTo>
                              <a:pt x="0" y="8991"/>
                            </a:lnTo>
                            <a:lnTo>
                              <a:pt x="0" y="7156"/>
                            </a:lnTo>
                            <a:lnTo>
                              <a:pt x="0" y="5229"/>
                            </a:lnTo>
                            <a:lnTo>
                              <a:pt x="2708" y="3761"/>
                            </a:lnTo>
                            <a:lnTo>
                              <a:pt x="2708" y="1009"/>
                            </a:lnTo>
                            <a:lnTo>
                              <a:pt x="3125" y="1009"/>
                            </a:lnTo>
                            <a:lnTo>
                              <a:pt x="4792" y="1009"/>
                            </a:lnTo>
                            <a:lnTo>
                              <a:pt x="8646" y="0"/>
                            </a:lnTo>
                            <a:lnTo>
                              <a:pt x="17188" y="3761"/>
                            </a:lnTo>
                            <a:lnTo>
                              <a:pt x="17188" y="7156"/>
                            </a:lnTo>
                            <a:lnTo>
                              <a:pt x="19896" y="6239"/>
                            </a:lnTo>
                            <a:lnTo>
                              <a:pt x="18229" y="10000"/>
                            </a:lnTo>
                            <a:lnTo>
                              <a:pt x="15625" y="12385"/>
                            </a:lnTo>
                            <a:lnTo>
                              <a:pt x="15625" y="14679"/>
                            </a:lnTo>
                            <a:lnTo>
                              <a:pt x="18854" y="13303"/>
                            </a:lnTo>
                            <a:lnTo>
                              <a:pt x="18854" y="13761"/>
                            </a:lnTo>
                            <a:lnTo>
                              <a:pt x="16146" y="15229"/>
                            </a:lnTo>
                            <a:lnTo>
                              <a:pt x="12917" y="16147"/>
                            </a:lnTo>
                            <a:lnTo>
                              <a:pt x="3125" y="1990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nvGrpSpPr>
                      <p:cNvPr id="1532" name="Group 1531"/>
                      <p:cNvGrpSpPr/>
                      <p:nvPr/>
                    </p:nvGrpSpPr>
                    <p:grpSpPr>
                      <a:xfrm>
                        <a:off x="5244076" y="4296789"/>
                        <a:ext cx="231642" cy="350457"/>
                        <a:chOff x="5244076" y="4296789"/>
                        <a:chExt cx="231642" cy="350457"/>
                      </a:xfrm>
                      <a:grpFill/>
                    </p:grpSpPr>
                    <p:sp>
                      <p:nvSpPr>
                        <p:cNvPr id="1571" name="Freeform 603"/>
                        <p:cNvSpPr>
                          <a:spLocks/>
                        </p:cNvSpPr>
                        <p:nvPr/>
                      </p:nvSpPr>
                      <p:spPr bwMode="auto">
                        <a:xfrm>
                          <a:off x="5370880" y="4380659"/>
                          <a:ext cx="12980" cy="30952"/>
                        </a:xfrm>
                        <a:custGeom>
                          <a:avLst/>
                          <a:gdLst>
                            <a:gd name="T0" fmla="*/ 3750 w 20000"/>
                            <a:gd name="T1" fmla="*/ 17027 h 20000"/>
                            <a:gd name="T2" fmla="*/ 0 w 20000"/>
                            <a:gd name="T3" fmla="*/ 5405 h 20000"/>
                            <a:gd name="T4" fmla="*/ 3750 w 20000"/>
                            <a:gd name="T5" fmla="*/ 4324 h 20000"/>
                            <a:gd name="T6" fmla="*/ 9375 w 20000"/>
                            <a:gd name="T7" fmla="*/ 0 h 20000"/>
                            <a:gd name="T8" fmla="*/ 19375 w 20000"/>
                            <a:gd name="T9" fmla="*/ 4324 h 20000"/>
                            <a:gd name="T10" fmla="*/ 19375 w 20000"/>
                            <a:gd name="T11" fmla="*/ 11081 h 20000"/>
                            <a:gd name="T12" fmla="*/ 19375 w 20000"/>
                            <a:gd name="T13" fmla="*/ 17027 h 20000"/>
                            <a:gd name="T14" fmla="*/ 15625 w 20000"/>
                            <a:gd name="T15" fmla="*/ 19730 h 20000"/>
                            <a:gd name="T16" fmla="*/ 9375 w 20000"/>
                            <a:gd name="T17" fmla="*/ 17027 h 20000"/>
                            <a:gd name="T18" fmla="*/ 3750 w 20000"/>
                            <a:gd name="T19" fmla="*/ 17027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3750" y="17027"/>
                              </a:moveTo>
                              <a:lnTo>
                                <a:pt x="0" y="5405"/>
                              </a:lnTo>
                              <a:lnTo>
                                <a:pt x="3750" y="4324"/>
                              </a:lnTo>
                              <a:lnTo>
                                <a:pt x="9375" y="0"/>
                              </a:lnTo>
                              <a:lnTo>
                                <a:pt x="19375" y="4324"/>
                              </a:lnTo>
                              <a:lnTo>
                                <a:pt x="19375" y="11081"/>
                              </a:lnTo>
                              <a:lnTo>
                                <a:pt x="19375" y="17027"/>
                              </a:lnTo>
                              <a:lnTo>
                                <a:pt x="15625" y="19730"/>
                              </a:lnTo>
                              <a:lnTo>
                                <a:pt x="9375" y="17027"/>
                              </a:lnTo>
                              <a:lnTo>
                                <a:pt x="3750" y="1702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72" name="Freeform 606"/>
                        <p:cNvSpPr>
                          <a:spLocks/>
                        </p:cNvSpPr>
                        <p:nvPr/>
                      </p:nvSpPr>
                      <p:spPr bwMode="auto">
                        <a:xfrm>
                          <a:off x="5291003" y="4296789"/>
                          <a:ext cx="28955" cy="28955"/>
                        </a:xfrm>
                        <a:custGeom>
                          <a:avLst/>
                          <a:gdLst>
                            <a:gd name="T0" fmla="*/ 0 w 20000"/>
                            <a:gd name="T1" fmla="*/ 12174 h 20000"/>
                            <a:gd name="T2" fmla="*/ 2941 w 20000"/>
                            <a:gd name="T3" fmla="*/ 7826 h 20000"/>
                            <a:gd name="T4" fmla="*/ 4706 w 20000"/>
                            <a:gd name="T5" fmla="*/ 0 h 20000"/>
                            <a:gd name="T6" fmla="*/ 12059 w 20000"/>
                            <a:gd name="T7" fmla="*/ 0 h 20000"/>
                            <a:gd name="T8" fmla="*/ 15000 w 20000"/>
                            <a:gd name="T9" fmla="*/ 3188 h 20000"/>
                            <a:gd name="T10" fmla="*/ 18235 w 20000"/>
                            <a:gd name="T11" fmla="*/ 3188 h 20000"/>
                            <a:gd name="T12" fmla="*/ 18235 w 20000"/>
                            <a:gd name="T13" fmla="*/ 6087 h 20000"/>
                            <a:gd name="T14" fmla="*/ 12059 w 20000"/>
                            <a:gd name="T15" fmla="*/ 7826 h 20000"/>
                            <a:gd name="T16" fmla="*/ 15000 w 20000"/>
                            <a:gd name="T17" fmla="*/ 10725 h 20000"/>
                            <a:gd name="T18" fmla="*/ 19706 w 20000"/>
                            <a:gd name="T19" fmla="*/ 19710 h 20000"/>
                            <a:gd name="T20" fmla="*/ 12059 w 20000"/>
                            <a:gd name="T21" fmla="*/ 19710 h 20000"/>
                            <a:gd name="T22" fmla="*/ 10588 w 20000"/>
                            <a:gd name="T23" fmla="*/ 15072 h 20000"/>
                            <a:gd name="T24" fmla="*/ 0 w 20000"/>
                            <a:gd name="T25" fmla="*/ 12174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0" y="12174"/>
                              </a:moveTo>
                              <a:lnTo>
                                <a:pt x="2941" y="7826"/>
                              </a:lnTo>
                              <a:lnTo>
                                <a:pt x="4706" y="0"/>
                              </a:lnTo>
                              <a:lnTo>
                                <a:pt x="12059" y="0"/>
                              </a:lnTo>
                              <a:lnTo>
                                <a:pt x="15000" y="3188"/>
                              </a:lnTo>
                              <a:lnTo>
                                <a:pt x="18235" y="3188"/>
                              </a:lnTo>
                              <a:lnTo>
                                <a:pt x="18235" y="6087"/>
                              </a:lnTo>
                              <a:lnTo>
                                <a:pt x="12059" y="7826"/>
                              </a:lnTo>
                              <a:lnTo>
                                <a:pt x="15000" y="10725"/>
                              </a:lnTo>
                              <a:lnTo>
                                <a:pt x="19706" y="19710"/>
                              </a:lnTo>
                              <a:lnTo>
                                <a:pt x="12059" y="19710"/>
                              </a:lnTo>
                              <a:lnTo>
                                <a:pt x="10588" y="15072"/>
                              </a:lnTo>
                              <a:lnTo>
                                <a:pt x="0" y="1217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73" name="Freeform 627"/>
                        <p:cNvSpPr>
                          <a:spLocks/>
                        </p:cNvSpPr>
                        <p:nvPr/>
                      </p:nvSpPr>
                      <p:spPr bwMode="auto">
                        <a:xfrm>
                          <a:off x="5381863" y="4376665"/>
                          <a:ext cx="93855" cy="76881"/>
                        </a:xfrm>
                        <a:custGeom>
                          <a:avLst/>
                          <a:gdLst>
                            <a:gd name="T0" fmla="*/ 0 w 20000"/>
                            <a:gd name="T1" fmla="*/ 9121 h 20000"/>
                            <a:gd name="T2" fmla="*/ 536 w 20000"/>
                            <a:gd name="T3" fmla="*/ 8022 h 20000"/>
                            <a:gd name="T4" fmla="*/ 536 w 20000"/>
                            <a:gd name="T5" fmla="*/ 10220 h 20000"/>
                            <a:gd name="T6" fmla="*/ 1429 w 20000"/>
                            <a:gd name="T7" fmla="*/ 10769 h 20000"/>
                            <a:gd name="T8" fmla="*/ 1875 w 20000"/>
                            <a:gd name="T9" fmla="*/ 11868 h 20000"/>
                            <a:gd name="T10" fmla="*/ 4196 w 20000"/>
                            <a:gd name="T11" fmla="*/ 11868 h 20000"/>
                            <a:gd name="T12" fmla="*/ 5179 w 20000"/>
                            <a:gd name="T13" fmla="*/ 10769 h 20000"/>
                            <a:gd name="T14" fmla="*/ 9732 w 20000"/>
                            <a:gd name="T15" fmla="*/ 10769 h 20000"/>
                            <a:gd name="T16" fmla="*/ 11607 w 20000"/>
                            <a:gd name="T17" fmla="*/ 10220 h 20000"/>
                            <a:gd name="T18" fmla="*/ 13393 w 20000"/>
                            <a:gd name="T19" fmla="*/ 8022 h 20000"/>
                            <a:gd name="T20" fmla="*/ 15714 w 20000"/>
                            <a:gd name="T21" fmla="*/ 4505 h 20000"/>
                            <a:gd name="T22" fmla="*/ 17589 w 20000"/>
                            <a:gd name="T23" fmla="*/ 1648 h 20000"/>
                            <a:gd name="T24" fmla="*/ 18482 w 20000"/>
                            <a:gd name="T25" fmla="*/ 0 h 20000"/>
                            <a:gd name="T26" fmla="*/ 19464 w 20000"/>
                            <a:gd name="T27" fmla="*/ 1099 h 20000"/>
                            <a:gd name="T28" fmla="*/ 19464 w 20000"/>
                            <a:gd name="T29" fmla="*/ 2857 h 20000"/>
                            <a:gd name="T30" fmla="*/ 19464 w 20000"/>
                            <a:gd name="T31" fmla="*/ 5604 h 20000"/>
                            <a:gd name="T32" fmla="*/ 18482 w 20000"/>
                            <a:gd name="T33" fmla="*/ 5604 h 20000"/>
                            <a:gd name="T34" fmla="*/ 17589 w 20000"/>
                            <a:gd name="T35" fmla="*/ 6264 h 20000"/>
                            <a:gd name="T36" fmla="*/ 18482 w 20000"/>
                            <a:gd name="T37" fmla="*/ 10220 h 20000"/>
                            <a:gd name="T38" fmla="*/ 19464 w 20000"/>
                            <a:gd name="T39" fmla="*/ 10220 h 20000"/>
                            <a:gd name="T40" fmla="*/ 19911 w 20000"/>
                            <a:gd name="T41" fmla="*/ 11868 h 20000"/>
                            <a:gd name="T42" fmla="*/ 19464 w 20000"/>
                            <a:gd name="T43" fmla="*/ 11868 h 20000"/>
                            <a:gd name="T44" fmla="*/ 17589 w 20000"/>
                            <a:gd name="T45" fmla="*/ 11868 h 20000"/>
                            <a:gd name="T46" fmla="*/ 17589 w 20000"/>
                            <a:gd name="T47" fmla="*/ 13626 h 20000"/>
                            <a:gd name="T48" fmla="*/ 17143 w 20000"/>
                            <a:gd name="T49" fmla="*/ 15385 h 20000"/>
                            <a:gd name="T50" fmla="*/ 17143 w 20000"/>
                            <a:gd name="T51" fmla="*/ 19231 h 20000"/>
                            <a:gd name="T52" fmla="*/ 16250 w 20000"/>
                            <a:gd name="T53" fmla="*/ 19890 h 20000"/>
                            <a:gd name="T54" fmla="*/ 4196 w 20000"/>
                            <a:gd name="T55" fmla="*/ 17582 h 20000"/>
                            <a:gd name="T56" fmla="*/ 3750 w 20000"/>
                            <a:gd name="T57" fmla="*/ 15385 h 20000"/>
                            <a:gd name="T58" fmla="*/ 1875 w 20000"/>
                            <a:gd name="T59" fmla="*/ 12967 h 20000"/>
                            <a:gd name="T60" fmla="*/ 536 w 20000"/>
                            <a:gd name="T61" fmla="*/ 10769 h 20000"/>
                            <a:gd name="T62" fmla="*/ 0 w 20000"/>
                            <a:gd name="T63" fmla="*/ 9121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0" y="9121"/>
                              </a:moveTo>
                              <a:lnTo>
                                <a:pt x="536" y="8022"/>
                              </a:lnTo>
                              <a:lnTo>
                                <a:pt x="536" y="10220"/>
                              </a:lnTo>
                              <a:lnTo>
                                <a:pt x="1429" y="10769"/>
                              </a:lnTo>
                              <a:lnTo>
                                <a:pt x="1875" y="11868"/>
                              </a:lnTo>
                              <a:lnTo>
                                <a:pt x="4196" y="11868"/>
                              </a:lnTo>
                              <a:lnTo>
                                <a:pt x="5179" y="10769"/>
                              </a:lnTo>
                              <a:lnTo>
                                <a:pt x="9732" y="10769"/>
                              </a:lnTo>
                              <a:lnTo>
                                <a:pt x="11607" y="10220"/>
                              </a:lnTo>
                              <a:lnTo>
                                <a:pt x="13393" y="8022"/>
                              </a:lnTo>
                              <a:lnTo>
                                <a:pt x="15714" y="4505"/>
                              </a:lnTo>
                              <a:lnTo>
                                <a:pt x="17589" y="1648"/>
                              </a:lnTo>
                              <a:lnTo>
                                <a:pt x="18482" y="0"/>
                              </a:lnTo>
                              <a:lnTo>
                                <a:pt x="19464" y="1099"/>
                              </a:lnTo>
                              <a:lnTo>
                                <a:pt x="19464" y="2857"/>
                              </a:lnTo>
                              <a:lnTo>
                                <a:pt x="19464" y="5604"/>
                              </a:lnTo>
                              <a:lnTo>
                                <a:pt x="18482" y="5604"/>
                              </a:lnTo>
                              <a:lnTo>
                                <a:pt x="17589" y="6264"/>
                              </a:lnTo>
                              <a:lnTo>
                                <a:pt x="18482" y="10220"/>
                              </a:lnTo>
                              <a:lnTo>
                                <a:pt x="19464" y="10220"/>
                              </a:lnTo>
                              <a:lnTo>
                                <a:pt x="19911" y="11868"/>
                              </a:lnTo>
                              <a:lnTo>
                                <a:pt x="19464" y="11868"/>
                              </a:lnTo>
                              <a:lnTo>
                                <a:pt x="17589" y="11868"/>
                              </a:lnTo>
                              <a:lnTo>
                                <a:pt x="17589" y="13626"/>
                              </a:lnTo>
                              <a:lnTo>
                                <a:pt x="17143" y="15385"/>
                              </a:lnTo>
                              <a:lnTo>
                                <a:pt x="17143" y="19231"/>
                              </a:lnTo>
                              <a:lnTo>
                                <a:pt x="16250" y="19890"/>
                              </a:lnTo>
                              <a:lnTo>
                                <a:pt x="4196" y="17582"/>
                              </a:lnTo>
                              <a:lnTo>
                                <a:pt x="3750" y="15385"/>
                              </a:lnTo>
                              <a:lnTo>
                                <a:pt x="1875" y="12967"/>
                              </a:lnTo>
                              <a:lnTo>
                                <a:pt x="536" y="10769"/>
                              </a:lnTo>
                              <a:lnTo>
                                <a:pt x="0" y="912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74" name="Freeform 633"/>
                        <p:cNvSpPr>
                          <a:spLocks/>
                        </p:cNvSpPr>
                        <p:nvPr/>
                      </p:nvSpPr>
                      <p:spPr bwMode="auto">
                        <a:xfrm>
                          <a:off x="5244076" y="4521441"/>
                          <a:ext cx="183715" cy="125805"/>
                        </a:xfrm>
                        <a:custGeom>
                          <a:avLst/>
                          <a:gdLst>
                            <a:gd name="T0" fmla="*/ 17587 w 20000"/>
                            <a:gd name="T1" fmla="*/ 0 h 20000"/>
                            <a:gd name="T2" fmla="*/ 19954 w 20000"/>
                            <a:gd name="T3" fmla="*/ 7297 h 20000"/>
                            <a:gd name="T4" fmla="*/ 18237 w 20000"/>
                            <a:gd name="T5" fmla="*/ 8378 h 20000"/>
                            <a:gd name="T6" fmla="*/ 18051 w 20000"/>
                            <a:gd name="T7" fmla="*/ 10135 h 20000"/>
                            <a:gd name="T8" fmla="*/ 18051 w 20000"/>
                            <a:gd name="T9" fmla="*/ 10811 h 20000"/>
                            <a:gd name="T10" fmla="*/ 12993 w 20000"/>
                            <a:gd name="T11" fmla="*/ 13581 h 20000"/>
                            <a:gd name="T12" fmla="*/ 11787 w 20000"/>
                            <a:gd name="T13" fmla="*/ 14257 h 20000"/>
                            <a:gd name="T14" fmla="*/ 10812 w 20000"/>
                            <a:gd name="T15" fmla="*/ 15743 h 20000"/>
                            <a:gd name="T16" fmla="*/ 9884 w 20000"/>
                            <a:gd name="T17" fmla="*/ 15743 h 20000"/>
                            <a:gd name="T18" fmla="*/ 9420 w 20000"/>
                            <a:gd name="T19" fmla="*/ 15743 h 20000"/>
                            <a:gd name="T20" fmla="*/ 7425 w 20000"/>
                            <a:gd name="T21" fmla="*/ 17432 h 20000"/>
                            <a:gd name="T22" fmla="*/ 4826 w 20000"/>
                            <a:gd name="T23" fmla="*/ 18108 h 20000"/>
                            <a:gd name="T24" fmla="*/ 3619 w 20000"/>
                            <a:gd name="T25" fmla="*/ 18514 h 20000"/>
                            <a:gd name="T26" fmla="*/ 3619 w 20000"/>
                            <a:gd name="T27" fmla="*/ 19932 h 20000"/>
                            <a:gd name="T28" fmla="*/ 2413 w 20000"/>
                            <a:gd name="T29" fmla="*/ 19932 h 20000"/>
                            <a:gd name="T30" fmla="*/ 742 w 20000"/>
                            <a:gd name="T31" fmla="*/ 19932 h 20000"/>
                            <a:gd name="T32" fmla="*/ 0 w 20000"/>
                            <a:gd name="T33" fmla="*/ 19189 h 20000"/>
                            <a:gd name="T34" fmla="*/ 4362 w 20000"/>
                            <a:gd name="T35" fmla="*/ 16419 h 20000"/>
                            <a:gd name="T36" fmla="*/ 5800 w 20000"/>
                            <a:gd name="T37" fmla="*/ 15743 h 20000"/>
                            <a:gd name="T38" fmla="*/ 6961 w 20000"/>
                            <a:gd name="T39" fmla="*/ 14662 h 20000"/>
                            <a:gd name="T40" fmla="*/ 6961 w 20000"/>
                            <a:gd name="T41" fmla="*/ 14257 h 20000"/>
                            <a:gd name="T42" fmla="*/ 5522 w 20000"/>
                            <a:gd name="T43" fmla="*/ 15338 h 20000"/>
                            <a:gd name="T44" fmla="*/ 5522 w 20000"/>
                            <a:gd name="T45" fmla="*/ 13581 h 20000"/>
                            <a:gd name="T46" fmla="*/ 6729 w 20000"/>
                            <a:gd name="T47" fmla="*/ 11892 h 20000"/>
                            <a:gd name="T48" fmla="*/ 7425 w 20000"/>
                            <a:gd name="T49" fmla="*/ 9122 h 20000"/>
                            <a:gd name="T50" fmla="*/ 10812 w 20000"/>
                            <a:gd name="T51" fmla="*/ 2432 h 20000"/>
                            <a:gd name="T52" fmla="*/ 17587 w 20000"/>
                            <a:gd name="T53" fmla="*/ 0 h 200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00"/>
                            <a:gd name="T82" fmla="*/ 0 h 20000"/>
                            <a:gd name="T83" fmla="*/ 20000 w 20000"/>
                            <a:gd name="T84" fmla="*/ 20000 h 200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00" h="20000">
                              <a:moveTo>
                                <a:pt x="17587" y="0"/>
                              </a:moveTo>
                              <a:lnTo>
                                <a:pt x="19954" y="7297"/>
                              </a:lnTo>
                              <a:lnTo>
                                <a:pt x="18237" y="8378"/>
                              </a:lnTo>
                              <a:lnTo>
                                <a:pt x="18051" y="10135"/>
                              </a:lnTo>
                              <a:lnTo>
                                <a:pt x="18051" y="10811"/>
                              </a:lnTo>
                              <a:lnTo>
                                <a:pt x="12993" y="13581"/>
                              </a:lnTo>
                              <a:lnTo>
                                <a:pt x="11787" y="14257"/>
                              </a:lnTo>
                              <a:lnTo>
                                <a:pt x="10812" y="15743"/>
                              </a:lnTo>
                              <a:lnTo>
                                <a:pt x="9884" y="15743"/>
                              </a:lnTo>
                              <a:lnTo>
                                <a:pt x="9420" y="15743"/>
                              </a:lnTo>
                              <a:lnTo>
                                <a:pt x="7425" y="17432"/>
                              </a:lnTo>
                              <a:lnTo>
                                <a:pt x="4826" y="18108"/>
                              </a:lnTo>
                              <a:lnTo>
                                <a:pt x="3619" y="18514"/>
                              </a:lnTo>
                              <a:lnTo>
                                <a:pt x="3619" y="19932"/>
                              </a:lnTo>
                              <a:lnTo>
                                <a:pt x="2413" y="19932"/>
                              </a:lnTo>
                              <a:lnTo>
                                <a:pt x="742" y="19932"/>
                              </a:lnTo>
                              <a:lnTo>
                                <a:pt x="0" y="19189"/>
                              </a:lnTo>
                              <a:lnTo>
                                <a:pt x="4362" y="16419"/>
                              </a:lnTo>
                              <a:lnTo>
                                <a:pt x="5800" y="15743"/>
                              </a:lnTo>
                              <a:lnTo>
                                <a:pt x="6961" y="14662"/>
                              </a:lnTo>
                              <a:lnTo>
                                <a:pt x="6961" y="14257"/>
                              </a:lnTo>
                              <a:lnTo>
                                <a:pt x="5522" y="15338"/>
                              </a:lnTo>
                              <a:lnTo>
                                <a:pt x="5522" y="13581"/>
                              </a:lnTo>
                              <a:lnTo>
                                <a:pt x="6729" y="11892"/>
                              </a:lnTo>
                              <a:lnTo>
                                <a:pt x="7425" y="9122"/>
                              </a:lnTo>
                              <a:lnTo>
                                <a:pt x="10812" y="2432"/>
                              </a:lnTo>
                              <a:lnTo>
                                <a:pt x="17587" y="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grpSp>
                    <p:nvGrpSpPr>
                      <p:cNvPr id="1533" name="Group 1532"/>
                      <p:cNvGrpSpPr/>
                      <p:nvPr/>
                    </p:nvGrpSpPr>
                    <p:grpSpPr>
                      <a:xfrm>
                        <a:off x="4768813" y="3688732"/>
                        <a:ext cx="2511109" cy="1422795"/>
                        <a:chOff x="4768813" y="3688732"/>
                        <a:chExt cx="2511109" cy="1422795"/>
                      </a:xfrm>
                      <a:grpFill/>
                    </p:grpSpPr>
                    <p:sp>
                      <p:nvSpPr>
                        <p:cNvPr id="1534" name="Freeform 487"/>
                        <p:cNvSpPr>
                          <a:spLocks/>
                        </p:cNvSpPr>
                        <p:nvPr/>
                      </p:nvSpPr>
                      <p:spPr bwMode="auto">
                        <a:xfrm>
                          <a:off x="4768813" y="4023213"/>
                          <a:ext cx="35945" cy="70890"/>
                        </a:xfrm>
                        <a:custGeom>
                          <a:avLst/>
                          <a:gdLst>
                            <a:gd name="T0" fmla="*/ 0 w 20000"/>
                            <a:gd name="T1" fmla="*/ 4940 h 20000"/>
                            <a:gd name="T2" fmla="*/ 3810 w 20000"/>
                            <a:gd name="T3" fmla="*/ 1928 h 20000"/>
                            <a:gd name="T4" fmla="*/ 7381 w 20000"/>
                            <a:gd name="T5" fmla="*/ 0 h 20000"/>
                            <a:gd name="T6" fmla="*/ 15952 w 20000"/>
                            <a:gd name="T7" fmla="*/ 3133 h 20000"/>
                            <a:gd name="T8" fmla="*/ 15952 w 20000"/>
                            <a:gd name="T9" fmla="*/ 4940 h 20000"/>
                            <a:gd name="T10" fmla="*/ 15952 w 20000"/>
                            <a:gd name="T11" fmla="*/ 6145 h 20000"/>
                            <a:gd name="T12" fmla="*/ 15952 w 20000"/>
                            <a:gd name="T13" fmla="*/ 8072 h 20000"/>
                            <a:gd name="T14" fmla="*/ 17381 w 20000"/>
                            <a:gd name="T15" fmla="*/ 9880 h 20000"/>
                            <a:gd name="T16" fmla="*/ 19762 w 20000"/>
                            <a:gd name="T17" fmla="*/ 13012 h 20000"/>
                            <a:gd name="T18" fmla="*/ 15952 w 20000"/>
                            <a:gd name="T19" fmla="*/ 17952 h 20000"/>
                            <a:gd name="T20" fmla="*/ 11190 w 20000"/>
                            <a:gd name="T21" fmla="*/ 19880 h 20000"/>
                            <a:gd name="T22" fmla="*/ 11190 w 20000"/>
                            <a:gd name="T23" fmla="*/ 19277 h 20000"/>
                            <a:gd name="T24" fmla="*/ 7381 w 20000"/>
                            <a:gd name="T25" fmla="*/ 16747 h 20000"/>
                            <a:gd name="T26" fmla="*/ 1429 w 20000"/>
                            <a:gd name="T27" fmla="*/ 14940 h 20000"/>
                            <a:gd name="T28" fmla="*/ 3810 w 20000"/>
                            <a:gd name="T29" fmla="*/ 14940 h 20000"/>
                            <a:gd name="T30" fmla="*/ 3810 w 20000"/>
                            <a:gd name="T31" fmla="*/ 11807 h 20000"/>
                            <a:gd name="T32" fmla="*/ 4762 w 20000"/>
                            <a:gd name="T33" fmla="*/ 11084 h 20000"/>
                            <a:gd name="T34" fmla="*/ 3810 w 20000"/>
                            <a:gd name="T35" fmla="*/ 9880 h 20000"/>
                            <a:gd name="T36" fmla="*/ 3810 w 20000"/>
                            <a:gd name="T37" fmla="*/ 6867 h 20000"/>
                            <a:gd name="T38" fmla="*/ 0 w 20000"/>
                            <a:gd name="T39" fmla="*/ 4940 h 2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00"/>
                            <a:gd name="T61" fmla="*/ 0 h 20000"/>
                            <a:gd name="T62" fmla="*/ 20000 w 20000"/>
                            <a:gd name="T63" fmla="*/ 20000 h 20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00" h="20000">
                              <a:moveTo>
                                <a:pt x="0" y="4940"/>
                              </a:moveTo>
                              <a:lnTo>
                                <a:pt x="3810" y="1928"/>
                              </a:lnTo>
                              <a:lnTo>
                                <a:pt x="7381" y="0"/>
                              </a:lnTo>
                              <a:lnTo>
                                <a:pt x="15952" y="3133"/>
                              </a:lnTo>
                              <a:lnTo>
                                <a:pt x="15952" y="4940"/>
                              </a:lnTo>
                              <a:lnTo>
                                <a:pt x="15952" y="6145"/>
                              </a:lnTo>
                              <a:lnTo>
                                <a:pt x="15952" y="8072"/>
                              </a:lnTo>
                              <a:lnTo>
                                <a:pt x="17381" y="9880"/>
                              </a:lnTo>
                              <a:lnTo>
                                <a:pt x="19762" y="13012"/>
                              </a:lnTo>
                              <a:lnTo>
                                <a:pt x="15952" y="17952"/>
                              </a:lnTo>
                              <a:lnTo>
                                <a:pt x="11190" y="19880"/>
                              </a:lnTo>
                              <a:lnTo>
                                <a:pt x="11190" y="19277"/>
                              </a:lnTo>
                              <a:lnTo>
                                <a:pt x="7381" y="16747"/>
                              </a:lnTo>
                              <a:lnTo>
                                <a:pt x="1429" y="14940"/>
                              </a:lnTo>
                              <a:lnTo>
                                <a:pt x="3810" y="14940"/>
                              </a:lnTo>
                              <a:lnTo>
                                <a:pt x="3810" y="11807"/>
                              </a:lnTo>
                              <a:lnTo>
                                <a:pt x="4762" y="11084"/>
                              </a:lnTo>
                              <a:lnTo>
                                <a:pt x="3810" y="9880"/>
                              </a:lnTo>
                              <a:lnTo>
                                <a:pt x="3810" y="6867"/>
                              </a:lnTo>
                              <a:lnTo>
                                <a:pt x="0" y="494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nvGrpSpPr>
                        <p:cNvPr id="1535" name="Group 1534"/>
                        <p:cNvGrpSpPr/>
                        <p:nvPr/>
                      </p:nvGrpSpPr>
                      <p:grpSpPr>
                        <a:xfrm>
                          <a:off x="4896614" y="3688732"/>
                          <a:ext cx="2383308" cy="1422795"/>
                          <a:chOff x="4896614" y="3688732"/>
                          <a:chExt cx="2383308" cy="1422795"/>
                        </a:xfrm>
                        <a:grpFill/>
                      </p:grpSpPr>
                      <p:sp>
                        <p:nvSpPr>
                          <p:cNvPr id="1536" name="Freeform 623"/>
                          <p:cNvSpPr>
                            <a:spLocks/>
                          </p:cNvSpPr>
                          <p:nvPr/>
                        </p:nvSpPr>
                        <p:spPr bwMode="auto">
                          <a:xfrm>
                            <a:off x="5066351" y="4250860"/>
                            <a:ext cx="403375" cy="332485"/>
                          </a:xfrm>
                          <a:custGeom>
                            <a:avLst/>
                            <a:gdLst>
                              <a:gd name="T0" fmla="*/ 1412 w 20000"/>
                              <a:gd name="T1" fmla="*/ 3836 h 20000"/>
                              <a:gd name="T2" fmla="*/ 2297 w 20000"/>
                              <a:gd name="T3" fmla="*/ 3043 h 20000"/>
                              <a:gd name="T4" fmla="*/ 2845 w 20000"/>
                              <a:gd name="T5" fmla="*/ 2353 h 20000"/>
                              <a:gd name="T6" fmla="*/ 2192 w 20000"/>
                              <a:gd name="T7" fmla="*/ 1049 h 20000"/>
                              <a:gd name="T8" fmla="*/ 3393 w 20000"/>
                              <a:gd name="T9" fmla="*/ 537 h 20000"/>
                              <a:gd name="T10" fmla="*/ 5037 w 20000"/>
                              <a:gd name="T11" fmla="*/ 256 h 20000"/>
                              <a:gd name="T12" fmla="*/ 7629 w 20000"/>
                              <a:gd name="T13" fmla="*/ 1995 h 20000"/>
                              <a:gd name="T14" fmla="*/ 8303 w 20000"/>
                              <a:gd name="T15" fmla="*/ 2353 h 20000"/>
                              <a:gd name="T16" fmla="*/ 9399 w 20000"/>
                              <a:gd name="T17" fmla="*/ 3836 h 20000"/>
                              <a:gd name="T18" fmla="*/ 11886 w 20000"/>
                              <a:gd name="T19" fmla="*/ 4092 h 20000"/>
                              <a:gd name="T20" fmla="*/ 12540 w 20000"/>
                              <a:gd name="T21" fmla="*/ 4501 h 20000"/>
                              <a:gd name="T22" fmla="*/ 13109 w 20000"/>
                              <a:gd name="T23" fmla="*/ 5422 h 20000"/>
                              <a:gd name="T24" fmla="*/ 13446 w 20000"/>
                              <a:gd name="T25" fmla="*/ 5806 h 20000"/>
                              <a:gd name="T26" fmla="*/ 13741 w 20000"/>
                              <a:gd name="T27" fmla="*/ 6471 h 20000"/>
                              <a:gd name="T28" fmla="*/ 14310 w 20000"/>
                              <a:gd name="T29" fmla="*/ 7263 h 20000"/>
                              <a:gd name="T30" fmla="*/ 14204 w 20000"/>
                              <a:gd name="T31" fmla="*/ 7545 h 20000"/>
                              <a:gd name="T32" fmla="*/ 14521 w 20000"/>
                              <a:gd name="T33" fmla="*/ 8312 h 20000"/>
                              <a:gd name="T34" fmla="*/ 15174 w 20000"/>
                              <a:gd name="T35" fmla="*/ 9412 h 20000"/>
                              <a:gd name="T36" fmla="*/ 15595 w 20000"/>
                              <a:gd name="T37" fmla="*/ 9668 h 20000"/>
                              <a:gd name="T38" fmla="*/ 16059 w 20000"/>
                              <a:gd name="T39" fmla="*/ 10563 h 20000"/>
                              <a:gd name="T40" fmla="*/ 16586 w 20000"/>
                              <a:gd name="T41" fmla="*/ 11611 h 20000"/>
                              <a:gd name="T42" fmla="*/ 19642 w 20000"/>
                              <a:gd name="T43" fmla="*/ 12020 h 20000"/>
                              <a:gd name="T44" fmla="*/ 19642 w 20000"/>
                              <a:gd name="T45" fmla="*/ 14936 h 20000"/>
                              <a:gd name="T46" fmla="*/ 13741 w 20000"/>
                              <a:gd name="T47" fmla="*/ 17187 h 20000"/>
                              <a:gd name="T48" fmla="*/ 11675 w 20000"/>
                              <a:gd name="T49" fmla="*/ 19974 h 20000"/>
                              <a:gd name="T50" fmla="*/ 9947 w 20000"/>
                              <a:gd name="T51" fmla="*/ 17980 h 20000"/>
                              <a:gd name="T52" fmla="*/ 8830 w 20000"/>
                              <a:gd name="T53" fmla="*/ 18261 h 20000"/>
                              <a:gd name="T54" fmla="*/ 8746 w 20000"/>
                              <a:gd name="T55" fmla="*/ 19028 h 20000"/>
                              <a:gd name="T56" fmla="*/ 7629 w 20000"/>
                              <a:gd name="T57" fmla="*/ 18261 h 20000"/>
                              <a:gd name="T58" fmla="*/ 6238 w 20000"/>
                              <a:gd name="T59" fmla="*/ 15857 h 20000"/>
                              <a:gd name="T60" fmla="*/ 5037 w 20000"/>
                              <a:gd name="T61" fmla="*/ 14552 h 20000"/>
                              <a:gd name="T62" fmla="*/ 4489 w 20000"/>
                              <a:gd name="T63" fmla="*/ 12711 h 20000"/>
                              <a:gd name="T64" fmla="*/ 3604 w 20000"/>
                              <a:gd name="T65" fmla="*/ 10307 h 20000"/>
                              <a:gd name="T66" fmla="*/ 2508 w 20000"/>
                              <a:gd name="T67" fmla="*/ 9258 h 20000"/>
                              <a:gd name="T68" fmla="*/ 1981 w 20000"/>
                              <a:gd name="T69" fmla="*/ 7928 h 20000"/>
                              <a:gd name="T70" fmla="*/ 780 w 20000"/>
                              <a:gd name="T71" fmla="*/ 5422 h 20000"/>
                              <a:gd name="T72" fmla="*/ 0 w 20000"/>
                              <a:gd name="T73" fmla="*/ 5166 h 20000"/>
                              <a:gd name="T74" fmla="*/ 211 w 20000"/>
                              <a:gd name="T75" fmla="*/ 3708 h 200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00"/>
                              <a:gd name="T115" fmla="*/ 0 h 20000"/>
                              <a:gd name="T116" fmla="*/ 20000 w 20000"/>
                              <a:gd name="T117" fmla="*/ 20000 h 200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00" h="20000">
                                <a:moveTo>
                                  <a:pt x="211" y="3708"/>
                                </a:moveTo>
                                <a:lnTo>
                                  <a:pt x="1412" y="3836"/>
                                </a:lnTo>
                                <a:lnTo>
                                  <a:pt x="2192" y="3043"/>
                                </a:lnTo>
                                <a:lnTo>
                                  <a:pt x="2297" y="3043"/>
                                </a:lnTo>
                                <a:lnTo>
                                  <a:pt x="2719" y="2762"/>
                                </a:lnTo>
                                <a:lnTo>
                                  <a:pt x="2845" y="2353"/>
                                </a:lnTo>
                                <a:lnTo>
                                  <a:pt x="3056" y="2097"/>
                                </a:lnTo>
                                <a:lnTo>
                                  <a:pt x="2192" y="1049"/>
                                </a:lnTo>
                                <a:lnTo>
                                  <a:pt x="2192" y="921"/>
                                </a:lnTo>
                                <a:lnTo>
                                  <a:pt x="3393" y="537"/>
                                </a:lnTo>
                                <a:lnTo>
                                  <a:pt x="4152" y="0"/>
                                </a:lnTo>
                                <a:lnTo>
                                  <a:pt x="5037" y="256"/>
                                </a:lnTo>
                                <a:lnTo>
                                  <a:pt x="6891" y="1586"/>
                                </a:lnTo>
                                <a:lnTo>
                                  <a:pt x="7629" y="1995"/>
                                </a:lnTo>
                                <a:lnTo>
                                  <a:pt x="7756" y="2097"/>
                                </a:lnTo>
                                <a:lnTo>
                                  <a:pt x="8303" y="2353"/>
                                </a:lnTo>
                                <a:lnTo>
                                  <a:pt x="8303" y="3299"/>
                                </a:lnTo>
                                <a:lnTo>
                                  <a:pt x="9399" y="3836"/>
                                </a:lnTo>
                                <a:lnTo>
                                  <a:pt x="11149" y="3836"/>
                                </a:lnTo>
                                <a:lnTo>
                                  <a:pt x="11886" y="4092"/>
                                </a:lnTo>
                                <a:lnTo>
                                  <a:pt x="12013" y="4501"/>
                                </a:lnTo>
                                <a:lnTo>
                                  <a:pt x="12540" y="4501"/>
                                </a:lnTo>
                                <a:lnTo>
                                  <a:pt x="12792" y="5166"/>
                                </a:lnTo>
                                <a:lnTo>
                                  <a:pt x="13109" y="5422"/>
                                </a:lnTo>
                                <a:lnTo>
                                  <a:pt x="13109" y="5806"/>
                                </a:lnTo>
                                <a:lnTo>
                                  <a:pt x="13446" y="5806"/>
                                </a:lnTo>
                                <a:lnTo>
                                  <a:pt x="13446" y="6061"/>
                                </a:lnTo>
                                <a:lnTo>
                                  <a:pt x="13741" y="6471"/>
                                </a:lnTo>
                                <a:lnTo>
                                  <a:pt x="14204" y="6598"/>
                                </a:lnTo>
                                <a:lnTo>
                                  <a:pt x="14310" y="7263"/>
                                </a:lnTo>
                                <a:lnTo>
                                  <a:pt x="14310" y="7545"/>
                                </a:lnTo>
                                <a:lnTo>
                                  <a:pt x="14204" y="7545"/>
                                </a:lnTo>
                                <a:lnTo>
                                  <a:pt x="14310" y="7928"/>
                                </a:lnTo>
                                <a:lnTo>
                                  <a:pt x="14521" y="8312"/>
                                </a:lnTo>
                                <a:lnTo>
                                  <a:pt x="14858" y="8849"/>
                                </a:lnTo>
                                <a:lnTo>
                                  <a:pt x="15174" y="9412"/>
                                </a:lnTo>
                                <a:lnTo>
                                  <a:pt x="15385" y="9412"/>
                                </a:lnTo>
                                <a:lnTo>
                                  <a:pt x="15595" y="9668"/>
                                </a:lnTo>
                                <a:lnTo>
                                  <a:pt x="15722" y="10051"/>
                                </a:lnTo>
                                <a:lnTo>
                                  <a:pt x="16059" y="10563"/>
                                </a:lnTo>
                                <a:lnTo>
                                  <a:pt x="16502" y="11100"/>
                                </a:lnTo>
                                <a:lnTo>
                                  <a:pt x="16586" y="11611"/>
                                </a:lnTo>
                                <a:lnTo>
                                  <a:pt x="19431" y="12174"/>
                                </a:lnTo>
                                <a:lnTo>
                                  <a:pt x="19642" y="12020"/>
                                </a:lnTo>
                                <a:lnTo>
                                  <a:pt x="19979" y="12711"/>
                                </a:lnTo>
                                <a:lnTo>
                                  <a:pt x="19642" y="14936"/>
                                </a:lnTo>
                                <a:lnTo>
                                  <a:pt x="16818" y="16266"/>
                                </a:lnTo>
                                <a:lnTo>
                                  <a:pt x="13741" y="17187"/>
                                </a:lnTo>
                                <a:lnTo>
                                  <a:pt x="12223" y="19719"/>
                                </a:lnTo>
                                <a:lnTo>
                                  <a:pt x="11675" y="19974"/>
                                </a:lnTo>
                                <a:lnTo>
                                  <a:pt x="11675" y="19028"/>
                                </a:lnTo>
                                <a:lnTo>
                                  <a:pt x="9947" y="17980"/>
                                </a:lnTo>
                                <a:lnTo>
                                  <a:pt x="9168" y="18261"/>
                                </a:lnTo>
                                <a:lnTo>
                                  <a:pt x="8830" y="18261"/>
                                </a:lnTo>
                                <a:lnTo>
                                  <a:pt x="8746" y="18261"/>
                                </a:lnTo>
                                <a:lnTo>
                                  <a:pt x="8746" y="19028"/>
                                </a:lnTo>
                                <a:lnTo>
                                  <a:pt x="8198" y="19437"/>
                                </a:lnTo>
                                <a:lnTo>
                                  <a:pt x="7629" y="18261"/>
                                </a:lnTo>
                                <a:lnTo>
                                  <a:pt x="7102" y="17570"/>
                                </a:lnTo>
                                <a:lnTo>
                                  <a:pt x="6238" y="15857"/>
                                </a:lnTo>
                                <a:lnTo>
                                  <a:pt x="5690" y="14808"/>
                                </a:lnTo>
                                <a:lnTo>
                                  <a:pt x="5037" y="14552"/>
                                </a:lnTo>
                                <a:lnTo>
                                  <a:pt x="4489" y="13478"/>
                                </a:lnTo>
                                <a:lnTo>
                                  <a:pt x="4489" y="12711"/>
                                </a:lnTo>
                                <a:lnTo>
                                  <a:pt x="4489" y="12174"/>
                                </a:lnTo>
                                <a:lnTo>
                                  <a:pt x="3604" y="10307"/>
                                </a:lnTo>
                                <a:lnTo>
                                  <a:pt x="2845" y="9923"/>
                                </a:lnTo>
                                <a:lnTo>
                                  <a:pt x="2508" y="9258"/>
                                </a:lnTo>
                                <a:lnTo>
                                  <a:pt x="2719" y="9003"/>
                                </a:lnTo>
                                <a:lnTo>
                                  <a:pt x="1981" y="7928"/>
                                </a:lnTo>
                                <a:lnTo>
                                  <a:pt x="1307" y="6471"/>
                                </a:lnTo>
                                <a:lnTo>
                                  <a:pt x="780" y="5422"/>
                                </a:lnTo>
                                <a:lnTo>
                                  <a:pt x="443" y="5166"/>
                                </a:lnTo>
                                <a:lnTo>
                                  <a:pt x="0" y="5166"/>
                                </a:lnTo>
                                <a:lnTo>
                                  <a:pt x="211" y="4348"/>
                                </a:lnTo>
                                <a:lnTo>
                                  <a:pt x="211" y="3708"/>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37" name="Freeform 625"/>
                          <p:cNvSpPr>
                            <a:spLocks/>
                          </p:cNvSpPr>
                          <p:nvPr/>
                        </p:nvSpPr>
                        <p:spPr bwMode="auto">
                          <a:xfrm>
                            <a:off x="5077334" y="4140032"/>
                            <a:ext cx="118816" cy="108832"/>
                          </a:xfrm>
                          <a:custGeom>
                            <a:avLst/>
                            <a:gdLst>
                              <a:gd name="T0" fmla="*/ 783 w 20000"/>
                              <a:gd name="T1" fmla="*/ 5276 h 20000"/>
                              <a:gd name="T2" fmla="*/ 1139 w 20000"/>
                              <a:gd name="T3" fmla="*/ 6063 h 20000"/>
                              <a:gd name="T4" fmla="*/ 2633 w 20000"/>
                              <a:gd name="T5" fmla="*/ 5276 h 20000"/>
                              <a:gd name="T6" fmla="*/ 2918 w 20000"/>
                              <a:gd name="T7" fmla="*/ 4882 h 20000"/>
                              <a:gd name="T8" fmla="*/ 2918 w 20000"/>
                              <a:gd name="T9" fmla="*/ 4016 h 20000"/>
                              <a:gd name="T10" fmla="*/ 2918 w 20000"/>
                              <a:gd name="T11" fmla="*/ 2047 h 20000"/>
                              <a:gd name="T12" fmla="*/ 3701 w 20000"/>
                              <a:gd name="T13" fmla="*/ 2047 h 20000"/>
                              <a:gd name="T14" fmla="*/ 4413 w 20000"/>
                              <a:gd name="T15" fmla="*/ 2835 h 20000"/>
                              <a:gd name="T16" fmla="*/ 5979 w 20000"/>
                              <a:gd name="T17" fmla="*/ 2835 h 20000"/>
                              <a:gd name="T18" fmla="*/ 7758 w 20000"/>
                              <a:gd name="T19" fmla="*/ 2047 h 20000"/>
                              <a:gd name="T20" fmla="*/ 10320 w 20000"/>
                              <a:gd name="T21" fmla="*/ 2835 h 20000"/>
                              <a:gd name="T22" fmla="*/ 12527 w 20000"/>
                              <a:gd name="T23" fmla="*/ 2835 h 20000"/>
                              <a:gd name="T24" fmla="*/ 15160 w 20000"/>
                              <a:gd name="T25" fmla="*/ 787 h 20000"/>
                              <a:gd name="T26" fmla="*/ 16584 w 20000"/>
                              <a:gd name="T27" fmla="*/ 787 h 20000"/>
                              <a:gd name="T28" fmla="*/ 18078 w 20000"/>
                              <a:gd name="T29" fmla="*/ 787 h 20000"/>
                              <a:gd name="T30" fmla="*/ 19217 w 20000"/>
                              <a:gd name="T31" fmla="*/ 0 h 20000"/>
                              <a:gd name="T32" fmla="*/ 19929 w 20000"/>
                              <a:gd name="T33" fmla="*/ 787 h 20000"/>
                              <a:gd name="T34" fmla="*/ 19217 w 20000"/>
                              <a:gd name="T35" fmla="*/ 2047 h 20000"/>
                              <a:gd name="T36" fmla="*/ 17367 w 20000"/>
                              <a:gd name="T37" fmla="*/ 3228 h 20000"/>
                              <a:gd name="T38" fmla="*/ 17367 w 20000"/>
                              <a:gd name="T39" fmla="*/ 4882 h 20000"/>
                              <a:gd name="T40" fmla="*/ 17367 w 20000"/>
                              <a:gd name="T41" fmla="*/ 6457 h 20000"/>
                              <a:gd name="T42" fmla="*/ 17367 w 20000"/>
                              <a:gd name="T43" fmla="*/ 9370 h 20000"/>
                              <a:gd name="T44" fmla="*/ 16584 w 20000"/>
                              <a:gd name="T45" fmla="*/ 11417 h 20000"/>
                              <a:gd name="T46" fmla="*/ 14448 w 20000"/>
                              <a:gd name="T47" fmla="*/ 13386 h 20000"/>
                              <a:gd name="T48" fmla="*/ 10320 w 20000"/>
                              <a:gd name="T49" fmla="*/ 15906 h 20000"/>
                              <a:gd name="T50" fmla="*/ 7402 w 20000"/>
                              <a:gd name="T51" fmla="*/ 18346 h 20000"/>
                              <a:gd name="T52" fmla="*/ 4413 w 20000"/>
                              <a:gd name="T53" fmla="*/ 19921 h 20000"/>
                              <a:gd name="T54" fmla="*/ 2918 w 20000"/>
                              <a:gd name="T55" fmla="*/ 19921 h 20000"/>
                              <a:gd name="T56" fmla="*/ 2633 w 20000"/>
                              <a:gd name="T57" fmla="*/ 19921 h 20000"/>
                              <a:gd name="T58" fmla="*/ 1922 w 20000"/>
                              <a:gd name="T59" fmla="*/ 19134 h 20000"/>
                              <a:gd name="T60" fmla="*/ 0 w 20000"/>
                              <a:gd name="T61" fmla="*/ 19134 h 20000"/>
                              <a:gd name="T62" fmla="*/ 1139 w 20000"/>
                              <a:gd name="T63" fmla="*/ 17087 h 20000"/>
                              <a:gd name="T64" fmla="*/ 1139 w 20000"/>
                              <a:gd name="T65" fmla="*/ 16693 h 20000"/>
                              <a:gd name="T66" fmla="*/ 1922 w 20000"/>
                              <a:gd name="T67" fmla="*/ 15118 h 20000"/>
                              <a:gd name="T68" fmla="*/ 1922 w 20000"/>
                              <a:gd name="T69" fmla="*/ 14646 h 20000"/>
                              <a:gd name="T70" fmla="*/ 2918 w 20000"/>
                              <a:gd name="T71" fmla="*/ 13386 h 20000"/>
                              <a:gd name="T72" fmla="*/ 2918 w 20000"/>
                              <a:gd name="T73" fmla="*/ 11732 h 20000"/>
                              <a:gd name="T74" fmla="*/ 2918 w 20000"/>
                              <a:gd name="T75" fmla="*/ 10630 h 20000"/>
                              <a:gd name="T76" fmla="*/ 783 w 20000"/>
                              <a:gd name="T77" fmla="*/ 11417 h 20000"/>
                              <a:gd name="T78" fmla="*/ 783 w 20000"/>
                              <a:gd name="T79" fmla="*/ 9764 h 20000"/>
                              <a:gd name="T80" fmla="*/ 783 w 20000"/>
                              <a:gd name="T81" fmla="*/ 8504 h 20000"/>
                              <a:gd name="T82" fmla="*/ 0 w 20000"/>
                              <a:gd name="T83" fmla="*/ 7244 h 20000"/>
                              <a:gd name="T84" fmla="*/ 783 w 20000"/>
                              <a:gd name="T85" fmla="*/ 5276 h 2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00"/>
                              <a:gd name="T130" fmla="*/ 0 h 20000"/>
                              <a:gd name="T131" fmla="*/ 20000 w 20000"/>
                              <a:gd name="T132" fmla="*/ 20000 h 2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00" h="20000">
                                <a:moveTo>
                                  <a:pt x="783" y="5276"/>
                                </a:moveTo>
                                <a:lnTo>
                                  <a:pt x="1139" y="6063"/>
                                </a:lnTo>
                                <a:lnTo>
                                  <a:pt x="2633" y="5276"/>
                                </a:lnTo>
                                <a:lnTo>
                                  <a:pt x="2918" y="4882"/>
                                </a:lnTo>
                                <a:lnTo>
                                  <a:pt x="2918" y="4016"/>
                                </a:lnTo>
                                <a:lnTo>
                                  <a:pt x="2918" y="2047"/>
                                </a:lnTo>
                                <a:lnTo>
                                  <a:pt x="3701" y="2047"/>
                                </a:lnTo>
                                <a:lnTo>
                                  <a:pt x="4413" y="2835"/>
                                </a:lnTo>
                                <a:lnTo>
                                  <a:pt x="5979" y="2835"/>
                                </a:lnTo>
                                <a:lnTo>
                                  <a:pt x="7758" y="2047"/>
                                </a:lnTo>
                                <a:lnTo>
                                  <a:pt x="10320" y="2835"/>
                                </a:lnTo>
                                <a:lnTo>
                                  <a:pt x="12527" y="2835"/>
                                </a:lnTo>
                                <a:lnTo>
                                  <a:pt x="15160" y="787"/>
                                </a:lnTo>
                                <a:lnTo>
                                  <a:pt x="16584" y="787"/>
                                </a:lnTo>
                                <a:lnTo>
                                  <a:pt x="18078" y="787"/>
                                </a:lnTo>
                                <a:lnTo>
                                  <a:pt x="19217" y="0"/>
                                </a:lnTo>
                                <a:lnTo>
                                  <a:pt x="19929" y="787"/>
                                </a:lnTo>
                                <a:lnTo>
                                  <a:pt x="19217" y="2047"/>
                                </a:lnTo>
                                <a:lnTo>
                                  <a:pt x="17367" y="3228"/>
                                </a:lnTo>
                                <a:lnTo>
                                  <a:pt x="17367" y="4882"/>
                                </a:lnTo>
                                <a:lnTo>
                                  <a:pt x="17367" y="6457"/>
                                </a:lnTo>
                                <a:lnTo>
                                  <a:pt x="17367" y="9370"/>
                                </a:lnTo>
                                <a:lnTo>
                                  <a:pt x="16584" y="11417"/>
                                </a:lnTo>
                                <a:lnTo>
                                  <a:pt x="14448" y="13386"/>
                                </a:lnTo>
                                <a:lnTo>
                                  <a:pt x="10320" y="15906"/>
                                </a:lnTo>
                                <a:lnTo>
                                  <a:pt x="7402" y="18346"/>
                                </a:lnTo>
                                <a:lnTo>
                                  <a:pt x="4413" y="19921"/>
                                </a:lnTo>
                                <a:lnTo>
                                  <a:pt x="2918" y="19921"/>
                                </a:lnTo>
                                <a:lnTo>
                                  <a:pt x="2633" y="19921"/>
                                </a:lnTo>
                                <a:lnTo>
                                  <a:pt x="1922" y="19134"/>
                                </a:lnTo>
                                <a:lnTo>
                                  <a:pt x="0" y="19134"/>
                                </a:lnTo>
                                <a:lnTo>
                                  <a:pt x="1139" y="17087"/>
                                </a:lnTo>
                                <a:lnTo>
                                  <a:pt x="1139" y="16693"/>
                                </a:lnTo>
                                <a:lnTo>
                                  <a:pt x="1922" y="15118"/>
                                </a:lnTo>
                                <a:lnTo>
                                  <a:pt x="1922" y="14646"/>
                                </a:lnTo>
                                <a:lnTo>
                                  <a:pt x="2918" y="13386"/>
                                </a:lnTo>
                                <a:lnTo>
                                  <a:pt x="2918" y="11732"/>
                                </a:lnTo>
                                <a:lnTo>
                                  <a:pt x="2918" y="10630"/>
                                </a:lnTo>
                                <a:lnTo>
                                  <a:pt x="783" y="11417"/>
                                </a:lnTo>
                                <a:lnTo>
                                  <a:pt x="783" y="9764"/>
                                </a:lnTo>
                                <a:lnTo>
                                  <a:pt x="783" y="8504"/>
                                </a:lnTo>
                                <a:lnTo>
                                  <a:pt x="0" y="7244"/>
                                </a:lnTo>
                                <a:lnTo>
                                  <a:pt x="783" y="527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nvGrpSpPr>
                          <p:cNvPr id="1538" name="Group 1537"/>
                          <p:cNvGrpSpPr/>
                          <p:nvPr/>
                        </p:nvGrpSpPr>
                        <p:grpSpPr>
                          <a:xfrm>
                            <a:off x="4896614" y="3688732"/>
                            <a:ext cx="2383308" cy="1422795"/>
                            <a:chOff x="4896614" y="3688732"/>
                            <a:chExt cx="2383308" cy="1422795"/>
                          </a:xfrm>
                          <a:grpFill/>
                        </p:grpSpPr>
                        <p:sp>
                          <p:nvSpPr>
                            <p:cNvPr id="1539" name="Freeform 532"/>
                            <p:cNvSpPr>
                              <a:spLocks/>
                            </p:cNvSpPr>
                            <p:nvPr/>
                          </p:nvSpPr>
                          <p:spPr bwMode="auto">
                            <a:xfrm>
                              <a:off x="4896614" y="4035194"/>
                              <a:ext cx="346463" cy="138785"/>
                            </a:xfrm>
                            <a:custGeom>
                              <a:avLst/>
                              <a:gdLst>
                                <a:gd name="T0" fmla="*/ 1031 w 20000"/>
                                <a:gd name="T1" fmla="*/ 0 h 20000"/>
                                <a:gd name="T2" fmla="*/ 1767 w 20000"/>
                                <a:gd name="T3" fmla="*/ 367 h 20000"/>
                                <a:gd name="T4" fmla="*/ 2822 w 20000"/>
                                <a:gd name="T5" fmla="*/ 2875 h 20000"/>
                                <a:gd name="T6" fmla="*/ 4074 w 20000"/>
                                <a:gd name="T7" fmla="*/ 2875 h 20000"/>
                                <a:gd name="T8" fmla="*/ 5080 w 20000"/>
                                <a:gd name="T9" fmla="*/ 3486 h 20000"/>
                                <a:gd name="T10" fmla="*/ 5988 w 20000"/>
                                <a:gd name="T11" fmla="*/ 1896 h 20000"/>
                                <a:gd name="T12" fmla="*/ 7387 w 20000"/>
                                <a:gd name="T13" fmla="*/ 367 h 20000"/>
                                <a:gd name="T14" fmla="*/ 8785 w 20000"/>
                                <a:gd name="T15" fmla="*/ 0 h 20000"/>
                                <a:gd name="T16" fmla="*/ 9031 w 20000"/>
                                <a:gd name="T17" fmla="*/ 367 h 20000"/>
                                <a:gd name="T18" fmla="*/ 10037 w 20000"/>
                                <a:gd name="T19" fmla="*/ 1590 h 20000"/>
                                <a:gd name="T20" fmla="*/ 10699 w 20000"/>
                                <a:gd name="T21" fmla="*/ 1896 h 20000"/>
                                <a:gd name="T22" fmla="*/ 11706 w 20000"/>
                                <a:gd name="T23" fmla="*/ 3486 h 20000"/>
                                <a:gd name="T24" fmla="*/ 12344 w 20000"/>
                                <a:gd name="T25" fmla="*/ 3486 h 20000"/>
                                <a:gd name="T26" fmla="*/ 13988 w 20000"/>
                                <a:gd name="T27" fmla="*/ 3486 h 20000"/>
                                <a:gd name="T28" fmla="*/ 15755 w 20000"/>
                                <a:gd name="T29" fmla="*/ 1590 h 20000"/>
                                <a:gd name="T30" fmla="*/ 18061 w 20000"/>
                                <a:gd name="T31" fmla="*/ 2508 h 20000"/>
                                <a:gd name="T32" fmla="*/ 18307 w 20000"/>
                                <a:gd name="T33" fmla="*/ 5994 h 20000"/>
                                <a:gd name="T34" fmla="*/ 18822 w 20000"/>
                                <a:gd name="T35" fmla="*/ 8257 h 20000"/>
                                <a:gd name="T36" fmla="*/ 19460 w 20000"/>
                                <a:gd name="T37" fmla="*/ 12355 h 20000"/>
                                <a:gd name="T38" fmla="*/ 19706 w 20000"/>
                                <a:gd name="T39" fmla="*/ 14251 h 20000"/>
                                <a:gd name="T40" fmla="*/ 19460 w 20000"/>
                                <a:gd name="T41" fmla="*/ 15841 h 20000"/>
                                <a:gd name="T42" fmla="*/ 17816 w 20000"/>
                                <a:gd name="T43" fmla="*/ 14862 h 20000"/>
                                <a:gd name="T44" fmla="*/ 17055 w 20000"/>
                                <a:gd name="T45" fmla="*/ 15229 h 20000"/>
                                <a:gd name="T46" fmla="*/ 16147 w 20000"/>
                                <a:gd name="T47" fmla="*/ 15841 h 20000"/>
                                <a:gd name="T48" fmla="*/ 14748 w 20000"/>
                                <a:gd name="T49" fmla="*/ 17431 h 20000"/>
                                <a:gd name="T50" fmla="*/ 13104 w 20000"/>
                                <a:gd name="T51" fmla="*/ 16820 h 20000"/>
                                <a:gd name="T52" fmla="*/ 11951 w 20000"/>
                                <a:gd name="T53" fmla="*/ 17431 h 20000"/>
                                <a:gd name="T54" fmla="*/ 11436 w 20000"/>
                                <a:gd name="T55" fmla="*/ 16820 h 20000"/>
                                <a:gd name="T56" fmla="*/ 11436 w 20000"/>
                                <a:gd name="T57" fmla="*/ 19021 h 20000"/>
                                <a:gd name="T58" fmla="*/ 10798 w 20000"/>
                                <a:gd name="T59" fmla="*/ 19939 h 20000"/>
                                <a:gd name="T60" fmla="*/ 10429 w 20000"/>
                                <a:gd name="T61" fmla="*/ 18349 h 20000"/>
                                <a:gd name="T62" fmla="*/ 10699 w 20000"/>
                                <a:gd name="T63" fmla="*/ 16820 h 20000"/>
                                <a:gd name="T64" fmla="*/ 9031 w 20000"/>
                                <a:gd name="T65" fmla="*/ 16820 h 20000"/>
                                <a:gd name="T66" fmla="*/ 7387 w 20000"/>
                                <a:gd name="T67" fmla="*/ 19327 h 20000"/>
                                <a:gd name="T68" fmla="*/ 6626 w 20000"/>
                                <a:gd name="T69" fmla="*/ 18349 h 20000"/>
                                <a:gd name="T70" fmla="*/ 4982 w 20000"/>
                                <a:gd name="T71" fmla="*/ 17431 h 20000"/>
                                <a:gd name="T72" fmla="*/ 4712 w 20000"/>
                                <a:gd name="T73" fmla="*/ 19021 h 20000"/>
                                <a:gd name="T74" fmla="*/ 3436 w 20000"/>
                                <a:gd name="T75" fmla="*/ 19021 h 20000"/>
                                <a:gd name="T76" fmla="*/ 2675 w 20000"/>
                                <a:gd name="T77" fmla="*/ 17431 h 20000"/>
                                <a:gd name="T78" fmla="*/ 2307 w 20000"/>
                                <a:gd name="T79" fmla="*/ 17737 h 20000"/>
                                <a:gd name="T80" fmla="*/ 1669 w 20000"/>
                                <a:gd name="T81" fmla="*/ 17431 h 20000"/>
                                <a:gd name="T82" fmla="*/ 1399 w 20000"/>
                                <a:gd name="T83" fmla="*/ 16820 h 20000"/>
                                <a:gd name="T84" fmla="*/ 1669 w 20000"/>
                                <a:gd name="T85" fmla="*/ 16208 h 20000"/>
                                <a:gd name="T86" fmla="*/ 1276 w 20000"/>
                                <a:gd name="T87" fmla="*/ 15841 h 20000"/>
                                <a:gd name="T88" fmla="*/ 1276 w 20000"/>
                                <a:gd name="T89" fmla="*/ 13639 h 20000"/>
                                <a:gd name="T90" fmla="*/ 147 w 20000"/>
                                <a:gd name="T91" fmla="*/ 12722 h 20000"/>
                                <a:gd name="T92" fmla="*/ 147 w 20000"/>
                                <a:gd name="T93" fmla="*/ 11743 h 20000"/>
                                <a:gd name="T94" fmla="*/ 663 w 20000"/>
                                <a:gd name="T95" fmla="*/ 12355 h 20000"/>
                                <a:gd name="T96" fmla="*/ 761 w 20000"/>
                                <a:gd name="T97" fmla="*/ 11743 h 20000"/>
                                <a:gd name="T98" fmla="*/ 761 w 20000"/>
                                <a:gd name="T99" fmla="*/ 10765 h 20000"/>
                                <a:gd name="T100" fmla="*/ 761 w 20000"/>
                                <a:gd name="T101" fmla="*/ 8563 h 20000"/>
                                <a:gd name="T102" fmla="*/ 0 w 20000"/>
                                <a:gd name="T103" fmla="*/ 6972 h 20000"/>
                                <a:gd name="T104" fmla="*/ 1031 w 20000"/>
                                <a:gd name="T105" fmla="*/ 5749 h 20000"/>
                                <a:gd name="T106" fmla="*/ 1669 w 20000"/>
                                <a:gd name="T107" fmla="*/ 5749 h 20000"/>
                                <a:gd name="T108" fmla="*/ 2061 w 20000"/>
                                <a:gd name="T109" fmla="*/ 5749 h 20000"/>
                                <a:gd name="T110" fmla="*/ 2822 w 20000"/>
                                <a:gd name="T111" fmla="*/ 5076 h 20000"/>
                                <a:gd name="T112" fmla="*/ 3313 w 20000"/>
                                <a:gd name="T113" fmla="*/ 4098 h 20000"/>
                                <a:gd name="T114" fmla="*/ 1276 w 20000"/>
                                <a:gd name="T115" fmla="*/ 4098 h 20000"/>
                                <a:gd name="T116" fmla="*/ 393 w 20000"/>
                                <a:gd name="T117" fmla="*/ 5749 h 20000"/>
                                <a:gd name="T118" fmla="*/ 0 w 20000"/>
                                <a:gd name="T119" fmla="*/ 5749 h 20000"/>
                                <a:gd name="T120" fmla="*/ 0 w 20000"/>
                                <a:gd name="T121" fmla="*/ 4465 h 20000"/>
                                <a:gd name="T122" fmla="*/ 393 w 20000"/>
                                <a:gd name="T123" fmla="*/ 2875 h 20000"/>
                                <a:gd name="T124" fmla="*/ 663 w 20000"/>
                                <a:gd name="T125" fmla="*/ 1896 h 200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000"/>
                                <a:gd name="T190" fmla="*/ 0 h 20000"/>
                                <a:gd name="T191" fmla="*/ 20000 w 20000"/>
                                <a:gd name="T192" fmla="*/ 20000 h 200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000" h="20000">
                                  <a:moveTo>
                                    <a:pt x="147" y="979"/>
                                  </a:moveTo>
                                  <a:lnTo>
                                    <a:pt x="1031" y="0"/>
                                  </a:lnTo>
                                  <a:lnTo>
                                    <a:pt x="1399" y="367"/>
                                  </a:lnTo>
                                  <a:lnTo>
                                    <a:pt x="1767" y="367"/>
                                  </a:lnTo>
                                  <a:lnTo>
                                    <a:pt x="1669" y="1590"/>
                                  </a:lnTo>
                                  <a:lnTo>
                                    <a:pt x="2822" y="2875"/>
                                  </a:lnTo>
                                  <a:lnTo>
                                    <a:pt x="3951" y="2875"/>
                                  </a:lnTo>
                                  <a:lnTo>
                                    <a:pt x="4074" y="2875"/>
                                  </a:lnTo>
                                  <a:lnTo>
                                    <a:pt x="4466" y="3486"/>
                                  </a:lnTo>
                                  <a:lnTo>
                                    <a:pt x="5080" y="3486"/>
                                  </a:lnTo>
                                  <a:lnTo>
                                    <a:pt x="5325" y="2508"/>
                                  </a:lnTo>
                                  <a:lnTo>
                                    <a:pt x="5988" y="1896"/>
                                  </a:lnTo>
                                  <a:lnTo>
                                    <a:pt x="6626" y="979"/>
                                  </a:lnTo>
                                  <a:lnTo>
                                    <a:pt x="7387" y="367"/>
                                  </a:lnTo>
                                  <a:lnTo>
                                    <a:pt x="8785" y="367"/>
                                  </a:lnTo>
                                  <a:lnTo>
                                    <a:pt x="8785" y="0"/>
                                  </a:lnTo>
                                  <a:lnTo>
                                    <a:pt x="9031" y="0"/>
                                  </a:lnTo>
                                  <a:lnTo>
                                    <a:pt x="9031" y="367"/>
                                  </a:lnTo>
                                  <a:lnTo>
                                    <a:pt x="9669" y="1590"/>
                                  </a:lnTo>
                                  <a:lnTo>
                                    <a:pt x="10037" y="1590"/>
                                  </a:lnTo>
                                  <a:lnTo>
                                    <a:pt x="10699" y="2508"/>
                                  </a:lnTo>
                                  <a:lnTo>
                                    <a:pt x="10699" y="1896"/>
                                  </a:lnTo>
                                  <a:lnTo>
                                    <a:pt x="10798" y="2508"/>
                                  </a:lnTo>
                                  <a:lnTo>
                                    <a:pt x="11706" y="3486"/>
                                  </a:lnTo>
                                  <a:lnTo>
                                    <a:pt x="11951" y="2875"/>
                                  </a:lnTo>
                                  <a:lnTo>
                                    <a:pt x="12344" y="3486"/>
                                  </a:lnTo>
                                  <a:lnTo>
                                    <a:pt x="13497" y="2875"/>
                                  </a:lnTo>
                                  <a:lnTo>
                                    <a:pt x="13988" y="3486"/>
                                  </a:lnTo>
                                  <a:lnTo>
                                    <a:pt x="15018" y="2875"/>
                                  </a:lnTo>
                                  <a:lnTo>
                                    <a:pt x="15755" y="1590"/>
                                  </a:lnTo>
                                  <a:lnTo>
                                    <a:pt x="17301" y="979"/>
                                  </a:lnTo>
                                  <a:lnTo>
                                    <a:pt x="18061" y="2508"/>
                                  </a:lnTo>
                                  <a:lnTo>
                                    <a:pt x="18307" y="4098"/>
                                  </a:lnTo>
                                  <a:lnTo>
                                    <a:pt x="18307" y="5994"/>
                                  </a:lnTo>
                                  <a:lnTo>
                                    <a:pt x="19337" y="6972"/>
                                  </a:lnTo>
                                  <a:lnTo>
                                    <a:pt x="18822" y="8257"/>
                                  </a:lnTo>
                                  <a:lnTo>
                                    <a:pt x="19337" y="10765"/>
                                  </a:lnTo>
                                  <a:lnTo>
                                    <a:pt x="19460" y="12355"/>
                                  </a:lnTo>
                                  <a:lnTo>
                                    <a:pt x="19460" y="12722"/>
                                  </a:lnTo>
                                  <a:lnTo>
                                    <a:pt x="19706" y="14251"/>
                                  </a:lnTo>
                                  <a:lnTo>
                                    <a:pt x="19975" y="15841"/>
                                  </a:lnTo>
                                  <a:lnTo>
                                    <a:pt x="19460" y="15841"/>
                                  </a:lnTo>
                                  <a:lnTo>
                                    <a:pt x="18429" y="15229"/>
                                  </a:lnTo>
                                  <a:lnTo>
                                    <a:pt x="17816" y="14862"/>
                                  </a:lnTo>
                                  <a:lnTo>
                                    <a:pt x="17301" y="15841"/>
                                  </a:lnTo>
                                  <a:lnTo>
                                    <a:pt x="17055" y="15229"/>
                                  </a:lnTo>
                                  <a:lnTo>
                                    <a:pt x="16663" y="15841"/>
                                  </a:lnTo>
                                  <a:lnTo>
                                    <a:pt x="16147" y="15841"/>
                                  </a:lnTo>
                                  <a:lnTo>
                                    <a:pt x="15656" y="15841"/>
                                  </a:lnTo>
                                  <a:lnTo>
                                    <a:pt x="14748" y="17431"/>
                                  </a:lnTo>
                                  <a:lnTo>
                                    <a:pt x="13988" y="17431"/>
                                  </a:lnTo>
                                  <a:lnTo>
                                    <a:pt x="13104" y="16820"/>
                                  </a:lnTo>
                                  <a:lnTo>
                                    <a:pt x="12466" y="17431"/>
                                  </a:lnTo>
                                  <a:lnTo>
                                    <a:pt x="11951" y="17431"/>
                                  </a:lnTo>
                                  <a:lnTo>
                                    <a:pt x="11706" y="16820"/>
                                  </a:lnTo>
                                  <a:lnTo>
                                    <a:pt x="11436" y="16820"/>
                                  </a:lnTo>
                                  <a:lnTo>
                                    <a:pt x="11436" y="18349"/>
                                  </a:lnTo>
                                  <a:lnTo>
                                    <a:pt x="11436" y="19021"/>
                                  </a:lnTo>
                                  <a:lnTo>
                                    <a:pt x="11337" y="19327"/>
                                  </a:lnTo>
                                  <a:lnTo>
                                    <a:pt x="10798" y="19939"/>
                                  </a:lnTo>
                                  <a:lnTo>
                                    <a:pt x="10699" y="19327"/>
                                  </a:lnTo>
                                  <a:lnTo>
                                    <a:pt x="10429" y="18349"/>
                                  </a:lnTo>
                                  <a:lnTo>
                                    <a:pt x="10699" y="17431"/>
                                  </a:lnTo>
                                  <a:lnTo>
                                    <a:pt x="10699" y="16820"/>
                                  </a:lnTo>
                                  <a:lnTo>
                                    <a:pt x="10037" y="17737"/>
                                  </a:lnTo>
                                  <a:lnTo>
                                    <a:pt x="9031" y="16820"/>
                                  </a:lnTo>
                                  <a:lnTo>
                                    <a:pt x="8393" y="19021"/>
                                  </a:lnTo>
                                  <a:lnTo>
                                    <a:pt x="7387" y="19327"/>
                                  </a:lnTo>
                                  <a:lnTo>
                                    <a:pt x="6748" y="19327"/>
                                  </a:lnTo>
                                  <a:lnTo>
                                    <a:pt x="6626" y="18349"/>
                                  </a:lnTo>
                                  <a:lnTo>
                                    <a:pt x="5472" y="17431"/>
                                  </a:lnTo>
                                  <a:lnTo>
                                    <a:pt x="4982" y="17431"/>
                                  </a:lnTo>
                                  <a:lnTo>
                                    <a:pt x="4982" y="19021"/>
                                  </a:lnTo>
                                  <a:lnTo>
                                    <a:pt x="4712" y="19021"/>
                                  </a:lnTo>
                                  <a:lnTo>
                                    <a:pt x="4074" y="19327"/>
                                  </a:lnTo>
                                  <a:lnTo>
                                    <a:pt x="3436" y="19021"/>
                                  </a:lnTo>
                                  <a:lnTo>
                                    <a:pt x="3313" y="17737"/>
                                  </a:lnTo>
                                  <a:lnTo>
                                    <a:pt x="2675" y="17431"/>
                                  </a:lnTo>
                                  <a:lnTo>
                                    <a:pt x="2429" y="17431"/>
                                  </a:lnTo>
                                  <a:lnTo>
                                    <a:pt x="2307" y="17737"/>
                                  </a:lnTo>
                                  <a:lnTo>
                                    <a:pt x="1669" y="17737"/>
                                  </a:lnTo>
                                  <a:lnTo>
                                    <a:pt x="1669" y="17431"/>
                                  </a:lnTo>
                                  <a:lnTo>
                                    <a:pt x="2429" y="16820"/>
                                  </a:lnTo>
                                  <a:lnTo>
                                    <a:pt x="1399" y="16820"/>
                                  </a:lnTo>
                                  <a:lnTo>
                                    <a:pt x="1276" y="16208"/>
                                  </a:lnTo>
                                  <a:lnTo>
                                    <a:pt x="1669" y="16208"/>
                                  </a:lnTo>
                                  <a:lnTo>
                                    <a:pt x="1669" y="15841"/>
                                  </a:lnTo>
                                  <a:lnTo>
                                    <a:pt x="1276" y="15841"/>
                                  </a:lnTo>
                                  <a:lnTo>
                                    <a:pt x="1276" y="14862"/>
                                  </a:lnTo>
                                  <a:lnTo>
                                    <a:pt x="1276" y="13639"/>
                                  </a:lnTo>
                                  <a:lnTo>
                                    <a:pt x="761" y="12722"/>
                                  </a:lnTo>
                                  <a:lnTo>
                                    <a:pt x="147" y="12722"/>
                                  </a:lnTo>
                                  <a:lnTo>
                                    <a:pt x="393" y="12355"/>
                                  </a:lnTo>
                                  <a:lnTo>
                                    <a:pt x="147" y="11743"/>
                                  </a:lnTo>
                                  <a:lnTo>
                                    <a:pt x="393" y="11743"/>
                                  </a:lnTo>
                                  <a:lnTo>
                                    <a:pt x="663" y="12355"/>
                                  </a:lnTo>
                                  <a:lnTo>
                                    <a:pt x="1031" y="12355"/>
                                  </a:lnTo>
                                  <a:lnTo>
                                    <a:pt x="761" y="11743"/>
                                  </a:lnTo>
                                  <a:lnTo>
                                    <a:pt x="1031" y="10765"/>
                                  </a:lnTo>
                                  <a:lnTo>
                                    <a:pt x="761" y="10765"/>
                                  </a:lnTo>
                                  <a:lnTo>
                                    <a:pt x="663" y="9480"/>
                                  </a:lnTo>
                                  <a:lnTo>
                                    <a:pt x="761" y="8563"/>
                                  </a:lnTo>
                                  <a:lnTo>
                                    <a:pt x="0" y="8563"/>
                                  </a:lnTo>
                                  <a:lnTo>
                                    <a:pt x="0" y="6972"/>
                                  </a:lnTo>
                                  <a:lnTo>
                                    <a:pt x="663" y="5994"/>
                                  </a:lnTo>
                                  <a:lnTo>
                                    <a:pt x="1031" y="5749"/>
                                  </a:lnTo>
                                  <a:lnTo>
                                    <a:pt x="1669" y="5994"/>
                                  </a:lnTo>
                                  <a:lnTo>
                                    <a:pt x="1669" y="5749"/>
                                  </a:lnTo>
                                  <a:lnTo>
                                    <a:pt x="1767" y="5076"/>
                                  </a:lnTo>
                                  <a:lnTo>
                                    <a:pt x="2061" y="5749"/>
                                  </a:lnTo>
                                  <a:lnTo>
                                    <a:pt x="2822" y="5749"/>
                                  </a:lnTo>
                                  <a:lnTo>
                                    <a:pt x="2822" y="5076"/>
                                  </a:lnTo>
                                  <a:lnTo>
                                    <a:pt x="3706" y="4098"/>
                                  </a:lnTo>
                                  <a:lnTo>
                                    <a:pt x="3313" y="4098"/>
                                  </a:lnTo>
                                  <a:lnTo>
                                    <a:pt x="2307" y="3486"/>
                                  </a:lnTo>
                                  <a:lnTo>
                                    <a:pt x="1276" y="4098"/>
                                  </a:lnTo>
                                  <a:lnTo>
                                    <a:pt x="1031" y="4465"/>
                                  </a:lnTo>
                                  <a:lnTo>
                                    <a:pt x="393" y="5749"/>
                                  </a:lnTo>
                                  <a:lnTo>
                                    <a:pt x="0" y="6606"/>
                                  </a:lnTo>
                                  <a:lnTo>
                                    <a:pt x="0" y="5749"/>
                                  </a:lnTo>
                                  <a:lnTo>
                                    <a:pt x="393" y="4465"/>
                                  </a:lnTo>
                                  <a:lnTo>
                                    <a:pt x="0" y="4465"/>
                                  </a:lnTo>
                                  <a:lnTo>
                                    <a:pt x="393" y="4098"/>
                                  </a:lnTo>
                                  <a:lnTo>
                                    <a:pt x="393" y="2875"/>
                                  </a:lnTo>
                                  <a:lnTo>
                                    <a:pt x="663" y="2508"/>
                                  </a:lnTo>
                                  <a:lnTo>
                                    <a:pt x="663" y="1896"/>
                                  </a:lnTo>
                                  <a:lnTo>
                                    <a:pt x="147" y="97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40" name="Freeform 594"/>
                            <p:cNvSpPr>
                              <a:spLocks/>
                            </p:cNvSpPr>
                            <p:nvPr/>
                          </p:nvSpPr>
                          <p:spPr bwMode="auto">
                            <a:xfrm>
                              <a:off x="5139239" y="4138035"/>
                              <a:ext cx="180720" cy="176726"/>
                            </a:xfrm>
                            <a:custGeom>
                              <a:avLst/>
                              <a:gdLst>
                                <a:gd name="T0" fmla="*/ 6338 w 20000"/>
                                <a:gd name="T1" fmla="*/ 769 h 20000"/>
                                <a:gd name="T2" fmla="*/ 7324 w 20000"/>
                                <a:gd name="T3" fmla="*/ 0 h 20000"/>
                                <a:gd name="T4" fmla="*/ 8545 w 20000"/>
                                <a:gd name="T5" fmla="*/ 288 h 20000"/>
                                <a:gd name="T6" fmla="*/ 10469 w 20000"/>
                                <a:gd name="T7" fmla="*/ 769 h 20000"/>
                                <a:gd name="T8" fmla="*/ 11455 w 20000"/>
                                <a:gd name="T9" fmla="*/ 769 h 20000"/>
                                <a:gd name="T10" fmla="*/ 11690 w 20000"/>
                                <a:gd name="T11" fmla="*/ 1490 h 20000"/>
                                <a:gd name="T12" fmla="*/ 12207 w 20000"/>
                                <a:gd name="T13" fmla="*/ 2260 h 20000"/>
                                <a:gd name="T14" fmla="*/ 12911 w 20000"/>
                                <a:gd name="T15" fmla="*/ 3462 h 20000"/>
                                <a:gd name="T16" fmla="*/ 13662 w 20000"/>
                                <a:gd name="T17" fmla="*/ 3462 h 20000"/>
                                <a:gd name="T18" fmla="*/ 14601 w 20000"/>
                                <a:gd name="T19" fmla="*/ 3462 h 20000"/>
                                <a:gd name="T20" fmla="*/ 14883 w 20000"/>
                                <a:gd name="T21" fmla="*/ 3990 h 20000"/>
                                <a:gd name="T22" fmla="*/ 14131 w 20000"/>
                                <a:gd name="T23" fmla="*/ 4231 h 20000"/>
                                <a:gd name="T24" fmla="*/ 14601 w 20000"/>
                                <a:gd name="T25" fmla="*/ 5481 h 20000"/>
                                <a:gd name="T26" fmla="*/ 13662 w 20000"/>
                                <a:gd name="T27" fmla="*/ 6010 h 20000"/>
                                <a:gd name="T28" fmla="*/ 13662 w 20000"/>
                                <a:gd name="T29" fmla="*/ 6779 h 20000"/>
                                <a:gd name="T30" fmla="*/ 13380 w 20000"/>
                                <a:gd name="T31" fmla="*/ 7260 h 20000"/>
                                <a:gd name="T32" fmla="*/ 13380 w 20000"/>
                                <a:gd name="T33" fmla="*/ 8462 h 20000"/>
                                <a:gd name="T34" fmla="*/ 14601 w 20000"/>
                                <a:gd name="T35" fmla="*/ 9471 h 20000"/>
                                <a:gd name="T36" fmla="*/ 14883 w 20000"/>
                                <a:gd name="T37" fmla="*/ 10433 h 20000"/>
                                <a:gd name="T38" fmla="*/ 16526 w 20000"/>
                                <a:gd name="T39" fmla="*/ 11490 h 20000"/>
                                <a:gd name="T40" fmla="*/ 17559 w 20000"/>
                                <a:gd name="T41" fmla="*/ 11971 h 20000"/>
                                <a:gd name="T42" fmla="*/ 18498 w 20000"/>
                                <a:gd name="T43" fmla="*/ 13750 h 20000"/>
                                <a:gd name="T44" fmla="*/ 18498 w 20000"/>
                                <a:gd name="T45" fmla="*/ 13942 h 20000"/>
                                <a:gd name="T46" fmla="*/ 18498 w 20000"/>
                                <a:gd name="T47" fmla="*/ 15192 h 20000"/>
                                <a:gd name="T48" fmla="*/ 19202 w 20000"/>
                                <a:gd name="T49" fmla="*/ 15721 h 20000"/>
                                <a:gd name="T50" fmla="*/ 19202 w 20000"/>
                                <a:gd name="T51" fmla="*/ 16683 h 20000"/>
                                <a:gd name="T52" fmla="*/ 19953 w 20000"/>
                                <a:gd name="T53" fmla="*/ 17933 h 20000"/>
                                <a:gd name="T54" fmla="*/ 19718 w 20000"/>
                                <a:gd name="T55" fmla="*/ 17933 h 20000"/>
                                <a:gd name="T56" fmla="*/ 18732 w 20000"/>
                                <a:gd name="T57" fmla="*/ 17933 h 20000"/>
                                <a:gd name="T58" fmla="*/ 17559 w 20000"/>
                                <a:gd name="T59" fmla="*/ 17933 h 20000"/>
                                <a:gd name="T60" fmla="*/ 17277 w 20000"/>
                                <a:gd name="T61" fmla="*/ 19183 h 20000"/>
                                <a:gd name="T62" fmla="*/ 16808 w 20000"/>
                                <a:gd name="T63" fmla="*/ 19952 h 20000"/>
                                <a:gd name="T64" fmla="*/ 12911 w 20000"/>
                                <a:gd name="T65" fmla="*/ 19952 h 20000"/>
                                <a:gd name="T66" fmla="*/ 10469 w 20000"/>
                                <a:gd name="T67" fmla="*/ 18942 h 20000"/>
                                <a:gd name="T68" fmla="*/ 10469 w 20000"/>
                                <a:gd name="T69" fmla="*/ 17163 h 20000"/>
                                <a:gd name="T70" fmla="*/ 9249 w 20000"/>
                                <a:gd name="T71" fmla="*/ 16683 h 20000"/>
                                <a:gd name="T72" fmla="*/ 9014 w 20000"/>
                                <a:gd name="T73" fmla="*/ 16442 h 20000"/>
                                <a:gd name="T74" fmla="*/ 7324 w 20000"/>
                                <a:gd name="T75" fmla="*/ 15721 h 20000"/>
                                <a:gd name="T76" fmla="*/ 3192 w 20000"/>
                                <a:gd name="T77" fmla="*/ 13173 h 20000"/>
                                <a:gd name="T78" fmla="*/ 1268 w 20000"/>
                                <a:gd name="T79" fmla="*/ 12692 h 20000"/>
                                <a:gd name="T80" fmla="*/ 0 w 20000"/>
                                <a:gd name="T81" fmla="*/ 9952 h 20000"/>
                                <a:gd name="T82" fmla="*/ 2723 w 20000"/>
                                <a:gd name="T83" fmla="*/ 8462 h 20000"/>
                                <a:gd name="T84" fmla="*/ 4131 w 20000"/>
                                <a:gd name="T85" fmla="*/ 7260 h 20000"/>
                                <a:gd name="T86" fmla="*/ 4648 w 20000"/>
                                <a:gd name="T87" fmla="*/ 6010 h 20000"/>
                                <a:gd name="T88" fmla="*/ 4648 w 20000"/>
                                <a:gd name="T89" fmla="*/ 4231 h 20000"/>
                                <a:gd name="T90" fmla="*/ 4648 w 20000"/>
                                <a:gd name="T91" fmla="*/ 3269 h 20000"/>
                                <a:gd name="T92" fmla="*/ 4648 w 20000"/>
                                <a:gd name="T93" fmla="*/ 2260 h 20000"/>
                                <a:gd name="T94" fmla="*/ 5869 w 20000"/>
                                <a:gd name="T95" fmla="*/ 1490 h 20000"/>
                                <a:gd name="T96" fmla="*/ 6338 w 20000"/>
                                <a:gd name="T97" fmla="*/ 769 h 2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000"/>
                                <a:gd name="T148" fmla="*/ 0 h 20000"/>
                                <a:gd name="T149" fmla="*/ 20000 w 20000"/>
                                <a:gd name="T150" fmla="*/ 20000 h 2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000" h="20000">
                                  <a:moveTo>
                                    <a:pt x="6338" y="769"/>
                                  </a:moveTo>
                                  <a:lnTo>
                                    <a:pt x="7324" y="0"/>
                                  </a:lnTo>
                                  <a:lnTo>
                                    <a:pt x="8545" y="288"/>
                                  </a:lnTo>
                                  <a:lnTo>
                                    <a:pt x="10469" y="769"/>
                                  </a:lnTo>
                                  <a:lnTo>
                                    <a:pt x="11455" y="769"/>
                                  </a:lnTo>
                                  <a:lnTo>
                                    <a:pt x="11690" y="1490"/>
                                  </a:lnTo>
                                  <a:lnTo>
                                    <a:pt x="12207" y="2260"/>
                                  </a:lnTo>
                                  <a:lnTo>
                                    <a:pt x="12911" y="3462"/>
                                  </a:lnTo>
                                  <a:lnTo>
                                    <a:pt x="13662" y="3462"/>
                                  </a:lnTo>
                                  <a:lnTo>
                                    <a:pt x="14601" y="3462"/>
                                  </a:lnTo>
                                  <a:lnTo>
                                    <a:pt x="14883" y="3990"/>
                                  </a:lnTo>
                                  <a:lnTo>
                                    <a:pt x="14131" y="4231"/>
                                  </a:lnTo>
                                  <a:lnTo>
                                    <a:pt x="14601" y="5481"/>
                                  </a:lnTo>
                                  <a:lnTo>
                                    <a:pt x="13662" y="6010"/>
                                  </a:lnTo>
                                  <a:lnTo>
                                    <a:pt x="13662" y="6779"/>
                                  </a:lnTo>
                                  <a:lnTo>
                                    <a:pt x="13380" y="7260"/>
                                  </a:lnTo>
                                  <a:lnTo>
                                    <a:pt x="13380" y="8462"/>
                                  </a:lnTo>
                                  <a:lnTo>
                                    <a:pt x="14601" y="9471"/>
                                  </a:lnTo>
                                  <a:lnTo>
                                    <a:pt x="14883" y="10433"/>
                                  </a:lnTo>
                                  <a:lnTo>
                                    <a:pt x="16526" y="11490"/>
                                  </a:lnTo>
                                  <a:lnTo>
                                    <a:pt x="17559" y="11971"/>
                                  </a:lnTo>
                                  <a:lnTo>
                                    <a:pt x="18498" y="13750"/>
                                  </a:lnTo>
                                  <a:lnTo>
                                    <a:pt x="18498" y="13942"/>
                                  </a:lnTo>
                                  <a:lnTo>
                                    <a:pt x="18498" y="15192"/>
                                  </a:lnTo>
                                  <a:lnTo>
                                    <a:pt x="19202" y="15721"/>
                                  </a:lnTo>
                                  <a:lnTo>
                                    <a:pt x="19202" y="16683"/>
                                  </a:lnTo>
                                  <a:lnTo>
                                    <a:pt x="19953" y="17933"/>
                                  </a:lnTo>
                                  <a:lnTo>
                                    <a:pt x="19718" y="17933"/>
                                  </a:lnTo>
                                  <a:lnTo>
                                    <a:pt x="18732" y="17933"/>
                                  </a:lnTo>
                                  <a:lnTo>
                                    <a:pt x="17559" y="17933"/>
                                  </a:lnTo>
                                  <a:lnTo>
                                    <a:pt x="17277" y="19183"/>
                                  </a:lnTo>
                                  <a:lnTo>
                                    <a:pt x="16808" y="19952"/>
                                  </a:lnTo>
                                  <a:lnTo>
                                    <a:pt x="12911" y="19952"/>
                                  </a:lnTo>
                                  <a:lnTo>
                                    <a:pt x="10469" y="18942"/>
                                  </a:lnTo>
                                  <a:lnTo>
                                    <a:pt x="10469" y="17163"/>
                                  </a:lnTo>
                                  <a:lnTo>
                                    <a:pt x="9249" y="16683"/>
                                  </a:lnTo>
                                  <a:lnTo>
                                    <a:pt x="9014" y="16442"/>
                                  </a:lnTo>
                                  <a:lnTo>
                                    <a:pt x="7324" y="15721"/>
                                  </a:lnTo>
                                  <a:lnTo>
                                    <a:pt x="3192" y="13173"/>
                                  </a:lnTo>
                                  <a:lnTo>
                                    <a:pt x="1268" y="12692"/>
                                  </a:lnTo>
                                  <a:lnTo>
                                    <a:pt x="0" y="9952"/>
                                  </a:lnTo>
                                  <a:lnTo>
                                    <a:pt x="2723" y="8462"/>
                                  </a:lnTo>
                                  <a:lnTo>
                                    <a:pt x="4131" y="7260"/>
                                  </a:lnTo>
                                  <a:lnTo>
                                    <a:pt x="4648" y="6010"/>
                                  </a:lnTo>
                                  <a:lnTo>
                                    <a:pt x="4648" y="4231"/>
                                  </a:lnTo>
                                  <a:lnTo>
                                    <a:pt x="4648" y="3269"/>
                                  </a:lnTo>
                                  <a:lnTo>
                                    <a:pt x="4648" y="2260"/>
                                  </a:lnTo>
                                  <a:lnTo>
                                    <a:pt x="5869" y="1490"/>
                                  </a:lnTo>
                                  <a:lnTo>
                                    <a:pt x="6338" y="76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nvGrpSpPr>
                            <p:cNvPr id="1541" name="Group 1540"/>
                            <p:cNvGrpSpPr/>
                            <p:nvPr/>
                          </p:nvGrpSpPr>
                          <p:grpSpPr>
                            <a:xfrm>
                              <a:off x="5223108" y="3688732"/>
                              <a:ext cx="2056814" cy="1422795"/>
                              <a:chOff x="5223108" y="3688732"/>
                              <a:chExt cx="2056814" cy="1422795"/>
                            </a:xfrm>
                            <a:grpFill/>
                          </p:grpSpPr>
                          <p:sp>
                            <p:nvSpPr>
                              <p:cNvPr id="1542" name="Freeform 638"/>
                              <p:cNvSpPr>
                                <a:spLocks/>
                              </p:cNvSpPr>
                              <p:nvPr/>
                            </p:nvSpPr>
                            <p:spPr bwMode="auto">
                              <a:xfrm>
                                <a:off x="5423798" y="3927361"/>
                                <a:ext cx="317508" cy="206680"/>
                              </a:xfrm>
                              <a:custGeom>
                                <a:avLst/>
                                <a:gdLst>
                                  <a:gd name="T0" fmla="*/ 12477 w 20000"/>
                                  <a:gd name="T1" fmla="*/ 19548 h 20000"/>
                                  <a:gd name="T2" fmla="*/ 12477 w 20000"/>
                                  <a:gd name="T3" fmla="*/ 17823 h 20000"/>
                                  <a:gd name="T4" fmla="*/ 8461 w 20000"/>
                                  <a:gd name="T5" fmla="*/ 14251 h 20000"/>
                                  <a:gd name="T6" fmla="*/ 7604 w 20000"/>
                                  <a:gd name="T7" fmla="*/ 13347 h 20000"/>
                                  <a:gd name="T8" fmla="*/ 6078 w 20000"/>
                                  <a:gd name="T9" fmla="*/ 11663 h 20000"/>
                                  <a:gd name="T10" fmla="*/ 5408 w 20000"/>
                                  <a:gd name="T11" fmla="*/ 9733 h 20000"/>
                                  <a:gd name="T12" fmla="*/ 3722 w 20000"/>
                                  <a:gd name="T13" fmla="*/ 8706 h 20000"/>
                                  <a:gd name="T14" fmla="*/ 2624 w 20000"/>
                                  <a:gd name="T15" fmla="*/ 7023 h 20000"/>
                                  <a:gd name="T16" fmla="*/ 2490 w 20000"/>
                                  <a:gd name="T17" fmla="*/ 4846 h 20000"/>
                                  <a:gd name="T18" fmla="*/ 1526 w 20000"/>
                                  <a:gd name="T19" fmla="*/ 7023 h 20000"/>
                                  <a:gd name="T20" fmla="*/ 696 w 20000"/>
                                  <a:gd name="T21" fmla="*/ 10390 h 20000"/>
                                  <a:gd name="T22" fmla="*/ 0 w 20000"/>
                                  <a:gd name="T23" fmla="*/ 7844 h 20000"/>
                                  <a:gd name="T24" fmla="*/ 0 w 20000"/>
                                  <a:gd name="T25" fmla="*/ 2094 h 20000"/>
                                  <a:gd name="T26" fmla="*/ 2222 w 20000"/>
                                  <a:gd name="T27" fmla="*/ 0 h 20000"/>
                                  <a:gd name="T28" fmla="*/ 2490 w 20000"/>
                                  <a:gd name="T29" fmla="*/ 4230 h 20000"/>
                                  <a:gd name="T30" fmla="*/ 3588 w 20000"/>
                                  <a:gd name="T31" fmla="*/ 4846 h 20000"/>
                                  <a:gd name="T32" fmla="*/ 5141 w 20000"/>
                                  <a:gd name="T33" fmla="*/ 4846 h 20000"/>
                                  <a:gd name="T34" fmla="*/ 9130 w 20000"/>
                                  <a:gd name="T35" fmla="*/ 6119 h 20000"/>
                                  <a:gd name="T36" fmla="*/ 9853 w 20000"/>
                                  <a:gd name="T37" fmla="*/ 7844 h 20000"/>
                                  <a:gd name="T38" fmla="*/ 10549 w 20000"/>
                                  <a:gd name="T39" fmla="*/ 9322 h 20000"/>
                                  <a:gd name="T40" fmla="*/ 14137 w 20000"/>
                                  <a:gd name="T41" fmla="*/ 10637 h 20000"/>
                                  <a:gd name="T42" fmla="*/ 14270 w 20000"/>
                                  <a:gd name="T43" fmla="*/ 12074 h 20000"/>
                                  <a:gd name="T44" fmla="*/ 14967 w 20000"/>
                                  <a:gd name="T45" fmla="*/ 9733 h 20000"/>
                                  <a:gd name="T46" fmla="*/ 17456 w 20000"/>
                                  <a:gd name="T47" fmla="*/ 7844 h 20000"/>
                                  <a:gd name="T48" fmla="*/ 17885 w 20000"/>
                                  <a:gd name="T49" fmla="*/ 9733 h 20000"/>
                                  <a:gd name="T50" fmla="*/ 19973 w 20000"/>
                                  <a:gd name="T51" fmla="*/ 10637 h 20000"/>
                                  <a:gd name="T52" fmla="*/ 18447 w 20000"/>
                                  <a:gd name="T53" fmla="*/ 12731 h 20000"/>
                                  <a:gd name="T54" fmla="*/ 17456 w 20000"/>
                                  <a:gd name="T55" fmla="*/ 11663 h 20000"/>
                                  <a:gd name="T56" fmla="*/ 17189 w 20000"/>
                                  <a:gd name="T57" fmla="*/ 10390 h 20000"/>
                                  <a:gd name="T58" fmla="*/ 15930 w 20000"/>
                                  <a:gd name="T59" fmla="*/ 13758 h 20000"/>
                                  <a:gd name="T60" fmla="*/ 13842 w 20000"/>
                                  <a:gd name="T61" fmla="*/ 14415 h 20000"/>
                                  <a:gd name="T62" fmla="*/ 14270 w 20000"/>
                                  <a:gd name="T63" fmla="*/ 15483 h 20000"/>
                                  <a:gd name="T64" fmla="*/ 14137 w 20000"/>
                                  <a:gd name="T65" fmla="*/ 17823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13440" y="19959"/>
                                    </a:moveTo>
                                    <a:lnTo>
                                      <a:pt x="12477" y="19548"/>
                                    </a:lnTo>
                                    <a:lnTo>
                                      <a:pt x="12744" y="18686"/>
                                    </a:lnTo>
                                    <a:lnTo>
                                      <a:pt x="12477" y="17823"/>
                                    </a:lnTo>
                                    <a:lnTo>
                                      <a:pt x="11647" y="17823"/>
                                    </a:lnTo>
                                    <a:lnTo>
                                      <a:pt x="8461" y="14251"/>
                                    </a:lnTo>
                                    <a:lnTo>
                                      <a:pt x="8032" y="14415"/>
                                    </a:lnTo>
                                    <a:lnTo>
                                      <a:pt x="7604" y="13347"/>
                                    </a:lnTo>
                                    <a:lnTo>
                                      <a:pt x="6667" y="11458"/>
                                    </a:lnTo>
                                    <a:lnTo>
                                      <a:pt x="6078" y="11663"/>
                                    </a:lnTo>
                                    <a:lnTo>
                                      <a:pt x="5542" y="11663"/>
                                    </a:lnTo>
                                    <a:lnTo>
                                      <a:pt x="5408" y="9733"/>
                                    </a:lnTo>
                                    <a:lnTo>
                                      <a:pt x="4980" y="9322"/>
                                    </a:lnTo>
                                    <a:lnTo>
                                      <a:pt x="3722" y="8706"/>
                                    </a:lnTo>
                                    <a:lnTo>
                                      <a:pt x="3588" y="7023"/>
                                    </a:lnTo>
                                    <a:lnTo>
                                      <a:pt x="2624" y="7023"/>
                                    </a:lnTo>
                                    <a:lnTo>
                                      <a:pt x="2490" y="5955"/>
                                    </a:lnTo>
                                    <a:lnTo>
                                      <a:pt x="2490" y="4846"/>
                                    </a:lnTo>
                                    <a:lnTo>
                                      <a:pt x="1794" y="5955"/>
                                    </a:lnTo>
                                    <a:lnTo>
                                      <a:pt x="1526" y="7023"/>
                                    </a:lnTo>
                                    <a:lnTo>
                                      <a:pt x="2062" y="9979"/>
                                    </a:lnTo>
                                    <a:lnTo>
                                      <a:pt x="696" y="10390"/>
                                    </a:lnTo>
                                    <a:lnTo>
                                      <a:pt x="0" y="10637"/>
                                    </a:lnTo>
                                    <a:lnTo>
                                      <a:pt x="0" y="7844"/>
                                    </a:lnTo>
                                    <a:lnTo>
                                      <a:pt x="0" y="5298"/>
                                    </a:lnTo>
                                    <a:lnTo>
                                      <a:pt x="0" y="2094"/>
                                    </a:lnTo>
                                    <a:lnTo>
                                      <a:pt x="696" y="411"/>
                                    </a:lnTo>
                                    <a:lnTo>
                                      <a:pt x="2222" y="0"/>
                                    </a:lnTo>
                                    <a:lnTo>
                                      <a:pt x="1794" y="4435"/>
                                    </a:lnTo>
                                    <a:lnTo>
                                      <a:pt x="2490" y="4230"/>
                                    </a:lnTo>
                                    <a:lnTo>
                                      <a:pt x="2892" y="4846"/>
                                    </a:lnTo>
                                    <a:lnTo>
                                      <a:pt x="3588" y="4846"/>
                                    </a:lnTo>
                                    <a:lnTo>
                                      <a:pt x="4311" y="4435"/>
                                    </a:lnTo>
                                    <a:lnTo>
                                      <a:pt x="5141" y="4846"/>
                                    </a:lnTo>
                                    <a:lnTo>
                                      <a:pt x="6667" y="5955"/>
                                    </a:lnTo>
                                    <a:lnTo>
                                      <a:pt x="9130" y="6119"/>
                                    </a:lnTo>
                                    <a:lnTo>
                                      <a:pt x="9853" y="6530"/>
                                    </a:lnTo>
                                    <a:lnTo>
                                      <a:pt x="9853" y="7844"/>
                                    </a:lnTo>
                                    <a:lnTo>
                                      <a:pt x="10950" y="7844"/>
                                    </a:lnTo>
                                    <a:lnTo>
                                      <a:pt x="10549" y="9322"/>
                                    </a:lnTo>
                                    <a:lnTo>
                                      <a:pt x="11647" y="9979"/>
                                    </a:lnTo>
                                    <a:lnTo>
                                      <a:pt x="14137" y="10637"/>
                                    </a:lnTo>
                                    <a:lnTo>
                                      <a:pt x="13440" y="11047"/>
                                    </a:lnTo>
                                    <a:lnTo>
                                      <a:pt x="14270" y="12074"/>
                                    </a:lnTo>
                                    <a:lnTo>
                                      <a:pt x="14833" y="10637"/>
                                    </a:lnTo>
                                    <a:lnTo>
                                      <a:pt x="14967" y="9733"/>
                                    </a:lnTo>
                                    <a:lnTo>
                                      <a:pt x="15930" y="9733"/>
                                    </a:lnTo>
                                    <a:lnTo>
                                      <a:pt x="17456" y="7844"/>
                                    </a:lnTo>
                                    <a:lnTo>
                                      <a:pt x="16787" y="9733"/>
                                    </a:lnTo>
                                    <a:lnTo>
                                      <a:pt x="17885" y="9733"/>
                                    </a:lnTo>
                                    <a:lnTo>
                                      <a:pt x="19250" y="10637"/>
                                    </a:lnTo>
                                    <a:lnTo>
                                      <a:pt x="19973" y="10637"/>
                                    </a:lnTo>
                                    <a:lnTo>
                                      <a:pt x="18876" y="12074"/>
                                    </a:lnTo>
                                    <a:lnTo>
                                      <a:pt x="18447" y="12731"/>
                                    </a:lnTo>
                                    <a:lnTo>
                                      <a:pt x="17456" y="12731"/>
                                    </a:lnTo>
                                    <a:lnTo>
                                      <a:pt x="17456" y="11663"/>
                                    </a:lnTo>
                                    <a:lnTo>
                                      <a:pt x="17885" y="11047"/>
                                    </a:lnTo>
                                    <a:lnTo>
                                      <a:pt x="17189" y="10390"/>
                                    </a:lnTo>
                                    <a:lnTo>
                                      <a:pt x="16359" y="10637"/>
                                    </a:lnTo>
                                    <a:lnTo>
                                      <a:pt x="15930" y="13758"/>
                                    </a:lnTo>
                                    <a:lnTo>
                                      <a:pt x="14967" y="13758"/>
                                    </a:lnTo>
                                    <a:lnTo>
                                      <a:pt x="13842" y="14415"/>
                                    </a:lnTo>
                                    <a:lnTo>
                                      <a:pt x="13842" y="15072"/>
                                    </a:lnTo>
                                    <a:lnTo>
                                      <a:pt x="14270" y="15483"/>
                                    </a:lnTo>
                                    <a:lnTo>
                                      <a:pt x="14967" y="15483"/>
                                    </a:lnTo>
                                    <a:lnTo>
                                      <a:pt x="14137" y="17823"/>
                                    </a:lnTo>
                                    <a:lnTo>
                                      <a:pt x="13440" y="199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nvGrpSpPr>
                              <p:cNvPr id="1543" name="Group 1542"/>
                              <p:cNvGrpSpPr/>
                              <p:nvPr/>
                            </p:nvGrpSpPr>
                            <p:grpSpPr>
                              <a:xfrm>
                                <a:off x="5223108" y="3688732"/>
                                <a:ext cx="2056814" cy="1422795"/>
                                <a:chOff x="5223108" y="3688732"/>
                                <a:chExt cx="2056814" cy="1422795"/>
                              </a:xfrm>
                              <a:grpFill/>
                            </p:grpSpPr>
                            <p:sp>
                              <p:nvSpPr>
                                <p:cNvPr id="1544" name="Freeform 595"/>
                                <p:cNvSpPr>
                                  <a:spLocks/>
                                </p:cNvSpPr>
                                <p:nvPr/>
                              </p:nvSpPr>
                              <p:spPr bwMode="auto">
                                <a:xfrm>
                                  <a:off x="5223108" y="4083120"/>
                                  <a:ext cx="381409" cy="314513"/>
                                </a:xfrm>
                                <a:custGeom>
                                  <a:avLst/>
                                  <a:gdLst>
                                    <a:gd name="T0" fmla="*/ 4504 w 20000"/>
                                    <a:gd name="T1" fmla="*/ 1808 h 20000"/>
                                    <a:gd name="T2" fmla="*/ 5061 w 20000"/>
                                    <a:gd name="T3" fmla="*/ 3212 h 20000"/>
                                    <a:gd name="T4" fmla="*/ 6800 w 20000"/>
                                    <a:gd name="T5" fmla="*/ 4049 h 20000"/>
                                    <a:gd name="T6" fmla="*/ 9342 w 20000"/>
                                    <a:gd name="T7" fmla="*/ 3914 h 20000"/>
                                    <a:gd name="T8" fmla="*/ 9253 w 20000"/>
                                    <a:gd name="T9" fmla="*/ 4049 h 20000"/>
                                    <a:gd name="T10" fmla="*/ 9810 w 20000"/>
                                    <a:gd name="T11" fmla="*/ 4049 h 20000"/>
                                    <a:gd name="T12" fmla="*/ 10502 w 20000"/>
                                    <a:gd name="T13" fmla="*/ 3212 h 20000"/>
                                    <a:gd name="T14" fmla="*/ 11773 w 20000"/>
                                    <a:gd name="T15" fmla="*/ 2105 h 20000"/>
                                    <a:gd name="T16" fmla="*/ 12910 w 20000"/>
                                    <a:gd name="T17" fmla="*/ 2375 h 20000"/>
                                    <a:gd name="T18" fmla="*/ 16611 w 20000"/>
                                    <a:gd name="T19" fmla="*/ 4049 h 20000"/>
                                    <a:gd name="T20" fmla="*/ 16834 w 20000"/>
                                    <a:gd name="T21" fmla="*/ 6424 h 20000"/>
                                    <a:gd name="T22" fmla="*/ 16834 w 20000"/>
                                    <a:gd name="T23" fmla="*/ 7557 h 20000"/>
                                    <a:gd name="T24" fmla="*/ 16611 w 20000"/>
                                    <a:gd name="T25" fmla="*/ 8394 h 20000"/>
                                    <a:gd name="T26" fmla="*/ 16611 w 20000"/>
                                    <a:gd name="T27" fmla="*/ 9096 h 20000"/>
                                    <a:gd name="T28" fmla="*/ 17101 w 20000"/>
                                    <a:gd name="T29" fmla="*/ 11309 h 20000"/>
                                    <a:gd name="T30" fmla="*/ 18105 w 20000"/>
                                    <a:gd name="T31" fmla="*/ 12308 h 20000"/>
                                    <a:gd name="T32" fmla="*/ 17547 w 20000"/>
                                    <a:gd name="T33" fmla="*/ 13846 h 20000"/>
                                    <a:gd name="T34" fmla="*/ 18930 w 20000"/>
                                    <a:gd name="T35" fmla="*/ 15358 h 20000"/>
                                    <a:gd name="T36" fmla="*/ 19621 w 20000"/>
                                    <a:gd name="T37" fmla="*/ 17031 h 20000"/>
                                    <a:gd name="T38" fmla="*/ 19978 w 20000"/>
                                    <a:gd name="T39" fmla="*/ 17598 h 20000"/>
                                    <a:gd name="T40" fmla="*/ 19844 w 20000"/>
                                    <a:gd name="T41" fmla="*/ 17868 h 20000"/>
                                    <a:gd name="T42" fmla="*/ 19041 w 20000"/>
                                    <a:gd name="T43" fmla="*/ 18273 h 20000"/>
                                    <a:gd name="T44" fmla="*/ 18462 w 20000"/>
                                    <a:gd name="T45" fmla="*/ 19271 h 20000"/>
                                    <a:gd name="T46" fmla="*/ 18016 w 20000"/>
                                    <a:gd name="T47" fmla="*/ 19703 h 20000"/>
                                    <a:gd name="T48" fmla="*/ 16054 w 20000"/>
                                    <a:gd name="T49" fmla="*/ 19406 h 20000"/>
                                    <a:gd name="T50" fmla="*/ 14091 w 20000"/>
                                    <a:gd name="T51" fmla="*/ 18974 h 20000"/>
                                    <a:gd name="T52" fmla="*/ 13177 w 20000"/>
                                    <a:gd name="T53" fmla="*/ 17166 h 20000"/>
                                    <a:gd name="T54" fmla="*/ 12219 w 20000"/>
                                    <a:gd name="T55" fmla="*/ 17598 h 20000"/>
                                    <a:gd name="T56" fmla="*/ 11438 w 20000"/>
                                    <a:gd name="T57" fmla="*/ 18165 h 20000"/>
                                    <a:gd name="T58" fmla="*/ 9922 w 20000"/>
                                    <a:gd name="T59" fmla="*/ 17436 h 20000"/>
                                    <a:gd name="T60" fmla="*/ 8986 w 20000"/>
                                    <a:gd name="T61" fmla="*/ 16491 h 20000"/>
                                    <a:gd name="T62" fmla="*/ 7737 w 20000"/>
                                    <a:gd name="T63" fmla="*/ 15223 h 20000"/>
                                    <a:gd name="T64" fmla="*/ 7157 w 20000"/>
                                    <a:gd name="T65" fmla="*/ 14521 h 20000"/>
                                    <a:gd name="T66" fmla="*/ 6577 w 20000"/>
                                    <a:gd name="T67" fmla="*/ 13117 h 20000"/>
                                    <a:gd name="T68" fmla="*/ 5663 w 20000"/>
                                    <a:gd name="T69" fmla="*/ 13117 h 20000"/>
                                    <a:gd name="T70" fmla="*/ 5418 w 20000"/>
                                    <a:gd name="T71" fmla="*/ 12848 h 20000"/>
                                    <a:gd name="T72" fmla="*/ 5061 w 20000"/>
                                    <a:gd name="T73" fmla="*/ 13522 h 20000"/>
                                    <a:gd name="T74" fmla="*/ 4727 w 20000"/>
                                    <a:gd name="T75" fmla="*/ 12308 h 20000"/>
                                    <a:gd name="T76" fmla="*/ 4370 w 20000"/>
                                    <a:gd name="T77" fmla="*/ 11309 h 20000"/>
                                    <a:gd name="T78" fmla="*/ 3924 w 20000"/>
                                    <a:gd name="T79" fmla="*/ 10202 h 20000"/>
                                    <a:gd name="T80" fmla="*/ 2653 w 20000"/>
                                    <a:gd name="T81" fmla="*/ 9366 h 20000"/>
                                    <a:gd name="T82" fmla="*/ 1962 w 20000"/>
                                    <a:gd name="T83" fmla="*/ 8232 h 20000"/>
                                    <a:gd name="T84" fmla="*/ 2096 w 20000"/>
                                    <a:gd name="T85" fmla="*/ 7287 h 20000"/>
                                    <a:gd name="T86" fmla="*/ 2542 w 20000"/>
                                    <a:gd name="T87" fmla="*/ 6559 h 20000"/>
                                    <a:gd name="T88" fmla="*/ 2653 w 20000"/>
                                    <a:gd name="T89" fmla="*/ 5722 h 20000"/>
                                    <a:gd name="T90" fmla="*/ 2096 w 20000"/>
                                    <a:gd name="T91" fmla="*/ 5452 h 20000"/>
                                    <a:gd name="T92" fmla="*/ 1382 w 20000"/>
                                    <a:gd name="T93" fmla="*/ 4750 h 20000"/>
                                    <a:gd name="T94" fmla="*/ 1048 w 20000"/>
                                    <a:gd name="T95" fmla="*/ 3914 h 20000"/>
                                    <a:gd name="T96" fmla="*/ 580 w 20000"/>
                                    <a:gd name="T97" fmla="*/ 2537 h 20000"/>
                                    <a:gd name="T98" fmla="*/ 468 w 20000"/>
                                    <a:gd name="T99" fmla="*/ 1673 h 20000"/>
                                    <a:gd name="T100" fmla="*/ 468 w 20000"/>
                                    <a:gd name="T101" fmla="*/ 0 h 20000"/>
                                    <a:gd name="T102" fmla="*/ 2542 w 20000"/>
                                    <a:gd name="T103" fmla="*/ 1404 h 200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000"/>
                                    <a:gd name="T157" fmla="*/ 0 h 20000"/>
                                    <a:gd name="T158" fmla="*/ 20000 w 20000"/>
                                    <a:gd name="T159" fmla="*/ 20000 h 200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000" h="20000">
                                      <a:moveTo>
                                        <a:pt x="3233" y="1107"/>
                                      </a:moveTo>
                                      <a:lnTo>
                                        <a:pt x="4504" y="1808"/>
                                      </a:lnTo>
                                      <a:lnTo>
                                        <a:pt x="4370" y="2105"/>
                                      </a:lnTo>
                                      <a:lnTo>
                                        <a:pt x="5061" y="3212"/>
                                      </a:lnTo>
                                      <a:lnTo>
                                        <a:pt x="5886" y="3482"/>
                                      </a:lnTo>
                                      <a:lnTo>
                                        <a:pt x="6800" y="4049"/>
                                      </a:lnTo>
                                      <a:lnTo>
                                        <a:pt x="8294" y="4318"/>
                                      </a:lnTo>
                                      <a:lnTo>
                                        <a:pt x="9342" y="3914"/>
                                      </a:lnTo>
                                      <a:lnTo>
                                        <a:pt x="9588" y="3914"/>
                                      </a:lnTo>
                                      <a:lnTo>
                                        <a:pt x="9253" y="4049"/>
                                      </a:lnTo>
                                      <a:lnTo>
                                        <a:pt x="9253" y="4318"/>
                                      </a:lnTo>
                                      <a:lnTo>
                                        <a:pt x="9810" y="4049"/>
                                      </a:lnTo>
                                      <a:lnTo>
                                        <a:pt x="9588" y="3482"/>
                                      </a:lnTo>
                                      <a:lnTo>
                                        <a:pt x="10502" y="3212"/>
                                      </a:lnTo>
                                      <a:lnTo>
                                        <a:pt x="11081" y="2105"/>
                                      </a:lnTo>
                                      <a:lnTo>
                                        <a:pt x="11773" y="2105"/>
                                      </a:lnTo>
                                      <a:lnTo>
                                        <a:pt x="12687" y="1808"/>
                                      </a:lnTo>
                                      <a:lnTo>
                                        <a:pt x="12910" y="2375"/>
                                      </a:lnTo>
                                      <a:lnTo>
                                        <a:pt x="14181" y="2807"/>
                                      </a:lnTo>
                                      <a:lnTo>
                                        <a:pt x="16611" y="4049"/>
                                      </a:lnTo>
                                      <a:lnTo>
                                        <a:pt x="16834" y="5452"/>
                                      </a:lnTo>
                                      <a:lnTo>
                                        <a:pt x="16834" y="6424"/>
                                      </a:lnTo>
                                      <a:lnTo>
                                        <a:pt x="16611" y="7287"/>
                                      </a:lnTo>
                                      <a:lnTo>
                                        <a:pt x="16834" y="7557"/>
                                      </a:lnTo>
                                      <a:lnTo>
                                        <a:pt x="16499" y="7665"/>
                                      </a:lnTo>
                                      <a:lnTo>
                                        <a:pt x="16611" y="8394"/>
                                      </a:lnTo>
                                      <a:lnTo>
                                        <a:pt x="16834" y="8664"/>
                                      </a:lnTo>
                                      <a:lnTo>
                                        <a:pt x="16611" y="9096"/>
                                      </a:lnTo>
                                      <a:lnTo>
                                        <a:pt x="17101" y="10202"/>
                                      </a:lnTo>
                                      <a:lnTo>
                                        <a:pt x="17101" y="11309"/>
                                      </a:lnTo>
                                      <a:lnTo>
                                        <a:pt x="18016" y="11579"/>
                                      </a:lnTo>
                                      <a:lnTo>
                                        <a:pt x="18105" y="12308"/>
                                      </a:lnTo>
                                      <a:lnTo>
                                        <a:pt x="17770" y="12848"/>
                                      </a:lnTo>
                                      <a:lnTo>
                                        <a:pt x="17547" y="13846"/>
                                      </a:lnTo>
                                      <a:lnTo>
                                        <a:pt x="18350" y="15223"/>
                                      </a:lnTo>
                                      <a:lnTo>
                                        <a:pt x="18930" y="15358"/>
                                      </a:lnTo>
                                      <a:lnTo>
                                        <a:pt x="19509" y="16059"/>
                                      </a:lnTo>
                                      <a:lnTo>
                                        <a:pt x="19621" y="17031"/>
                                      </a:lnTo>
                                      <a:lnTo>
                                        <a:pt x="19978" y="17031"/>
                                      </a:lnTo>
                                      <a:lnTo>
                                        <a:pt x="19978" y="17598"/>
                                      </a:lnTo>
                                      <a:lnTo>
                                        <a:pt x="19844" y="17598"/>
                                      </a:lnTo>
                                      <a:lnTo>
                                        <a:pt x="19844" y="17868"/>
                                      </a:lnTo>
                                      <a:lnTo>
                                        <a:pt x="19509" y="17868"/>
                                      </a:lnTo>
                                      <a:lnTo>
                                        <a:pt x="19041" y="18273"/>
                                      </a:lnTo>
                                      <a:lnTo>
                                        <a:pt x="18707" y="18273"/>
                                      </a:lnTo>
                                      <a:lnTo>
                                        <a:pt x="18462" y="19271"/>
                                      </a:lnTo>
                                      <a:lnTo>
                                        <a:pt x="18462" y="19973"/>
                                      </a:lnTo>
                                      <a:lnTo>
                                        <a:pt x="18016" y="19703"/>
                                      </a:lnTo>
                                      <a:lnTo>
                                        <a:pt x="17101" y="19406"/>
                                      </a:lnTo>
                                      <a:lnTo>
                                        <a:pt x="16054" y="19406"/>
                                      </a:lnTo>
                                      <a:lnTo>
                                        <a:pt x="15139" y="19271"/>
                                      </a:lnTo>
                                      <a:lnTo>
                                        <a:pt x="14091" y="18974"/>
                                      </a:lnTo>
                                      <a:lnTo>
                                        <a:pt x="13623" y="17868"/>
                                      </a:lnTo>
                                      <a:lnTo>
                                        <a:pt x="13177" y="17166"/>
                                      </a:lnTo>
                                      <a:lnTo>
                                        <a:pt x="12575" y="17436"/>
                                      </a:lnTo>
                                      <a:lnTo>
                                        <a:pt x="12219" y="17598"/>
                                      </a:lnTo>
                                      <a:lnTo>
                                        <a:pt x="11773" y="17868"/>
                                      </a:lnTo>
                                      <a:lnTo>
                                        <a:pt x="11438" y="18165"/>
                                      </a:lnTo>
                                      <a:lnTo>
                                        <a:pt x="10725" y="17868"/>
                                      </a:lnTo>
                                      <a:lnTo>
                                        <a:pt x="9922" y="17436"/>
                                      </a:lnTo>
                                      <a:lnTo>
                                        <a:pt x="9342" y="17031"/>
                                      </a:lnTo>
                                      <a:lnTo>
                                        <a:pt x="8986" y="16491"/>
                                      </a:lnTo>
                                      <a:lnTo>
                                        <a:pt x="8294" y="16329"/>
                                      </a:lnTo>
                                      <a:lnTo>
                                        <a:pt x="7737" y="15223"/>
                                      </a:lnTo>
                                      <a:lnTo>
                                        <a:pt x="7514" y="14683"/>
                                      </a:lnTo>
                                      <a:lnTo>
                                        <a:pt x="7157" y="14521"/>
                                      </a:lnTo>
                                      <a:lnTo>
                                        <a:pt x="6800" y="13522"/>
                                      </a:lnTo>
                                      <a:lnTo>
                                        <a:pt x="6577" y="13117"/>
                                      </a:lnTo>
                                      <a:lnTo>
                                        <a:pt x="6243" y="13522"/>
                                      </a:lnTo>
                                      <a:lnTo>
                                        <a:pt x="5663" y="13117"/>
                                      </a:lnTo>
                                      <a:lnTo>
                                        <a:pt x="5663" y="12848"/>
                                      </a:lnTo>
                                      <a:lnTo>
                                        <a:pt x="5418" y="12848"/>
                                      </a:lnTo>
                                      <a:lnTo>
                                        <a:pt x="5418" y="13522"/>
                                      </a:lnTo>
                                      <a:lnTo>
                                        <a:pt x="5061" y="13522"/>
                                      </a:lnTo>
                                      <a:lnTo>
                                        <a:pt x="4727" y="12848"/>
                                      </a:lnTo>
                                      <a:lnTo>
                                        <a:pt x="4727" y="12308"/>
                                      </a:lnTo>
                                      <a:lnTo>
                                        <a:pt x="4370" y="12011"/>
                                      </a:lnTo>
                                      <a:lnTo>
                                        <a:pt x="4370" y="11309"/>
                                      </a:lnTo>
                                      <a:lnTo>
                                        <a:pt x="4370" y="11201"/>
                                      </a:lnTo>
                                      <a:lnTo>
                                        <a:pt x="3924" y="10202"/>
                                      </a:lnTo>
                                      <a:lnTo>
                                        <a:pt x="3456" y="9933"/>
                                      </a:lnTo>
                                      <a:lnTo>
                                        <a:pt x="2653" y="9366"/>
                                      </a:lnTo>
                                      <a:lnTo>
                                        <a:pt x="2542" y="8799"/>
                                      </a:lnTo>
                                      <a:lnTo>
                                        <a:pt x="1962" y="8232"/>
                                      </a:lnTo>
                                      <a:lnTo>
                                        <a:pt x="1962" y="7557"/>
                                      </a:lnTo>
                                      <a:lnTo>
                                        <a:pt x="2096" y="7287"/>
                                      </a:lnTo>
                                      <a:lnTo>
                                        <a:pt x="2096" y="6856"/>
                                      </a:lnTo>
                                      <a:lnTo>
                                        <a:pt x="2542" y="6559"/>
                                      </a:lnTo>
                                      <a:lnTo>
                                        <a:pt x="2319" y="5857"/>
                                      </a:lnTo>
                                      <a:lnTo>
                                        <a:pt x="2653" y="5722"/>
                                      </a:lnTo>
                                      <a:lnTo>
                                        <a:pt x="2542" y="5452"/>
                                      </a:lnTo>
                                      <a:lnTo>
                                        <a:pt x="2096" y="5452"/>
                                      </a:lnTo>
                                      <a:lnTo>
                                        <a:pt x="1739" y="5452"/>
                                      </a:lnTo>
                                      <a:lnTo>
                                        <a:pt x="1382" y="4750"/>
                                      </a:lnTo>
                                      <a:lnTo>
                                        <a:pt x="1137" y="4318"/>
                                      </a:lnTo>
                                      <a:lnTo>
                                        <a:pt x="1048" y="3914"/>
                                      </a:lnTo>
                                      <a:lnTo>
                                        <a:pt x="803" y="3212"/>
                                      </a:lnTo>
                                      <a:lnTo>
                                        <a:pt x="580" y="2537"/>
                                      </a:lnTo>
                                      <a:lnTo>
                                        <a:pt x="580" y="2375"/>
                                      </a:lnTo>
                                      <a:lnTo>
                                        <a:pt x="468" y="1673"/>
                                      </a:lnTo>
                                      <a:lnTo>
                                        <a:pt x="0" y="567"/>
                                      </a:lnTo>
                                      <a:lnTo>
                                        <a:pt x="468" y="0"/>
                                      </a:lnTo>
                                      <a:lnTo>
                                        <a:pt x="1137" y="1107"/>
                                      </a:lnTo>
                                      <a:lnTo>
                                        <a:pt x="2542" y="1404"/>
                                      </a:lnTo>
                                      <a:lnTo>
                                        <a:pt x="3233" y="110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45" name="Freeform 613"/>
                                <p:cNvSpPr>
                                  <a:spLocks/>
                                </p:cNvSpPr>
                                <p:nvPr/>
                              </p:nvSpPr>
                              <p:spPr bwMode="auto">
                                <a:xfrm>
                                  <a:off x="5557590" y="4134042"/>
                                  <a:ext cx="294544" cy="293545"/>
                                </a:xfrm>
                                <a:custGeom>
                                  <a:avLst/>
                                  <a:gdLst>
                                    <a:gd name="T0" fmla="*/ 16348 w 20000"/>
                                    <a:gd name="T1" fmla="*/ 0 h 20000"/>
                                    <a:gd name="T2" fmla="*/ 18783 w 20000"/>
                                    <a:gd name="T3" fmla="*/ 1480 h 20000"/>
                                    <a:gd name="T4" fmla="*/ 19681 w 20000"/>
                                    <a:gd name="T5" fmla="*/ 2700 h 20000"/>
                                    <a:gd name="T6" fmla="*/ 17565 w 20000"/>
                                    <a:gd name="T7" fmla="*/ 3919 h 20000"/>
                                    <a:gd name="T8" fmla="*/ 15594 w 20000"/>
                                    <a:gd name="T9" fmla="*/ 3599 h 20000"/>
                                    <a:gd name="T10" fmla="*/ 15768 w 20000"/>
                                    <a:gd name="T11" fmla="*/ 4790 h 20000"/>
                                    <a:gd name="T12" fmla="*/ 16348 w 20000"/>
                                    <a:gd name="T13" fmla="*/ 6299 h 20000"/>
                                    <a:gd name="T14" fmla="*/ 17565 w 20000"/>
                                    <a:gd name="T15" fmla="*/ 7054 h 20000"/>
                                    <a:gd name="T16" fmla="*/ 17130 w 20000"/>
                                    <a:gd name="T17" fmla="*/ 7808 h 20000"/>
                                    <a:gd name="T18" fmla="*/ 17130 w 20000"/>
                                    <a:gd name="T19" fmla="*/ 8999 h 20000"/>
                                    <a:gd name="T20" fmla="*/ 16058 w 20000"/>
                                    <a:gd name="T21" fmla="*/ 10363 h 20000"/>
                                    <a:gd name="T22" fmla="*/ 15594 w 20000"/>
                                    <a:gd name="T23" fmla="*/ 11727 h 20000"/>
                                    <a:gd name="T24" fmla="*/ 14406 w 20000"/>
                                    <a:gd name="T25" fmla="*/ 13062 h 20000"/>
                                    <a:gd name="T26" fmla="*/ 13971 w 20000"/>
                                    <a:gd name="T27" fmla="*/ 13527 h 20000"/>
                                    <a:gd name="T28" fmla="*/ 12145 w 20000"/>
                                    <a:gd name="T29" fmla="*/ 13527 h 20000"/>
                                    <a:gd name="T30" fmla="*/ 11710 w 20000"/>
                                    <a:gd name="T31" fmla="*/ 14107 h 20000"/>
                                    <a:gd name="T32" fmla="*/ 12029 w 20000"/>
                                    <a:gd name="T33" fmla="*/ 15472 h 20000"/>
                                    <a:gd name="T34" fmla="*/ 12464 w 20000"/>
                                    <a:gd name="T35" fmla="*/ 16952 h 20000"/>
                                    <a:gd name="T36" fmla="*/ 13217 w 20000"/>
                                    <a:gd name="T37" fmla="*/ 18926 h 20000"/>
                                    <a:gd name="T38" fmla="*/ 12609 w 20000"/>
                                    <a:gd name="T39" fmla="*/ 18926 h 20000"/>
                                    <a:gd name="T40" fmla="*/ 11710 w 20000"/>
                                    <a:gd name="T41" fmla="*/ 19216 h 20000"/>
                                    <a:gd name="T42" fmla="*/ 10493 w 20000"/>
                                    <a:gd name="T43" fmla="*/ 19390 h 20000"/>
                                    <a:gd name="T44" fmla="*/ 10058 w 20000"/>
                                    <a:gd name="T45" fmla="*/ 19681 h 20000"/>
                                    <a:gd name="T46" fmla="*/ 8551 w 20000"/>
                                    <a:gd name="T47" fmla="*/ 19390 h 20000"/>
                                    <a:gd name="T48" fmla="*/ 8116 w 20000"/>
                                    <a:gd name="T49" fmla="*/ 18200 h 20000"/>
                                    <a:gd name="T50" fmla="*/ 7362 w 20000"/>
                                    <a:gd name="T51" fmla="*/ 17417 h 20000"/>
                                    <a:gd name="T52" fmla="*/ 6290 w 20000"/>
                                    <a:gd name="T53" fmla="*/ 17417 h 20000"/>
                                    <a:gd name="T54" fmla="*/ 4957 w 20000"/>
                                    <a:gd name="T55" fmla="*/ 18026 h 20000"/>
                                    <a:gd name="T56" fmla="*/ 3913 w 20000"/>
                                    <a:gd name="T57" fmla="*/ 17417 h 20000"/>
                                    <a:gd name="T58" fmla="*/ 1942 w 20000"/>
                                    <a:gd name="T59" fmla="*/ 17736 h 20000"/>
                                    <a:gd name="T60" fmla="*/ 1188 w 20000"/>
                                    <a:gd name="T61" fmla="*/ 17271 h 20000"/>
                                    <a:gd name="T62" fmla="*/ 1942 w 20000"/>
                                    <a:gd name="T63" fmla="*/ 16226 h 20000"/>
                                    <a:gd name="T64" fmla="*/ 3014 w 20000"/>
                                    <a:gd name="T65" fmla="*/ 15762 h 20000"/>
                                    <a:gd name="T66" fmla="*/ 3159 w 20000"/>
                                    <a:gd name="T67" fmla="*/ 15472 h 20000"/>
                                    <a:gd name="T68" fmla="*/ 2725 w 20000"/>
                                    <a:gd name="T69" fmla="*/ 14862 h 20000"/>
                                    <a:gd name="T70" fmla="*/ 1797 w 20000"/>
                                    <a:gd name="T71" fmla="*/ 13062 h 20000"/>
                                    <a:gd name="T72" fmla="*/ 0 w 20000"/>
                                    <a:gd name="T73" fmla="*/ 11437 h 20000"/>
                                    <a:gd name="T74" fmla="*/ 2725 w 20000"/>
                                    <a:gd name="T75" fmla="*/ 11872 h 20000"/>
                                    <a:gd name="T76" fmla="*/ 3913 w 20000"/>
                                    <a:gd name="T77" fmla="*/ 11727 h 20000"/>
                                    <a:gd name="T78" fmla="*/ 6638 w 20000"/>
                                    <a:gd name="T79" fmla="*/ 10972 h 20000"/>
                                    <a:gd name="T80" fmla="*/ 6928 w 20000"/>
                                    <a:gd name="T81" fmla="*/ 9173 h 20000"/>
                                    <a:gd name="T82" fmla="*/ 7362 w 20000"/>
                                    <a:gd name="T83" fmla="*/ 8999 h 20000"/>
                                    <a:gd name="T84" fmla="*/ 8261 w 20000"/>
                                    <a:gd name="T85" fmla="*/ 8563 h 20000"/>
                                    <a:gd name="T86" fmla="*/ 9014 w 20000"/>
                                    <a:gd name="T87" fmla="*/ 8563 h 20000"/>
                                    <a:gd name="T88" fmla="*/ 9768 w 20000"/>
                                    <a:gd name="T89" fmla="*/ 8708 h 20000"/>
                                    <a:gd name="T90" fmla="*/ 10058 w 20000"/>
                                    <a:gd name="T91" fmla="*/ 7518 h 20000"/>
                                    <a:gd name="T92" fmla="*/ 10203 w 20000"/>
                                    <a:gd name="T93" fmla="*/ 6299 h 20000"/>
                                    <a:gd name="T94" fmla="*/ 10812 w 20000"/>
                                    <a:gd name="T95" fmla="*/ 5399 h 20000"/>
                                    <a:gd name="T96" fmla="*/ 10957 w 20000"/>
                                    <a:gd name="T97" fmla="*/ 4790 h 20000"/>
                                    <a:gd name="T98" fmla="*/ 11710 w 20000"/>
                                    <a:gd name="T99" fmla="*/ 4035 h 20000"/>
                                    <a:gd name="T100" fmla="*/ 12145 w 20000"/>
                                    <a:gd name="T101" fmla="*/ 2700 h 20000"/>
                                    <a:gd name="T102" fmla="*/ 12145 w 20000"/>
                                    <a:gd name="T103" fmla="*/ 900 h 20000"/>
                                    <a:gd name="T104" fmla="*/ 13681 w 20000"/>
                                    <a:gd name="T105" fmla="*/ 290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15594" y="290"/>
                                      </a:moveTo>
                                      <a:lnTo>
                                        <a:pt x="16348" y="0"/>
                                      </a:lnTo>
                                      <a:lnTo>
                                        <a:pt x="18029" y="755"/>
                                      </a:lnTo>
                                      <a:lnTo>
                                        <a:pt x="18783" y="1480"/>
                                      </a:lnTo>
                                      <a:lnTo>
                                        <a:pt x="19971" y="2409"/>
                                      </a:lnTo>
                                      <a:lnTo>
                                        <a:pt x="19681" y="2700"/>
                                      </a:lnTo>
                                      <a:lnTo>
                                        <a:pt x="18783" y="3454"/>
                                      </a:lnTo>
                                      <a:lnTo>
                                        <a:pt x="17565" y="3919"/>
                                      </a:lnTo>
                                      <a:lnTo>
                                        <a:pt x="16812" y="3599"/>
                                      </a:lnTo>
                                      <a:lnTo>
                                        <a:pt x="15594" y="3599"/>
                                      </a:lnTo>
                                      <a:lnTo>
                                        <a:pt x="15159" y="4035"/>
                                      </a:lnTo>
                                      <a:lnTo>
                                        <a:pt x="15768" y="4790"/>
                                      </a:lnTo>
                                      <a:lnTo>
                                        <a:pt x="15768" y="6009"/>
                                      </a:lnTo>
                                      <a:lnTo>
                                        <a:pt x="16348" y="6299"/>
                                      </a:lnTo>
                                      <a:lnTo>
                                        <a:pt x="16522" y="6763"/>
                                      </a:lnTo>
                                      <a:lnTo>
                                        <a:pt x="17565" y="7054"/>
                                      </a:lnTo>
                                      <a:lnTo>
                                        <a:pt x="17565" y="7518"/>
                                      </a:lnTo>
                                      <a:lnTo>
                                        <a:pt x="17130" y="7808"/>
                                      </a:lnTo>
                                      <a:lnTo>
                                        <a:pt x="16522" y="8244"/>
                                      </a:lnTo>
                                      <a:lnTo>
                                        <a:pt x="17130" y="8999"/>
                                      </a:lnTo>
                                      <a:lnTo>
                                        <a:pt x="16522" y="9463"/>
                                      </a:lnTo>
                                      <a:lnTo>
                                        <a:pt x="16058" y="10363"/>
                                      </a:lnTo>
                                      <a:lnTo>
                                        <a:pt x="15594" y="10972"/>
                                      </a:lnTo>
                                      <a:lnTo>
                                        <a:pt x="15594" y="11727"/>
                                      </a:lnTo>
                                      <a:lnTo>
                                        <a:pt x="14406" y="12337"/>
                                      </a:lnTo>
                                      <a:lnTo>
                                        <a:pt x="14406" y="13062"/>
                                      </a:lnTo>
                                      <a:lnTo>
                                        <a:pt x="14116" y="13353"/>
                                      </a:lnTo>
                                      <a:lnTo>
                                        <a:pt x="13971" y="13527"/>
                                      </a:lnTo>
                                      <a:lnTo>
                                        <a:pt x="12464" y="14107"/>
                                      </a:lnTo>
                                      <a:lnTo>
                                        <a:pt x="12145" y="13527"/>
                                      </a:lnTo>
                                      <a:lnTo>
                                        <a:pt x="12029" y="13817"/>
                                      </a:lnTo>
                                      <a:lnTo>
                                        <a:pt x="11710" y="14107"/>
                                      </a:lnTo>
                                      <a:lnTo>
                                        <a:pt x="10957" y="15298"/>
                                      </a:lnTo>
                                      <a:lnTo>
                                        <a:pt x="12029" y="15472"/>
                                      </a:lnTo>
                                      <a:lnTo>
                                        <a:pt x="12029" y="16836"/>
                                      </a:lnTo>
                                      <a:lnTo>
                                        <a:pt x="12464" y="16952"/>
                                      </a:lnTo>
                                      <a:lnTo>
                                        <a:pt x="13217" y="18636"/>
                                      </a:lnTo>
                                      <a:lnTo>
                                        <a:pt x="13217" y="18926"/>
                                      </a:lnTo>
                                      <a:lnTo>
                                        <a:pt x="12928" y="19216"/>
                                      </a:lnTo>
                                      <a:lnTo>
                                        <a:pt x="12609" y="18926"/>
                                      </a:lnTo>
                                      <a:lnTo>
                                        <a:pt x="12145" y="19216"/>
                                      </a:lnTo>
                                      <a:lnTo>
                                        <a:pt x="11710" y="19216"/>
                                      </a:lnTo>
                                      <a:lnTo>
                                        <a:pt x="10493" y="19216"/>
                                      </a:lnTo>
                                      <a:lnTo>
                                        <a:pt x="10493" y="19390"/>
                                      </a:lnTo>
                                      <a:lnTo>
                                        <a:pt x="10058" y="19390"/>
                                      </a:lnTo>
                                      <a:lnTo>
                                        <a:pt x="10058" y="19681"/>
                                      </a:lnTo>
                                      <a:lnTo>
                                        <a:pt x="9768" y="19971"/>
                                      </a:lnTo>
                                      <a:lnTo>
                                        <a:pt x="8551" y="19390"/>
                                      </a:lnTo>
                                      <a:lnTo>
                                        <a:pt x="8261" y="18636"/>
                                      </a:lnTo>
                                      <a:lnTo>
                                        <a:pt x="8116" y="18200"/>
                                      </a:lnTo>
                                      <a:lnTo>
                                        <a:pt x="7507" y="18200"/>
                                      </a:lnTo>
                                      <a:lnTo>
                                        <a:pt x="7362" y="17417"/>
                                      </a:lnTo>
                                      <a:lnTo>
                                        <a:pt x="6928" y="17271"/>
                                      </a:lnTo>
                                      <a:lnTo>
                                        <a:pt x="6290" y="17417"/>
                                      </a:lnTo>
                                      <a:lnTo>
                                        <a:pt x="4957" y="17736"/>
                                      </a:lnTo>
                                      <a:lnTo>
                                        <a:pt x="4957" y="18026"/>
                                      </a:lnTo>
                                      <a:lnTo>
                                        <a:pt x="4348" y="17736"/>
                                      </a:lnTo>
                                      <a:lnTo>
                                        <a:pt x="3913" y="17417"/>
                                      </a:lnTo>
                                      <a:lnTo>
                                        <a:pt x="3014" y="17736"/>
                                      </a:lnTo>
                                      <a:lnTo>
                                        <a:pt x="1942" y="17736"/>
                                      </a:lnTo>
                                      <a:lnTo>
                                        <a:pt x="1188" y="18026"/>
                                      </a:lnTo>
                                      <a:lnTo>
                                        <a:pt x="1188" y="17271"/>
                                      </a:lnTo>
                                      <a:lnTo>
                                        <a:pt x="1507" y="16226"/>
                                      </a:lnTo>
                                      <a:lnTo>
                                        <a:pt x="1942" y="16226"/>
                                      </a:lnTo>
                                      <a:lnTo>
                                        <a:pt x="2551" y="15762"/>
                                      </a:lnTo>
                                      <a:lnTo>
                                        <a:pt x="3014" y="15762"/>
                                      </a:lnTo>
                                      <a:lnTo>
                                        <a:pt x="3014" y="15472"/>
                                      </a:lnTo>
                                      <a:lnTo>
                                        <a:pt x="3159" y="15472"/>
                                      </a:lnTo>
                                      <a:lnTo>
                                        <a:pt x="3159" y="14862"/>
                                      </a:lnTo>
                                      <a:lnTo>
                                        <a:pt x="2725" y="14862"/>
                                      </a:lnTo>
                                      <a:lnTo>
                                        <a:pt x="2551" y="13817"/>
                                      </a:lnTo>
                                      <a:lnTo>
                                        <a:pt x="1797" y="13062"/>
                                      </a:lnTo>
                                      <a:lnTo>
                                        <a:pt x="1072" y="12917"/>
                                      </a:lnTo>
                                      <a:lnTo>
                                        <a:pt x="0" y="11437"/>
                                      </a:lnTo>
                                      <a:lnTo>
                                        <a:pt x="1797" y="11872"/>
                                      </a:lnTo>
                                      <a:lnTo>
                                        <a:pt x="2725" y="11872"/>
                                      </a:lnTo>
                                      <a:lnTo>
                                        <a:pt x="3449" y="11872"/>
                                      </a:lnTo>
                                      <a:lnTo>
                                        <a:pt x="3913" y="11727"/>
                                      </a:lnTo>
                                      <a:lnTo>
                                        <a:pt x="5101" y="11437"/>
                                      </a:lnTo>
                                      <a:lnTo>
                                        <a:pt x="6638" y="10972"/>
                                      </a:lnTo>
                                      <a:lnTo>
                                        <a:pt x="6638" y="9463"/>
                                      </a:lnTo>
                                      <a:lnTo>
                                        <a:pt x="6928" y="9173"/>
                                      </a:lnTo>
                                      <a:lnTo>
                                        <a:pt x="7043" y="8999"/>
                                      </a:lnTo>
                                      <a:lnTo>
                                        <a:pt x="7362" y="8999"/>
                                      </a:lnTo>
                                      <a:lnTo>
                                        <a:pt x="8116" y="8999"/>
                                      </a:lnTo>
                                      <a:lnTo>
                                        <a:pt x="8261" y="8563"/>
                                      </a:lnTo>
                                      <a:lnTo>
                                        <a:pt x="8551" y="8244"/>
                                      </a:lnTo>
                                      <a:lnTo>
                                        <a:pt x="9014" y="8563"/>
                                      </a:lnTo>
                                      <a:lnTo>
                                        <a:pt x="9304" y="8563"/>
                                      </a:lnTo>
                                      <a:lnTo>
                                        <a:pt x="9768" y="8708"/>
                                      </a:lnTo>
                                      <a:lnTo>
                                        <a:pt x="10203" y="8244"/>
                                      </a:lnTo>
                                      <a:lnTo>
                                        <a:pt x="10058" y="7518"/>
                                      </a:lnTo>
                                      <a:lnTo>
                                        <a:pt x="10203" y="7054"/>
                                      </a:lnTo>
                                      <a:lnTo>
                                        <a:pt x="10203" y="6299"/>
                                      </a:lnTo>
                                      <a:lnTo>
                                        <a:pt x="10957" y="5864"/>
                                      </a:lnTo>
                                      <a:lnTo>
                                        <a:pt x="10812" y="5399"/>
                                      </a:lnTo>
                                      <a:lnTo>
                                        <a:pt x="10493" y="4790"/>
                                      </a:lnTo>
                                      <a:lnTo>
                                        <a:pt x="10957" y="4790"/>
                                      </a:lnTo>
                                      <a:lnTo>
                                        <a:pt x="12029" y="4790"/>
                                      </a:lnTo>
                                      <a:lnTo>
                                        <a:pt x="11710" y="4035"/>
                                      </a:lnTo>
                                      <a:lnTo>
                                        <a:pt x="12029" y="3599"/>
                                      </a:lnTo>
                                      <a:lnTo>
                                        <a:pt x="12145" y="2700"/>
                                      </a:lnTo>
                                      <a:lnTo>
                                        <a:pt x="12029" y="1480"/>
                                      </a:lnTo>
                                      <a:lnTo>
                                        <a:pt x="12145" y="900"/>
                                      </a:lnTo>
                                      <a:lnTo>
                                        <a:pt x="12928" y="464"/>
                                      </a:lnTo>
                                      <a:lnTo>
                                        <a:pt x="13681" y="290"/>
                                      </a:lnTo>
                                      <a:lnTo>
                                        <a:pt x="15594" y="29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46" name="Freeform 636"/>
                                <p:cNvSpPr>
                                  <a:spLocks/>
                                </p:cNvSpPr>
                                <p:nvPr/>
                              </p:nvSpPr>
                              <p:spPr bwMode="auto">
                                <a:xfrm>
                                  <a:off x="5238085" y="3688732"/>
                                  <a:ext cx="712896" cy="364436"/>
                                </a:xfrm>
                                <a:custGeom>
                                  <a:avLst/>
                                  <a:gdLst>
                                    <a:gd name="T0" fmla="*/ 19916 w 20000"/>
                                    <a:gd name="T1" fmla="*/ 8000 h 20000"/>
                                    <a:gd name="T2" fmla="*/ 19379 w 20000"/>
                                    <a:gd name="T3" fmla="*/ 8468 h 20000"/>
                                    <a:gd name="T4" fmla="*/ 19379 w 20000"/>
                                    <a:gd name="T5" fmla="*/ 10409 h 20000"/>
                                    <a:gd name="T6" fmla="*/ 18184 w 20000"/>
                                    <a:gd name="T7" fmla="*/ 12468 h 20000"/>
                                    <a:gd name="T8" fmla="*/ 18184 w 20000"/>
                                    <a:gd name="T9" fmla="*/ 13099 h 20000"/>
                                    <a:gd name="T10" fmla="*/ 17085 w 20000"/>
                                    <a:gd name="T11" fmla="*/ 13684 h 20000"/>
                                    <a:gd name="T12" fmla="*/ 17814 w 20000"/>
                                    <a:gd name="T13" fmla="*/ 15860 h 20000"/>
                                    <a:gd name="T14" fmla="*/ 17324 w 20000"/>
                                    <a:gd name="T15" fmla="*/ 17450 h 20000"/>
                                    <a:gd name="T16" fmla="*/ 15102 w 20000"/>
                                    <a:gd name="T17" fmla="*/ 16585 h 20000"/>
                                    <a:gd name="T18" fmla="*/ 14421 w 20000"/>
                                    <a:gd name="T19" fmla="*/ 16117 h 20000"/>
                                    <a:gd name="T20" fmla="*/ 12318 w 20000"/>
                                    <a:gd name="T21" fmla="*/ 18643 h 20000"/>
                                    <a:gd name="T22" fmla="*/ 11828 w 20000"/>
                                    <a:gd name="T23" fmla="*/ 19135 h 20000"/>
                                    <a:gd name="T24" fmla="*/ 11195 w 20000"/>
                                    <a:gd name="T25" fmla="*/ 19368 h 20000"/>
                                    <a:gd name="T26" fmla="*/ 10394 w 20000"/>
                                    <a:gd name="T27" fmla="*/ 18784 h 20000"/>
                                    <a:gd name="T28" fmla="*/ 10096 w 20000"/>
                                    <a:gd name="T29" fmla="*/ 17544 h 20000"/>
                                    <a:gd name="T30" fmla="*/ 9606 w 20000"/>
                                    <a:gd name="T31" fmla="*/ 16819 h 20000"/>
                                    <a:gd name="T32" fmla="*/ 8172 w 20000"/>
                                    <a:gd name="T33" fmla="*/ 16491 h 20000"/>
                                    <a:gd name="T34" fmla="*/ 7121 w 20000"/>
                                    <a:gd name="T35" fmla="*/ 15626 h 20000"/>
                                    <a:gd name="T36" fmla="*/ 7312 w 20000"/>
                                    <a:gd name="T37" fmla="*/ 14292 h 20000"/>
                                    <a:gd name="T38" fmla="*/ 7431 w 20000"/>
                                    <a:gd name="T39" fmla="*/ 12351 h 20000"/>
                                    <a:gd name="T40" fmla="*/ 7180 w 20000"/>
                                    <a:gd name="T41" fmla="*/ 12351 h 20000"/>
                                    <a:gd name="T42" fmla="*/ 5508 w 20000"/>
                                    <a:gd name="T43" fmla="*/ 13333 h 20000"/>
                                    <a:gd name="T44" fmla="*/ 5209 w 20000"/>
                                    <a:gd name="T45" fmla="*/ 16117 h 20000"/>
                                    <a:gd name="T46" fmla="*/ 5209 w 20000"/>
                                    <a:gd name="T47" fmla="*/ 19135 h 20000"/>
                                    <a:gd name="T48" fmla="*/ 4277 w 20000"/>
                                    <a:gd name="T49" fmla="*/ 18409 h 20000"/>
                                    <a:gd name="T50" fmla="*/ 3524 w 20000"/>
                                    <a:gd name="T51" fmla="*/ 19018 h 20000"/>
                                    <a:gd name="T52" fmla="*/ 3524 w 20000"/>
                                    <a:gd name="T53" fmla="*/ 19018 h 20000"/>
                                    <a:gd name="T54" fmla="*/ 3524 w 20000"/>
                                    <a:gd name="T55" fmla="*/ 17544 h 20000"/>
                                    <a:gd name="T56" fmla="*/ 2915 w 20000"/>
                                    <a:gd name="T57" fmla="*/ 17450 h 20000"/>
                                    <a:gd name="T58" fmla="*/ 2234 w 20000"/>
                                    <a:gd name="T59" fmla="*/ 15485 h 20000"/>
                                    <a:gd name="T60" fmla="*/ 2796 w 20000"/>
                                    <a:gd name="T61" fmla="*/ 15485 h 20000"/>
                                    <a:gd name="T62" fmla="*/ 2724 w 20000"/>
                                    <a:gd name="T63" fmla="*/ 14526 h 20000"/>
                                    <a:gd name="T64" fmla="*/ 3405 w 20000"/>
                                    <a:gd name="T65" fmla="*/ 13918 h 20000"/>
                                    <a:gd name="T66" fmla="*/ 2915 w 20000"/>
                                    <a:gd name="T67" fmla="*/ 12351 h 20000"/>
                                    <a:gd name="T68" fmla="*/ 2234 w 20000"/>
                                    <a:gd name="T69" fmla="*/ 12094 h 20000"/>
                                    <a:gd name="T70" fmla="*/ 1613 w 20000"/>
                                    <a:gd name="T71" fmla="*/ 12959 h 20000"/>
                                    <a:gd name="T72" fmla="*/ 502 w 20000"/>
                                    <a:gd name="T73" fmla="*/ 9567 h 20000"/>
                                    <a:gd name="T74" fmla="*/ 621 w 20000"/>
                                    <a:gd name="T75" fmla="*/ 6058 h 20000"/>
                                    <a:gd name="T76" fmla="*/ 2915 w 20000"/>
                                    <a:gd name="T77" fmla="*/ 6316 h 20000"/>
                                    <a:gd name="T78" fmla="*/ 5818 w 20000"/>
                                    <a:gd name="T79" fmla="*/ 5310 h 20000"/>
                                    <a:gd name="T80" fmla="*/ 8411 w 20000"/>
                                    <a:gd name="T81" fmla="*/ 608 h 20000"/>
                                    <a:gd name="T82" fmla="*/ 11326 w 20000"/>
                                    <a:gd name="T83" fmla="*/ 0 h 20000"/>
                                    <a:gd name="T84" fmla="*/ 13978 w 20000"/>
                                    <a:gd name="T85" fmla="*/ 1333 h 20000"/>
                                    <a:gd name="T86" fmla="*/ 16762 w 20000"/>
                                    <a:gd name="T87" fmla="*/ 5684 h 20000"/>
                                    <a:gd name="T88" fmla="*/ 19116 w 20000"/>
                                    <a:gd name="T89" fmla="*/ 6901 h 20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00"/>
                                    <a:gd name="T136" fmla="*/ 0 h 20000"/>
                                    <a:gd name="T137" fmla="*/ 20000 w 20000"/>
                                    <a:gd name="T138" fmla="*/ 20000 h 200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00" h="20000">
                                      <a:moveTo>
                                        <a:pt x="19988" y="7275"/>
                                      </a:moveTo>
                                      <a:lnTo>
                                        <a:pt x="19916" y="8000"/>
                                      </a:lnTo>
                                      <a:lnTo>
                                        <a:pt x="19677" y="8234"/>
                                      </a:lnTo>
                                      <a:lnTo>
                                        <a:pt x="19379" y="8468"/>
                                      </a:lnTo>
                                      <a:lnTo>
                                        <a:pt x="19618" y="9942"/>
                                      </a:lnTo>
                                      <a:lnTo>
                                        <a:pt x="19379" y="10409"/>
                                      </a:lnTo>
                                      <a:lnTo>
                                        <a:pt x="18327" y="10409"/>
                                      </a:lnTo>
                                      <a:lnTo>
                                        <a:pt x="18184" y="12468"/>
                                      </a:lnTo>
                                      <a:lnTo>
                                        <a:pt x="18375" y="12725"/>
                                      </a:lnTo>
                                      <a:lnTo>
                                        <a:pt x="18184" y="13099"/>
                                      </a:lnTo>
                                      <a:lnTo>
                                        <a:pt x="17885" y="12959"/>
                                      </a:lnTo>
                                      <a:lnTo>
                                        <a:pt x="17085" y="13684"/>
                                      </a:lnTo>
                                      <a:lnTo>
                                        <a:pt x="17324" y="13684"/>
                                      </a:lnTo>
                                      <a:lnTo>
                                        <a:pt x="17814" y="15860"/>
                                      </a:lnTo>
                                      <a:lnTo>
                                        <a:pt x="17694" y="17544"/>
                                      </a:lnTo>
                                      <a:lnTo>
                                        <a:pt x="17324" y="17450"/>
                                      </a:lnTo>
                                      <a:lnTo>
                                        <a:pt x="17324" y="17076"/>
                                      </a:lnTo>
                                      <a:lnTo>
                                        <a:pt x="15102" y="16585"/>
                                      </a:lnTo>
                                      <a:lnTo>
                                        <a:pt x="15102" y="16211"/>
                                      </a:lnTo>
                                      <a:lnTo>
                                        <a:pt x="14421" y="16117"/>
                                      </a:lnTo>
                                      <a:lnTo>
                                        <a:pt x="12999" y="17544"/>
                                      </a:lnTo>
                                      <a:lnTo>
                                        <a:pt x="12318" y="18643"/>
                                      </a:lnTo>
                                      <a:lnTo>
                                        <a:pt x="11876" y="18643"/>
                                      </a:lnTo>
                                      <a:lnTo>
                                        <a:pt x="11828" y="19135"/>
                                      </a:lnTo>
                                      <a:lnTo>
                                        <a:pt x="11577" y="19977"/>
                                      </a:lnTo>
                                      <a:lnTo>
                                        <a:pt x="11195" y="19368"/>
                                      </a:lnTo>
                                      <a:lnTo>
                                        <a:pt x="11517" y="19135"/>
                                      </a:lnTo>
                                      <a:lnTo>
                                        <a:pt x="10394" y="18784"/>
                                      </a:lnTo>
                                      <a:lnTo>
                                        <a:pt x="9904" y="18409"/>
                                      </a:lnTo>
                                      <a:lnTo>
                                        <a:pt x="10096" y="17544"/>
                                      </a:lnTo>
                                      <a:lnTo>
                                        <a:pt x="9606" y="17544"/>
                                      </a:lnTo>
                                      <a:lnTo>
                                        <a:pt x="9606" y="16819"/>
                                      </a:lnTo>
                                      <a:lnTo>
                                        <a:pt x="9283" y="16585"/>
                                      </a:lnTo>
                                      <a:lnTo>
                                        <a:pt x="8172" y="16491"/>
                                      </a:lnTo>
                                      <a:lnTo>
                                        <a:pt x="7491" y="15860"/>
                                      </a:lnTo>
                                      <a:lnTo>
                                        <a:pt x="7121" y="15626"/>
                                      </a:lnTo>
                                      <a:lnTo>
                                        <a:pt x="7121" y="15018"/>
                                      </a:lnTo>
                                      <a:lnTo>
                                        <a:pt x="7312" y="14292"/>
                                      </a:lnTo>
                                      <a:lnTo>
                                        <a:pt x="7312" y="13567"/>
                                      </a:lnTo>
                                      <a:lnTo>
                                        <a:pt x="7431" y="12351"/>
                                      </a:lnTo>
                                      <a:lnTo>
                                        <a:pt x="7312" y="12094"/>
                                      </a:lnTo>
                                      <a:lnTo>
                                        <a:pt x="7180" y="12351"/>
                                      </a:lnTo>
                                      <a:lnTo>
                                        <a:pt x="6189" y="13099"/>
                                      </a:lnTo>
                                      <a:lnTo>
                                        <a:pt x="5508" y="13333"/>
                                      </a:lnTo>
                                      <a:lnTo>
                                        <a:pt x="5209" y="14292"/>
                                      </a:lnTo>
                                      <a:lnTo>
                                        <a:pt x="5209" y="16117"/>
                                      </a:lnTo>
                                      <a:lnTo>
                                        <a:pt x="5209" y="17544"/>
                                      </a:lnTo>
                                      <a:lnTo>
                                        <a:pt x="5209" y="19135"/>
                                      </a:lnTo>
                                      <a:lnTo>
                                        <a:pt x="4576" y="18784"/>
                                      </a:lnTo>
                                      <a:lnTo>
                                        <a:pt x="4277" y="18409"/>
                                      </a:lnTo>
                                      <a:lnTo>
                                        <a:pt x="3787" y="18175"/>
                                      </a:lnTo>
                                      <a:lnTo>
                                        <a:pt x="3524" y="19018"/>
                                      </a:lnTo>
                                      <a:lnTo>
                                        <a:pt x="3787" y="19743"/>
                                      </a:lnTo>
                                      <a:lnTo>
                                        <a:pt x="3524" y="19018"/>
                                      </a:lnTo>
                                      <a:lnTo>
                                        <a:pt x="3524" y="18035"/>
                                      </a:lnTo>
                                      <a:lnTo>
                                        <a:pt x="3524" y="17544"/>
                                      </a:lnTo>
                                      <a:lnTo>
                                        <a:pt x="3226" y="17450"/>
                                      </a:lnTo>
                                      <a:lnTo>
                                        <a:pt x="2915" y="17450"/>
                                      </a:lnTo>
                                      <a:lnTo>
                                        <a:pt x="2473" y="15860"/>
                                      </a:lnTo>
                                      <a:lnTo>
                                        <a:pt x="2234" y="15485"/>
                                      </a:lnTo>
                                      <a:lnTo>
                                        <a:pt x="2473" y="15485"/>
                                      </a:lnTo>
                                      <a:lnTo>
                                        <a:pt x="2796" y="15485"/>
                                      </a:lnTo>
                                      <a:lnTo>
                                        <a:pt x="2473" y="14901"/>
                                      </a:lnTo>
                                      <a:lnTo>
                                        <a:pt x="2724" y="14526"/>
                                      </a:lnTo>
                                      <a:lnTo>
                                        <a:pt x="3716" y="14292"/>
                                      </a:lnTo>
                                      <a:lnTo>
                                        <a:pt x="3405" y="13918"/>
                                      </a:lnTo>
                                      <a:lnTo>
                                        <a:pt x="3405" y="12094"/>
                                      </a:lnTo>
                                      <a:lnTo>
                                        <a:pt x="2915" y="12351"/>
                                      </a:lnTo>
                                      <a:lnTo>
                                        <a:pt x="2724" y="12000"/>
                                      </a:lnTo>
                                      <a:lnTo>
                                        <a:pt x="2234" y="12094"/>
                                      </a:lnTo>
                                      <a:lnTo>
                                        <a:pt x="1983" y="12468"/>
                                      </a:lnTo>
                                      <a:lnTo>
                                        <a:pt x="1613" y="12959"/>
                                      </a:lnTo>
                                      <a:lnTo>
                                        <a:pt x="1123" y="12959"/>
                                      </a:lnTo>
                                      <a:lnTo>
                                        <a:pt x="502" y="9567"/>
                                      </a:lnTo>
                                      <a:lnTo>
                                        <a:pt x="0" y="9567"/>
                                      </a:lnTo>
                                      <a:lnTo>
                                        <a:pt x="621" y="6058"/>
                                      </a:lnTo>
                                      <a:lnTo>
                                        <a:pt x="1673" y="5684"/>
                                      </a:lnTo>
                                      <a:lnTo>
                                        <a:pt x="2915" y="6316"/>
                                      </a:lnTo>
                                      <a:lnTo>
                                        <a:pt x="6189" y="7018"/>
                                      </a:lnTo>
                                      <a:lnTo>
                                        <a:pt x="5818" y="5310"/>
                                      </a:lnTo>
                                      <a:lnTo>
                                        <a:pt x="6189" y="1333"/>
                                      </a:lnTo>
                                      <a:lnTo>
                                        <a:pt x="8411" y="608"/>
                                      </a:lnTo>
                                      <a:lnTo>
                                        <a:pt x="9904" y="725"/>
                                      </a:lnTo>
                                      <a:lnTo>
                                        <a:pt x="11326" y="0"/>
                                      </a:lnTo>
                                      <a:lnTo>
                                        <a:pt x="12378" y="1825"/>
                                      </a:lnTo>
                                      <a:lnTo>
                                        <a:pt x="13978" y="1333"/>
                                      </a:lnTo>
                                      <a:lnTo>
                                        <a:pt x="15711" y="3509"/>
                                      </a:lnTo>
                                      <a:lnTo>
                                        <a:pt x="16762" y="5684"/>
                                      </a:lnTo>
                                      <a:lnTo>
                                        <a:pt x="18184" y="6058"/>
                                      </a:lnTo>
                                      <a:lnTo>
                                        <a:pt x="19116" y="6901"/>
                                      </a:lnTo>
                                      <a:lnTo>
                                        <a:pt x="19988" y="72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47" name="Freeform 637"/>
                                <p:cNvSpPr>
                                  <a:spLocks/>
                                </p:cNvSpPr>
                                <p:nvPr/>
                              </p:nvSpPr>
                              <p:spPr bwMode="auto">
                                <a:xfrm>
                                  <a:off x="5690385" y="3982276"/>
                                  <a:ext cx="178723" cy="93855"/>
                                </a:xfrm>
                                <a:custGeom>
                                  <a:avLst/>
                                  <a:gdLst>
                                    <a:gd name="T0" fmla="*/ 19952 w 20000"/>
                                    <a:gd name="T1" fmla="*/ 5471 h 20000"/>
                                    <a:gd name="T2" fmla="*/ 16762 w 20000"/>
                                    <a:gd name="T3" fmla="*/ 8789 h 20000"/>
                                    <a:gd name="T4" fmla="*/ 16000 w 20000"/>
                                    <a:gd name="T5" fmla="*/ 11121 h 20000"/>
                                    <a:gd name="T6" fmla="*/ 13524 w 20000"/>
                                    <a:gd name="T7" fmla="*/ 11570 h 20000"/>
                                    <a:gd name="T8" fmla="*/ 13333 w 20000"/>
                                    <a:gd name="T9" fmla="*/ 13901 h 20000"/>
                                    <a:gd name="T10" fmla="*/ 11571 w 20000"/>
                                    <a:gd name="T11" fmla="*/ 14798 h 20000"/>
                                    <a:gd name="T12" fmla="*/ 11095 w 20000"/>
                                    <a:gd name="T13" fmla="*/ 13901 h 20000"/>
                                    <a:gd name="T14" fmla="*/ 10095 w 20000"/>
                                    <a:gd name="T15" fmla="*/ 14798 h 20000"/>
                                    <a:gd name="T16" fmla="*/ 8095 w 20000"/>
                                    <a:gd name="T17" fmla="*/ 17130 h 20000"/>
                                    <a:gd name="T18" fmla="*/ 8381 w 20000"/>
                                    <a:gd name="T19" fmla="*/ 19910 h 20000"/>
                                    <a:gd name="T20" fmla="*/ 7619 w 20000"/>
                                    <a:gd name="T21" fmla="*/ 19910 h 20000"/>
                                    <a:gd name="T22" fmla="*/ 1238 w 20000"/>
                                    <a:gd name="T23" fmla="*/ 16233 h 20000"/>
                                    <a:gd name="T24" fmla="*/ 2952 w 20000"/>
                                    <a:gd name="T25" fmla="*/ 16233 h 20000"/>
                                    <a:gd name="T26" fmla="*/ 3714 w 20000"/>
                                    <a:gd name="T27" fmla="*/ 14798 h 20000"/>
                                    <a:gd name="T28" fmla="*/ 5667 w 20000"/>
                                    <a:gd name="T29" fmla="*/ 11570 h 20000"/>
                                    <a:gd name="T30" fmla="*/ 4381 w 20000"/>
                                    <a:gd name="T31" fmla="*/ 11570 h 20000"/>
                                    <a:gd name="T32" fmla="*/ 1952 w 20000"/>
                                    <a:gd name="T33" fmla="*/ 9686 h 20000"/>
                                    <a:gd name="T34" fmla="*/ 0 w 20000"/>
                                    <a:gd name="T35" fmla="*/ 9686 h 20000"/>
                                    <a:gd name="T36" fmla="*/ 1238 w 20000"/>
                                    <a:gd name="T37" fmla="*/ 5471 h 20000"/>
                                    <a:gd name="T38" fmla="*/ 6905 w 20000"/>
                                    <a:gd name="T39" fmla="*/ 0 h 20000"/>
                                    <a:gd name="T40" fmla="*/ 9619 w 20000"/>
                                    <a:gd name="T41" fmla="*/ 359 h 20000"/>
                                    <a:gd name="T42" fmla="*/ 9619 w 20000"/>
                                    <a:gd name="T43" fmla="*/ 1794 h 20000"/>
                                    <a:gd name="T44" fmla="*/ 18476 w 20000"/>
                                    <a:gd name="T45" fmla="*/ 3677 h 20000"/>
                                    <a:gd name="T46" fmla="*/ 18476 w 20000"/>
                                    <a:gd name="T47" fmla="*/ 5112 h 20000"/>
                                    <a:gd name="T48" fmla="*/ 19952 w 20000"/>
                                    <a:gd name="T49" fmla="*/ 5471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19952" y="5471"/>
                                      </a:moveTo>
                                      <a:lnTo>
                                        <a:pt x="16762" y="8789"/>
                                      </a:lnTo>
                                      <a:lnTo>
                                        <a:pt x="16000" y="11121"/>
                                      </a:lnTo>
                                      <a:lnTo>
                                        <a:pt x="13524" y="11570"/>
                                      </a:lnTo>
                                      <a:lnTo>
                                        <a:pt x="13333" y="13901"/>
                                      </a:lnTo>
                                      <a:lnTo>
                                        <a:pt x="11571" y="14798"/>
                                      </a:lnTo>
                                      <a:lnTo>
                                        <a:pt x="11095" y="13901"/>
                                      </a:lnTo>
                                      <a:lnTo>
                                        <a:pt x="10095" y="14798"/>
                                      </a:lnTo>
                                      <a:lnTo>
                                        <a:pt x="8095" y="17130"/>
                                      </a:lnTo>
                                      <a:lnTo>
                                        <a:pt x="8381" y="19910"/>
                                      </a:lnTo>
                                      <a:lnTo>
                                        <a:pt x="7619" y="19910"/>
                                      </a:lnTo>
                                      <a:lnTo>
                                        <a:pt x="1238" y="16233"/>
                                      </a:lnTo>
                                      <a:lnTo>
                                        <a:pt x="2952" y="16233"/>
                                      </a:lnTo>
                                      <a:lnTo>
                                        <a:pt x="3714" y="14798"/>
                                      </a:lnTo>
                                      <a:lnTo>
                                        <a:pt x="5667" y="11570"/>
                                      </a:lnTo>
                                      <a:lnTo>
                                        <a:pt x="4381" y="11570"/>
                                      </a:lnTo>
                                      <a:lnTo>
                                        <a:pt x="1952" y="9686"/>
                                      </a:lnTo>
                                      <a:lnTo>
                                        <a:pt x="0" y="9686"/>
                                      </a:lnTo>
                                      <a:lnTo>
                                        <a:pt x="1238" y="5471"/>
                                      </a:lnTo>
                                      <a:lnTo>
                                        <a:pt x="6905" y="0"/>
                                      </a:lnTo>
                                      <a:lnTo>
                                        <a:pt x="9619" y="359"/>
                                      </a:lnTo>
                                      <a:lnTo>
                                        <a:pt x="9619" y="1794"/>
                                      </a:lnTo>
                                      <a:lnTo>
                                        <a:pt x="18476" y="3677"/>
                                      </a:lnTo>
                                      <a:lnTo>
                                        <a:pt x="18476" y="5112"/>
                                      </a:lnTo>
                                      <a:lnTo>
                                        <a:pt x="19952" y="547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48" name="Freeform 640"/>
                                <p:cNvSpPr>
                                  <a:spLocks/>
                                </p:cNvSpPr>
                                <p:nvPr/>
                              </p:nvSpPr>
                              <p:spPr bwMode="auto">
                                <a:xfrm>
                                  <a:off x="5362892" y="3977284"/>
                                  <a:ext cx="263592" cy="207678"/>
                                </a:xfrm>
                                <a:custGeom>
                                  <a:avLst/>
                                  <a:gdLst>
                                    <a:gd name="T0" fmla="*/ 6375 w 20000"/>
                                    <a:gd name="T1" fmla="*/ 2131 h 20000"/>
                                    <a:gd name="T2" fmla="*/ 6699 w 20000"/>
                                    <a:gd name="T3" fmla="*/ 1107 h 20000"/>
                                    <a:gd name="T4" fmla="*/ 7540 w 20000"/>
                                    <a:gd name="T5" fmla="*/ 0 h 20000"/>
                                    <a:gd name="T6" fmla="*/ 7540 w 20000"/>
                                    <a:gd name="T7" fmla="*/ 1107 h 20000"/>
                                    <a:gd name="T8" fmla="*/ 7735 w 20000"/>
                                    <a:gd name="T9" fmla="*/ 2131 h 20000"/>
                                    <a:gd name="T10" fmla="*/ 8867 w 20000"/>
                                    <a:gd name="T11" fmla="*/ 2131 h 20000"/>
                                    <a:gd name="T12" fmla="*/ 9061 w 20000"/>
                                    <a:gd name="T13" fmla="*/ 3852 h 20000"/>
                                    <a:gd name="T14" fmla="*/ 11068 w 20000"/>
                                    <a:gd name="T15" fmla="*/ 4877 h 20000"/>
                                    <a:gd name="T16" fmla="*/ 11262 w 20000"/>
                                    <a:gd name="T17" fmla="*/ 6803 h 20000"/>
                                    <a:gd name="T18" fmla="*/ 11909 w 20000"/>
                                    <a:gd name="T19" fmla="*/ 6803 h 20000"/>
                                    <a:gd name="T20" fmla="*/ 12589 w 20000"/>
                                    <a:gd name="T21" fmla="*/ 6557 h 20000"/>
                                    <a:gd name="T22" fmla="*/ 13754 w 20000"/>
                                    <a:gd name="T23" fmla="*/ 8279 h 20000"/>
                                    <a:gd name="T24" fmla="*/ 14272 w 20000"/>
                                    <a:gd name="T25" fmla="*/ 9344 h 20000"/>
                                    <a:gd name="T26" fmla="*/ 14757 w 20000"/>
                                    <a:gd name="T27" fmla="*/ 9344 h 20000"/>
                                    <a:gd name="T28" fmla="*/ 17799 w 20000"/>
                                    <a:gd name="T29" fmla="*/ 11885 h 20000"/>
                                    <a:gd name="T30" fmla="*/ 18641 w 20000"/>
                                    <a:gd name="T31" fmla="*/ 12910 h 20000"/>
                                    <a:gd name="T32" fmla="*/ 19644 w 20000"/>
                                    <a:gd name="T33" fmla="*/ 12910 h 20000"/>
                                    <a:gd name="T34" fmla="*/ 19968 w 20000"/>
                                    <a:gd name="T35" fmla="*/ 13770 h 20000"/>
                                    <a:gd name="T36" fmla="*/ 19644 w 20000"/>
                                    <a:gd name="T37" fmla="*/ 14672 h 20000"/>
                                    <a:gd name="T38" fmla="*/ 18641 w 20000"/>
                                    <a:gd name="T39" fmla="*/ 15082 h 20000"/>
                                    <a:gd name="T40" fmla="*/ 18641 w 20000"/>
                                    <a:gd name="T41" fmla="*/ 16762 h 20000"/>
                                    <a:gd name="T42" fmla="*/ 16472 w 20000"/>
                                    <a:gd name="T43" fmla="*/ 18279 h 20000"/>
                                    <a:gd name="T44" fmla="*/ 16796 w 20000"/>
                                    <a:gd name="T45" fmla="*/ 18443 h 20000"/>
                                    <a:gd name="T46" fmla="*/ 15437 w 20000"/>
                                    <a:gd name="T47" fmla="*/ 19959 h 20000"/>
                                    <a:gd name="T48" fmla="*/ 15437 w 20000"/>
                                    <a:gd name="T49" fmla="*/ 19098 h 20000"/>
                                    <a:gd name="T50" fmla="*/ 13754 w 20000"/>
                                    <a:gd name="T51" fmla="*/ 18443 h 20000"/>
                                    <a:gd name="T52" fmla="*/ 13430 w 20000"/>
                                    <a:gd name="T53" fmla="*/ 16352 h 20000"/>
                                    <a:gd name="T54" fmla="*/ 9903 w 20000"/>
                                    <a:gd name="T55" fmla="*/ 14426 h 20000"/>
                                    <a:gd name="T56" fmla="*/ 8058 w 20000"/>
                                    <a:gd name="T57" fmla="*/ 13770 h 20000"/>
                                    <a:gd name="T58" fmla="*/ 7735 w 20000"/>
                                    <a:gd name="T59" fmla="*/ 12910 h 20000"/>
                                    <a:gd name="T60" fmla="*/ 6375 w 20000"/>
                                    <a:gd name="T61" fmla="*/ 13361 h 20000"/>
                                    <a:gd name="T62" fmla="*/ 5372 w 20000"/>
                                    <a:gd name="T63" fmla="*/ 13361 h 20000"/>
                                    <a:gd name="T64" fmla="*/ 4563 w 20000"/>
                                    <a:gd name="T65" fmla="*/ 15082 h 20000"/>
                                    <a:gd name="T66" fmla="*/ 3204 w 20000"/>
                                    <a:gd name="T67" fmla="*/ 15492 h 20000"/>
                                    <a:gd name="T68" fmla="*/ 2848 w 20000"/>
                                    <a:gd name="T69" fmla="*/ 11885 h 20000"/>
                                    <a:gd name="T70" fmla="*/ 1521 w 20000"/>
                                    <a:gd name="T71" fmla="*/ 11066 h 20000"/>
                                    <a:gd name="T72" fmla="*/ 1521 w 20000"/>
                                    <a:gd name="T73" fmla="*/ 10164 h 20000"/>
                                    <a:gd name="T74" fmla="*/ 2362 w 20000"/>
                                    <a:gd name="T75" fmla="*/ 10164 h 20000"/>
                                    <a:gd name="T76" fmla="*/ 1845 w 20000"/>
                                    <a:gd name="T77" fmla="*/ 9549 h 20000"/>
                                    <a:gd name="T78" fmla="*/ 1003 w 20000"/>
                                    <a:gd name="T79" fmla="*/ 9959 h 20000"/>
                                    <a:gd name="T80" fmla="*/ 680 w 20000"/>
                                    <a:gd name="T81" fmla="*/ 7459 h 20000"/>
                                    <a:gd name="T82" fmla="*/ 1003 w 20000"/>
                                    <a:gd name="T83" fmla="*/ 7459 h 20000"/>
                                    <a:gd name="T84" fmla="*/ 1845 w 20000"/>
                                    <a:gd name="T85" fmla="*/ 7459 h 20000"/>
                                    <a:gd name="T86" fmla="*/ 2848 w 20000"/>
                                    <a:gd name="T87" fmla="*/ 7869 h 20000"/>
                                    <a:gd name="T88" fmla="*/ 3204 w 20000"/>
                                    <a:gd name="T89" fmla="*/ 7459 h 20000"/>
                                    <a:gd name="T90" fmla="*/ 3204 w 20000"/>
                                    <a:gd name="T91" fmla="*/ 6803 h 20000"/>
                                    <a:gd name="T92" fmla="*/ 2362 w 20000"/>
                                    <a:gd name="T93" fmla="*/ 6148 h 20000"/>
                                    <a:gd name="T94" fmla="*/ 1845 w 20000"/>
                                    <a:gd name="T95" fmla="*/ 4877 h 20000"/>
                                    <a:gd name="T96" fmla="*/ 1003 w 20000"/>
                                    <a:gd name="T97" fmla="*/ 4467 h 20000"/>
                                    <a:gd name="T98" fmla="*/ 518 w 20000"/>
                                    <a:gd name="T99" fmla="*/ 5533 h 20000"/>
                                    <a:gd name="T100" fmla="*/ 680 w 20000"/>
                                    <a:gd name="T101" fmla="*/ 6803 h 20000"/>
                                    <a:gd name="T102" fmla="*/ 0 w 20000"/>
                                    <a:gd name="T103" fmla="*/ 5533 h 20000"/>
                                    <a:gd name="T104" fmla="*/ 680 w 20000"/>
                                    <a:gd name="T105" fmla="*/ 4057 h 20000"/>
                                    <a:gd name="T106" fmla="*/ 2006 w 20000"/>
                                    <a:gd name="T107" fmla="*/ 4467 h 20000"/>
                                    <a:gd name="T108" fmla="*/ 2848 w 20000"/>
                                    <a:gd name="T109" fmla="*/ 5123 h 20000"/>
                                    <a:gd name="T110" fmla="*/ 4563 w 20000"/>
                                    <a:gd name="T111" fmla="*/ 5738 h 20000"/>
                                    <a:gd name="T112" fmla="*/ 5372 w 20000"/>
                                    <a:gd name="T113" fmla="*/ 5533 h 20000"/>
                                    <a:gd name="T114" fmla="*/ 7055 w 20000"/>
                                    <a:gd name="T115" fmla="*/ 5123 h 20000"/>
                                    <a:gd name="T116" fmla="*/ 6375 w 20000"/>
                                    <a:gd name="T117" fmla="*/ 2131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6375" y="2131"/>
                                      </a:moveTo>
                                      <a:lnTo>
                                        <a:pt x="6699" y="1107"/>
                                      </a:lnTo>
                                      <a:lnTo>
                                        <a:pt x="7540" y="0"/>
                                      </a:lnTo>
                                      <a:lnTo>
                                        <a:pt x="7540" y="1107"/>
                                      </a:lnTo>
                                      <a:lnTo>
                                        <a:pt x="7735" y="2131"/>
                                      </a:lnTo>
                                      <a:lnTo>
                                        <a:pt x="8867" y="2131"/>
                                      </a:lnTo>
                                      <a:lnTo>
                                        <a:pt x="9061" y="3852"/>
                                      </a:lnTo>
                                      <a:lnTo>
                                        <a:pt x="11068" y="4877"/>
                                      </a:lnTo>
                                      <a:lnTo>
                                        <a:pt x="11262" y="6803"/>
                                      </a:lnTo>
                                      <a:lnTo>
                                        <a:pt x="11909" y="6803"/>
                                      </a:lnTo>
                                      <a:lnTo>
                                        <a:pt x="12589" y="6557"/>
                                      </a:lnTo>
                                      <a:lnTo>
                                        <a:pt x="13754" y="8279"/>
                                      </a:lnTo>
                                      <a:lnTo>
                                        <a:pt x="14272" y="9344"/>
                                      </a:lnTo>
                                      <a:lnTo>
                                        <a:pt x="14757" y="9344"/>
                                      </a:lnTo>
                                      <a:lnTo>
                                        <a:pt x="17799" y="11885"/>
                                      </a:lnTo>
                                      <a:lnTo>
                                        <a:pt x="18641" y="12910"/>
                                      </a:lnTo>
                                      <a:lnTo>
                                        <a:pt x="19644" y="12910"/>
                                      </a:lnTo>
                                      <a:lnTo>
                                        <a:pt x="19968" y="13770"/>
                                      </a:lnTo>
                                      <a:lnTo>
                                        <a:pt x="19644" y="14672"/>
                                      </a:lnTo>
                                      <a:lnTo>
                                        <a:pt x="18641" y="15082"/>
                                      </a:lnTo>
                                      <a:lnTo>
                                        <a:pt x="18641" y="16762"/>
                                      </a:lnTo>
                                      <a:lnTo>
                                        <a:pt x="16472" y="18279"/>
                                      </a:lnTo>
                                      <a:lnTo>
                                        <a:pt x="16796" y="18443"/>
                                      </a:lnTo>
                                      <a:lnTo>
                                        <a:pt x="15437" y="19959"/>
                                      </a:lnTo>
                                      <a:lnTo>
                                        <a:pt x="15437" y="19098"/>
                                      </a:lnTo>
                                      <a:lnTo>
                                        <a:pt x="13754" y="18443"/>
                                      </a:lnTo>
                                      <a:lnTo>
                                        <a:pt x="13430" y="16352"/>
                                      </a:lnTo>
                                      <a:lnTo>
                                        <a:pt x="9903" y="14426"/>
                                      </a:lnTo>
                                      <a:lnTo>
                                        <a:pt x="8058" y="13770"/>
                                      </a:lnTo>
                                      <a:lnTo>
                                        <a:pt x="7735" y="12910"/>
                                      </a:lnTo>
                                      <a:lnTo>
                                        <a:pt x="6375" y="13361"/>
                                      </a:lnTo>
                                      <a:lnTo>
                                        <a:pt x="5372" y="13361"/>
                                      </a:lnTo>
                                      <a:lnTo>
                                        <a:pt x="4563" y="15082"/>
                                      </a:lnTo>
                                      <a:lnTo>
                                        <a:pt x="3204" y="15492"/>
                                      </a:lnTo>
                                      <a:lnTo>
                                        <a:pt x="2848" y="11885"/>
                                      </a:lnTo>
                                      <a:lnTo>
                                        <a:pt x="1521" y="11066"/>
                                      </a:lnTo>
                                      <a:lnTo>
                                        <a:pt x="1521" y="10164"/>
                                      </a:lnTo>
                                      <a:lnTo>
                                        <a:pt x="2362" y="10164"/>
                                      </a:lnTo>
                                      <a:lnTo>
                                        <a:pt x="1845" y="9549"/>
                                      </a:lnTo>
                                      <a:lnTo>
                                        <a:pt x="1003" y="9959"/>
                                      </a:lnTo>
                                      <a:lnTo>
                                        <a:pt x="680" y="7459"/>
                                      </a:lnTo>
                                      <a:lnTo>
                                        <a:pt x="1003" y="7459"/>
                                      </a:lnTo>
                                      <a:lnTo>
                                        <a:pt x="1845" y="7459"/>
                                      </a:lnTo>
                                      <a:lnTo>
                                        <a:pt x="2848" y="7869"/>
                                      </a:lnTo>
                                      <a:lnTo>
                                        <a:pt x="3204" y="7459"/>
                                      </a:lnTo>
                                      <a:lnTo>
                                        <a:pt x="3204" y="6803"/>
                                      </a:lnTo>
                                      <a:lnTo>
                                        <a:pt x="2362" y="6148"/>
                                      </a:lnTo>
                                      <a:lnTo>
                                        <a:pt x="1845" y="4877"/>
                                      </a:lnTo>
                                      <a:lnTo>
                                        <a:pt x="1003" y="4467"/>
                                      </a:lnTo>
                                      <a:lnTo>
                                        <a:pt x="518" y="5533"/>
                                      </a:lnTo>
                                      <a:lnTo>
                                        <a:pt x="680" y="6803"/>
                                      </a:lnTo>
                                      <a:lnTo>
                                        <a:pt x="0" y="5533"/>
                                      </a:lnTo>
                                      <a:lnTo>
                                        <a:pt x="680" y="4057"/>
                                      </a:lnTo>
                                      <a:lnTo>
                                        <a:pt x="2006" y="4467"/>
                                      </a:lnTo>
                                      <a:lnTo>
                                        <a:pt x="2848" y="5123"/>
                                      </a:lnTo>
                                      <a:lnTo>
                                        <a:pt x="4563" y="5738"/>
                                      </a:lnTo>
                                      <a:lnTo>
                                        <a:pt x="5372" y="5533"/>
                                      </a:lnTo>
                                      <a:lnTo>
                                        <a:pt x="7055" y="5123"/>
                                      </a:lnTo>
                                      <a:lnTo>
                                        <a:pt x="6375" y="213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nvGrpSpPr>
                                <p:cNvPr id="1549" name="Group 1548"/>
                                <p:cNvGrpSpPr/>
                                <p:nvPr/>
                              </p:nvGrpSpPr>
                              <p:grpSpPr>
                                <a:xfrm>
                                  <a:off x="6070795" y="4360690"/>
                                  <a:ext cx="1209127" cy="750837"/>
                                  <a:chOff x="6070795" y="4360690"/>
                                  <a:chExt cx="1209127" cy="750837"/>
                                </a:xfrm>
                                <a:grpFill/>
                              </p:grpSpPr>
                              <p:sp>
                                <p:nvSpPr>
                                  <p:cNvPr id="1550" name="Freeform 564"/>
                                  <p:cNvSpPr>
                                    <a:spLocks/>
                                  </p:cNvSpPr>
                                  <p:nvPr/>
                                </p:nvSpPr>
                                <p:spPr bwMode="auto">
                                  <a:xfrm>
                                    <a:off x="6070795" y="4360690"/>
                                    <a:ext cx="93855" cy="114822"/>
                                  </a:xfrm>
                                  <a:custGeom>
                                    <a:avLst/>
                                    <a:gdLst>
                                      <a:gd name="T0" fmla="*/ 6147 w 20000"/>
                                      <a:gd name="T1" fmla="*/ 17704 h 20000"/>
                                      <a:gd name="T2" fmla="*/ 3303 w 20000"/>
                                      <a:gd name="T3" fmla="*/ 10741 h 20000"/>
                                      <a:gd name="T4" fmla="*/ 3761 w 20000"/>
                                      <a:gd name="T5" fmla="*/ 8815 h 20000"/>
                                      <a:gd name="T6" fmla="*/ 1284 w 20000"/>
                                      <a:gd name="T7" fmla="*/ 8074 h 20000"/>
                                      <a:gd name="T8" fmla="*/ 0 w 20000"/>
                                      <a:gd name="T9" fmla="*/ 6963 h 20000"/>
                                      <a:gd name="T10" fmla="*/ 1284 w 20000"/>
                                      <a:gd name="T11" fmla="*/ 6519 h 20000"/>
                                      <a:gd name="T12" fmla="*/ 1284 w 20000"/>
                                      <a:gd name="T13" fmla="*/ 4963 h 20000"/>
                                      <a:gd name="T14" fmla="*/ 3761 w 20000"/>
                                      <a:gd name="T15" fmla="*/ 4963 h 20000"/>
                                      <a:gd name="T16" fmla="*/ 2385 w 20000"/>
                                      <a:gd name="T17" fmla="*/ 3778 h 20000"/>
                                      <a:gd name="T18" fmla="*/ 1284 w 20000"/>
                                      <a:gd name="T19" fmla="*/ 3778 h 20000"/>
                                      <a:gd name="T20" fmla="*/ 0 w 20000"/>
                                      <a:gd name="T21" fmla="*/ 2741 h 20000"/>
                                      <a:gd name="T22" fmla="*/ 917 w 20000"/>
                                      <a:gd name="T23" fmla="*/ 0 h 20000"/>
                                      <a:gd name="T24" fmla="*/ 2385 w 20000"/>
                                      <a:gd name="T25" fmla="*/ 0 h 20000"/>
                                      <a:gd name="T26" fmla="*/ 4679 w 20000"/>
                                      <a:gd name="T27" fmla="*/ 1556 h 20000"/>
                                      <a:gd name="T28" fmla="*/ 7064 w 20000"/>
                                      <a:gd name="T29" fmla="*/ 2741 h 20000"/>
                                      <a:gd name="T30" fmla="*/ 7523 w 20000"/>
                                      <a:gd name="T31" fmla="*/ 4593 h 20000"/>
                                      <a:gd name="T32" fmla="*/ 7064 w 20000"/>
                                      <a:gd name="T33" fmla="*/ 4963 h 20000"/>
                                      <a:gd name="T34" fmla="*/ 16147 w 20000"/>
                                      <a:gd name="T35" fmla="*/ 4593 h 20000"/>
                                      <a:gd name="T36" fmla="*/ 17064 w 20000"/>
                                      <a:gd name="T37" fmla="*/ 5778 h 20000"/>
                                      <a:gd name="T38" fmla="*/ 16147 w 20000"/>
                                      <a:gd name="T39" fmla="*/ 6519 h 20000"/>
                                      <a:gd name="T40" fmla="*/ 16147 w 20000"/>
                                      <a:gd name="T41" fmla="*/ 7704 h 20000"/>
                                      <a:gd name="T42" fmla="*/ 13670 w 20000"/>
                                      <a:gd name="T43" fmla="*/ 8074 h 20000"/>
                                      <a:gd name="T44" fmla="*/ 13303 w 20000"/>
                                      <a:gd name="T45" fmla="*/ 9556 h 20000"/>
                                      <a:gd name="T46" fmla="*/ 12202 w 20000"/>
                                      <a:gd name="T47" fmla="*/ 10000 h 20000"/>
                                      <a:gd name="T48" fmla="*/ 13303 w 20000"/>
                                      <a:gd name="T49" fmla="*/ 12667 h 20000"/>
                                      <a:gd name="T50" fmla="*/ 13670 w 20000"/>
                                      <a:gd name="T51" fmla="*/ 12667 h 20000"/>
                                      <a:gd name="T52" fmla="*/ 14679 w 20000"/>
                                      <a:gd name="T53" fmla="*/ 13037 h 20000"/>
                                      <a:gd name="T54" fmla="*/ 15138 w 20000"/>
                                      <a:gd name="T55" fmla="*/ 13037 h 20000"/>
                                      <a:gd name="T56" fmla="*/ 17064 w 20000"/>
                                      <a:gd name="T57" fmla="*/ 11481 h 20000"/>
                                      <a:gd name="T58" fmla="*/ 17064 w 20000"/>
                                      <a:gd name="T59" fmla="*/ 13037 h 20000"/>
                                      <a:gd name="T60" fmla="*/ 18440 w 20000"/>
                                      <a:gd name="T61" fmla="*/ 14519 h 20000"/>
                                      <a:gd name="T62" fmla="*/ 19358 w 20000"/>
                                      <a:gd name="T63" fmla="*/ 16148 h 20000"/>
                                      <a:gd name="T64" fmla="*/ 19908 w 20000"/>
                                      <a:gd name="T65" fmla="*/ 19926 h 20000"/>
                                      <a:gd name="T66" fmla="*/ 18440 w 20000"/>
                                      <a:gd name="T67" fmla="*/ 19556 h 20000"/>
                                      <a:gd name="T68" fmla="*/ 17431 w 20000"/>
                                      <a:gd name="T69" fmla="*/ 19926 h 20000"/>
                                      <a:gd name="T70" fmla="*/ 17064 w 20000"/>
                                      <a:gd name="T71" fmla="*/ 18000 h 20000"/>
                                      <a:gd name="T72" fmla="*/ 16147 w 20000"/>
                                      <a:gd name="T73" fmla="*/ 15704 h 20000"/>
                                      <a:gd name="T74" fmla="*/ 13670 w 20000"/>
                                      <a:gd name="T75" fmla="*/ 13778 h 20000"/>
                                      <a:gd name="T76" fmla="*/ 11284 w 20000"/>
                                      <a:gd name="T77" fmla="*/ 13037 h 20000"/>
                                      <a:gd name="T78" fmla="*/ 10826 w 20000"/>
                                      <a:gd name="T79" fmla="*/ 11481 h 20000"/>
                                      <a:gd name="T80" fmla="*/ 8440 w 20000"/>
                                      <a:gd name="T81" fmla="*/ 10741 h 20000"/>
                                      <a:gd name="T82" fmla="*/ 8440 w 20000"/>
                                      <a:gd name="T83" fmla="*/ 11926 h 20000"/>
                                      <a:gd name="T84" fmla="*/ 9908 w 20000"/>
                                      <a:gd name="T85" fmla="*/ 11926 h 20000"/>
                                      <a:gd name="T86" fmla="*/ 10826 w 20000"/>
                                      <a:gd name="T87" fmla="*/ 13778 h 20000"/>
                                      <a:gd name="T88" fmla="*/ 9908 w 20000"/>
                                      <a:gd name="T89" fmla="*/ 14519 h 20000"/>
                                      <a:gd name="T90" fmla="*/ 10826 w 20000"/>
                                      <a:gd name="T91" fmla="*/ 15704 h 20000"/>
                                      <a:gd name="T92" fmla="*/ 9908 w 20000"/>
                                      <a:gd name="T93" fmla="*/ 17704 h 20000"/>
                                      <a:gd name="T94" fmla="*/ 8440 w 20000"/>
                                      <a:gd name="T95" fmla="*/ 16148 h 20000"/>
                                      <a:gd name="T96" fmla="*/ 8440 w 20000"/>
                                      <a:gd name="T97" fmla="*/ 15704 h 20000"/>
                                      <a:gd name="T98" fmla="*/ 7523 w 20000"/>
                                      <a:gd name="T99" fmla="*/ 16148 h 20000"/>
                                      <a:gd name="T100" fmla="*/ 8440 w 20000"/>
                                      <a:gd name="T101" fmla="*/ 17704 h 20000"/>
                                      <a:gd name="T102" fmla="*/ 7064 w 20000"/>
                                      <a:gd name="T103" fmla="*/ 17704 h 20000"/>
                                      <a:gd name="T104" fmla="*/ 6147 w 20000"/>
                                      <a:gd name="T105" fmla="*/ 17704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6147" y="17704"/>
                                        </a:moveTo>
                                        <a:lnTo>
                                          <a:pt x="3303" y="10741"/>
                                        </a:lnTo>
                                        <a:lnTo>
                                          <a:pt x="3761" y="8815"/>
                                        </a:lnTo>
                                        <a:lnTo>
                                          <a:pt x="1284" y="8074"/>
                                        </a:lnTo>
                                        <a:lnTo>
                                          <a:pt x="0" y="6963"/>
                                        </a:lnTo>
                                        <a:lnTo>
                                          <a:pt x="1284" y="6519"/>
                                        </a:lnTo>
                                        <a:lnTo>
                                          <a:pt x="1284" y="4963"/>
                                        </a:lnTo>
                                        <a:lnTo>
                                          <a:pt x="3761" y="4963"/>
                                        </a:lnTo>
                                        <a:lnTo>
                                          <a:pt x="2385" y="3778"/>
                                        </a:lnTo>
                                        <a:lnTo>
                                          <a:pt x="1284" y="3778"/>
                                        </a:lnTo>
                                        <a:lnTo>
                                          <a:pt x="0" y="2741"/>
                                        </a:lnTo>
                                        <a:lnTo>
                                          <a:pt x="917" y="0"/>
                                        </a:lnTo>
                                        <a:lnTo>
                                          <a:pt x="2385" y="0"/>
                                        </a:lnTo>
                                        <a:lnTo>
                                          <a:pt x="4679" y="1556"/>
                                        </a:lnTo>
                                        <a:lnTo>
                                          <a:pt x="7064" y="2741"/>
                                        </a:lnTo>
                                        <a:lnTo>
                                          <a:pt x="7523" y="4593"/>
                                        </a:lnTo>
                                        <a:lnTo>
                                          <a:pt x="7064" y="4963"/>
                                        </a:lnTo>
                                        <a:lnTo>
                                          <a:pt x="16147" y="4593"/>
                                        </a:lnTo>
                                        <a:lnTo>
                                          <a:pt x="17064" y="5778"/>
                                        </a:lnTo>
                                        <a:lnTo>
                                          <a:pt x="16147" y="6519"/>
                                        </a:lnTo>
                                        <a:lnTo>
                                          <a:pt x="16147" y="7704"/>
                                        </a:lnTo>
                                        <a:lnTo>
                                          <a:pt x="13670" y="8074"/>
                                        </a:lnTo>
                                        <a:lnTo>
                                          <a:pt x="13303" y="9556"/>
                                        </a:lnTo>
                                        <a:lnTo>
                                          <a:pt x="12202" y="10000"/>
                                        </a:lnTo>
                                        <a:lnTo>
                                          <a:pt x="13303" y="12667"/>
                                        </a:lnTo>
                                        <a:lnTo>
                                          <a:pt x="13670" y="12667"/>
                                        </a:lnTo>
                                        <a:lnTo>
                                          <a:pt x="14679" y="13037"/>
                                        </a:lnTo>
                                        <a:lnTo>
                                          <a:pt x="15138" y="13037"/>
                                        </a:lnTo>
                                        <a:lnTo>
                                          <a:pt x="17064" y="11481"/>
                                        </a:lnTo>
                                        <a:lnTo>
                                          <a:pt x="17064" y="13037"/>
                                        </a:lnTo>
                                        <a:lnTo>
                                          <a:pt x="18440" y="14519"/>
                                        </a:lnTo>
                                        <a:lnTo>
                                          <a:pt x="19358" y="16148"/>
                                        </a:lnTo>
                                        <a:lnTo>
                                          <a:pt x="19908" y="19926"/>
                                        </a:lnTo>
                                        <a:lnTo>
                                          <a:pt x="18440" y="19556"/>
                                        </a:lnTo>
                                        <a:lnTo>
                                          <a:pt x="17431" y="19926"/>
                                        </a:lnTo>
                                        <a:lnTo>
                                          <a:pt x="17064" y="18000"/>
                                        </a:lnTo>
                                        <a:lnTo>
                                          <a:pt x="16147" y="15704"/>
                                        </a:lnTo>
                                        <a:lnTo>
                                          <a:pt x="13670" y="13778"/>
                                        </a:lnTo>
                                        <a:lnTo>
                                          <a:pt x="11284" y="13037"/>
                                        </a:lnTo>
                                        <a:lnTo>
                                          <a:pt x="10826" y="11481"/>
                                        </a:lnTo>
                                        <a:lnTo>
                                          <a:pt x="8440" y="10741"/>
                                        </a:lnTo>
                                        <a:lnTo>
                                          <a:pt x="8440" y="11926"/>
                                        </a:lnTo>
                                        <a:lnTo>
                                          <a:pt x="9908" y="11926"/>
                                        </a:lnTo>
                                        <a:lnTo>
                                          <a:pt x="10826" y="13778"/>
                                        </a:lnTo>
                                        <a:lnTo>
                                          <a:pt x="9908" y="14519"/>
                                        </a:lnTo>
                                        <a:lnTo>
                                          <a:pt x="10826" y="15704"/>
                                        </a:lnTo>
                                        <a:lnTo>
                                          <a:pt x="9908" y="17704"/>
                                        </a:lnTo>
                                        <a:lnTo>
                                          <a:pt x="8440" y="16148"/>
                                        </a:lnTo>
                                        <a:lnTo>
                                          <a:pt x="8440" y="15704"/>
                                        </a:lnTo>
                                        <a:lnTo>
                                          <a:pt x="7523" y="16148"/>
                                        </a:lnTo>
                                        <a:lnTo>
                                          <a:pt x="8440" y="17704"/>
                                        </a:lnTo>
                                        <a:lnTo>
                                          <a:pt x="7064" y="17704"/>
                                        </a:lnTo>
                                        <a:lnTo>
                                          <a:pt x="6147" y="1770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nvGrpSpPr>
                                  <p:cNvPr id="1551" name="Group 1550"/>
                                  <p:cNvGrpSpPr/>
                                  <p:nvPr/>
                                </p:nvGrpSpPr>
                                <p:grpSpPr>
                                  <a:xfrm>
                                    <a:off x="6232545" y="4665219"/>
                                    <a:ext cx="1047377" cy="446308"/>
                                    <a:chOff x="6232545" y="4665219"/>
                                    <a:chExt cx="1047377" cy="446308"/>
                                  </a:xfrm>
                                  <a:grpFill/>
                                </p:grpSpPr>
                                <p:sp>
                                  <p:nvSpPr>
                                    <p:cNvPr id="1552" name="Freeform 573"/>
                                    <p:cNvSpPr>
                                      <a:spLocks/>
                                    </p:cNvSpPr>
                                    <p:nvPr/>
                                  </p:nvSpPr>
                                  <p:spPr bwMode="auto">
                                    <a:xfrm>
                                      <a:off x="6677855" y="4862912"/>
                                      <a:ext cx="122810" cy="145775"/>
                                    </a:xfrm>
                                    <a:custGeom>
                                      <a:avLst/>
                                      <a:gdLst>
                                        <a:gd name="T0" fmla="*/ 2131 w 20000"/>
                                        <a:gd name="T1" fmla="*/ 19592 h 20000"/>
                                        <a:gd name="T2" fmla="*/ 2818 w 20000"/>
                                        <a:gd name="T3" fmla="*/ 17201 h 20000"/>
                                        <a:gd name="T4" fmla="*/ 2131 w 20000"/>
                                        <a:gd name="T5" fmla="*/ 14227 h 20000"/>
                                        <a:gd name="T6" fmla="*/ 412 w 20000"/>
                                        <a:gd name="T7" fmla="*/ 12653 h 20000"/>
                                        <a:gd name="T8" fmla="*/ 1100 w 20000"/>
                                        <a:gd name="T9" fmla="*/ 11778 h 20000"/>
                                        <a:gd name="T10" fmla="*/ 2131 w 20000"/>
                                        <a:gd name="T11" fmla="*/ 10029 h 20000"/>
                                        <a:gd name="T12" fmla="*/ 2131 w 20000"/>
                                        <a:gd name="T13" fmla="*/ 7289 h 20000"/>
                                        <a:gd name="T14" fmla="*/ 3918 w 20000"/>
                                        <a:gd name="T15" fmla="*/ 4898 h 20000"/>
                                        <a:gd name="T16" fmla="*/ 4674 w 20000"/>
                                        <a:gd name="T17" fmla="*/ 2449 h 20000"/>
                                        <a:gd name="T18" fmla="*/ 5704 w 20000"/>
                                        <a:gd name="T19" fmla="*/ 3032 h 20000"/>
                                        <a:gd name="T20" fmla="*/ 6735 w 20000"/>
                                        <a:gd name="T21" fmla="*/ 1574 h 20000"/>
                                        <a:gd name="T22" fmla="*/ 8591 w 20000"/>
                                        <a:gd name="T23" fmla="*/ 2157 h 20000"/>
                                        <a:gd name="T24" fmla="*/ 13883 w 20000"/>
                                        <a:gd name="T25" fmla="*/ 2449 h 20000"/>
                                        <a:gd name="T26" fmla="*/ 18832 w 20000"/>
                                        <a:gd name="T27" fmla="*/ 933 h 20000"/>
                                        <a:gd name="T28" fmla="*/ 19931 w 20000"/>
                                        <a:gd name="T29" fmla="*/ 641 h 20000"/>
                                        <a:gd name="T30" fmla="*/ 18557 w 20000"/>
                                        <a:gd name="T31" fmla="*/ 3032 h 20000"/>
                                        <a:gd name="T32" fmla="*/ 14914 w 20000"/>
                                        <a:gd name="T33" fmla="*/ 3965 h 20000"/>
                                        <a:gd name="T34" fmla="*/ 11065 w 20000"/>
                                        <a:gd name="T35" fmla="*/ 3965 h 20000"/>
                                        <a:gd name="T36" fmla="*/ 7835 w 20000"/>
                                        <a:gd name="T37" fmla="*/ 3615 h 20000"/>
                                        <a:gd name="T38" fmla="*/ 4948 w 20000"/>
                                        <a:gd name="T39" fmla="*/ 3615 h 20000"/>
                                        <a:gd name="T40" fmla="*/ 4674 w 20000"/>
                                        <a:gd name="T41" fmla="*/ 6939 h 20000"/>
                                        <a:gd name="T42" fmla="*/ 6460 w 20000"/>
                                        <a:gd name="T43" fmla="*/ 8455 h 20000"/>
                                        <a:gd name="T44" fmla="*/ 8591 w 20000"/>
                                        <a:gd name="T45" fmla="*/ 6939 h 20000"/>
                                        <a:gd name="T46" fmla="*/ 10378 w 20000"/>
                                        <a:gd name="T47" fmla="*/ 7289 h 20000"/>
                                        <a:gd name="T48" fmla="*/ 12509 w 20000"/>
                                        <a:gd name="T49" fmla="*/ 6939 h 20000"/>
                                        <a:gd name="T50" fmla="*/ 13883 w 20000"/>
                                        <a:gd name="T51" fmla="*/ 6356 h 20000"/>
                                        <a:gd name="T52" fmla="*/ 14227 w 20000"/>
                                        <a:gd name="T53" fmla="*/ 7289 h 20000"/>
                                        <a:gd name="T54" fmla="*/ 11409 w 20000"/>
                                        <a:gd name="T55" fmla="*/ 8455 h 20000"/>
                                        <a:gd name="T56" fmla="*/ 7835 w 20000"/>
                                        <a:gd name="T57" fmla="*/ 10029 h 20000"/>
                                        <a:gd name="T58" fmla="*/ 11409 w 20000"/>
                                        <a:gd name="T59" fmla="*/ 13586 h 20000"/>
                                        <a:gd name="T60" fmla="*/ 12096 w 20000"/>
                                        <a:gd name="T61" fmla="*/ 14810 h 20000"/>
                                        <a:gd name="T62" fmla="*/ 13196 w 20000"/>
                                        <a:gd name="T63" fmla="*/ 15743 h 20000"/>
                                        <a:gd name="T64" fmla="*/ 11409 w 20000"/>
                                        <a:gd name="T65" fmla="*/ 16618 h 20000"/>
                                        <a:gd name="T66" fmla="*/ 10378 w 20000"/>
                                        <a:gd name="T67" fmla="*/ 17551 h 20000"/>
                                        <a:gd name="T68" fmla="*/ 9278 w 20000"/>
                                        <a:gd name="T69" fmla="*/ 15743 h 20000"/>
                                        <a:gd name="T70" fmla="*/ 6735 w 20000"/>
                                        <a:gd name="T71" fmla="*/ 13586 h 20000"/>
                                        <a:gd name="T72" fmla="*/ 6735 w 20000"/>
                                        <a:gd name="T73" fmla="*/ 11778 h 20000"/>
                                        <a:gd name="T74" fmla="*/ 4948 w 20000"/>
                                        <a:gd name="T75" fmla="*/ 12653 h 20000"/>
                                        <a:gd name="T76" fmla="*/ 4948 w 20000"/>
                                        <a:gd name="T77" fmla="*/ 14810 h 20000"/>
                                        <a:gd name="T78" fmla="*/ 4948 w 20000"/>
                                        <a:gd name="T79" fmla="*/ 18134 h 20000"/>
                                        <a:gd name="T80" fmla="*/ 3918 w 20000"/>
                                        <a:gd name="T81" fmla="*/ 19592 h 2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00"/>
                                        <a:gd name="T124" fmla="*/ 0 h 20000"/>
                                        <a:gd name="T125" fmla="*/ 20000 w 20000"/>
                                        <a:gd name="T126" fmla="*/ 20000 h 2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00" h="20000">
                                          <a:moveTo>
                                            <a:pt x="3574" y="19942"/>
                                          </a:moveTo>
                                          <a:lnTo>
                                            <a:pt x="2131" y="19592"/>
                                          </a:lnTo>
                                          <a:lnTo>
                                            <a:pt x="2131" y="18717"/>
                                          </a:lnTo>
                                          <a:lnTo>
                                            <a:pt x="2818" y="17201"/>
                                          </a:lnTo>
                                          <a:lnTo>
                                            <a:pt x="2131" y="15102"/>
                                          </a:lnTo>
                                          <a:lnTo>
                                            <a:pt x="2131" y="14227"/>
                                          </a:lnTo>
                                          <a:lnTo>
                                            <a:pt x="412" y="14227"/>
                                          </a:lnTo>
                                          <a:lnTo>
                                            <a:pt x="412" y="12653"/>
                                          </a:lnTo>
                                          <a:lnTo>
                                            <a:pt x="0" y="12420"/>
                                          </a:lnTo>
                                          <a:lnTo>
                                            <a:pt x="1100" y="11778"/>
                                          </a:lnTo>
                                          <a:lnTo>
                                            <a:pt x="1787" y="10904"/>
                                          </a:lnTo>
                                          <a:lnTo>
                                            <a:pt x="2131" y="10029"/>
                                          </a:lnTo>
                                          <a:lnTo>
                                            <a:pt x="1787" y="8746"/>
                                          </a:lnTo>
                                          <a:lnTo>
                                            <a:pt x="2131" y="7289"/>
                                          </a:lnTo>
                                          <a:lnTo>
                                            <a:pt x="3574" y="6939"/>
                                          </a:lnTo>
                                          <a:lnTo>
                                            <a:pt x="3918" y="4898"/>
                                          </a:lnTo>
                                          <a:lnTo>
                                            <a:pt x="3918" y="4548"/>
                                          </a:lnTo>
                                          <a:lnTo>
                                            <a:pt x="4674" y="2449"/>
                                          </a:lnTo>
                                          <a:lnTo>
                                            <a:pt x="4948" y="2157"/>
                                          </a:lnTo>
                                          <a:lnTo>
                                            <a:pt x="5704" y="3032"/>
                                          </a:lnTo>
                                          <a:lnTo>
                                            <a:pt x="6460" y="2449"/>
                                          </a:lnTo>
                                          <a:lnTo>
                                            <a:pt x="6735" y="1574"/>
                                          </a:lnTo>
                                          <a:lnTo>
                                            <a:pt x="8591" y="1574"/>
                                          </a:lnTo>
                                          <a:lnTo>
                                            <a:pt x="8591" y="2157"/>
                                          </a:lnTo>
                                          <a:lnTo>
                                            <a:pt x="11065" y="2157"/>
                                          </a:lnTo>
                                          <a:lnTo>
                                            <a:pt x="13883" y="2449"/>
                                          </a:lnTo>
                                          <a:lnTo>
                                            <a:pt x="17113" y="2449"/>
                                          </a:lnTo>
                                          <a:lnTo>
                                            <a:pt x="18832" y="933"/>
                                          </a:lnTo>
                                          <a:lnTo>
                                            <a:pt x="19588" y="0"/>
                                          </a:lnTo>
                                          <a:lnTo>
                                            <a:pt x="19931" y="641"/>
                                          </a:lnTo>
                                          <a:lnTo>
                                            <a:pt x="19588" y="2157"/>
                                          </a:lnTo>
                                          <a:lnTo>
                                            <a:pt x="18557" y="3032"/>
                                          </a:lnTo>
                                          <a:lnTo>
                                            <a:pt x="17801" y="3965"/>
                                          </a:lnTo>
                                          <a:lnTo>
                                            <a:pt x="14914" y="3965"/>
                                          </a:lnTo>
                                          <a:lnTo>
                                            <a:pt x="13883" y="3965"/>
                                          </a:lnTo>
                                          <a:lnTo>
                                            <a:pt x="11065" y="3965"/>
                                          </a:lnTo>
                                          <a:lnTo>
                                            <a:pt x="9278" y="3615"/>
                                          </a:lnTo>
                                          <a:lnTo>
                                            <a:pt x="7835" y="3615"/>
                                          </a:lnTo>
                                          <a:lnTo>
                                            <a:pt x="6460" y="3615"/>
                                          </a:lnTo>
                                          <a:lnTo>
                                            <a:pt x="4948" y="3615"/>
                                          </a:lnTo>
                                          <a:lnTo>
                                            <a:pt x="4674" y="4898"/>
                                          </a:lnTo>
                                          <a:lnTo>
                                            <a:pt x="4674" y="6939"/>
                                          </a:lnTo>
                                          <a:lnTo>
                                            <a:pt x="5704" y="7289"/>
                                          </a:lnTo>
                                          <a:lnTo>
                                            <a:pt x="6460" y="8455"/>
                                          </a:lnTo>
                                          <a:lnTo>
                                            <a:pt x="7491" y="8455"/>
                                          </a:lnTo>
                                          <a:lnTo>
                                            <a:pt x="8591" y="6939"/>
                                          </a:lnTo>
                                          <a:lnTo>
                                            <a:pt x="9622" y="7289"/>
                                          </a:lnTo>
                                          <a:lnTo>
                                            <a:pt x="10378" y="7289"/>
                                          </a:lnTo>
                                          <a:lnTo>
                                            <a:pt x="11065" y="6939"/>
                                          </a:lnTo>
                                          <a:lnTo>
                                            <a:pt x="12509" y="6939"/>
                                          </a:lnTo>
                                          <a:lnTo>
                                            <a:pt x="13196" y="6356"/>
                                          </a:lnTo>
                                          <a:lnTo>
                                            <a:pt x="13883" y="6356"/>
                                          </a:lnTo>
                                          <a:lnTo>
                                            <a:pt x="14914" y="6939"/>
                                          </a:lnTo>
                                          <a:lnTo>
                                            <a:pt x="14227" y="7289"/>
                                          </a:lnTo>
                                          <a:lnTo>
                                            <a:pt x="13196" y="7289"/>
                                          </a:lnTo>
                                          <a:lnTo>
                                            <a:pt x="11409" y="8455"/>
                                          </a:lnTo>
                                          <a:lnTo>
                                            <a:pt x="9278" y="10029"/>
                                          </a:lnTo>
                                          <a:lnTo>
                                            <a:pt x="7835" y="10029"/>
                                          </a:lnTo>
                                          <a:lnTo>
                                            <a:pt x="11409" y="12653"/>
                                          </a:lnTo>
                                          <a:lnTo>
                                            <a:pt x="11409" y="13586"/>
                                          </a:lnTo>
                                          <a:lnTo>
                                            <a:pt x="11065" y="14810"/>
                                          </a:lnTo>
                                          <a:lnTo>
                                            <a:pt x="12096" y="14810"/>
                                          </a:lnTo>
                                          <a:lnTo>
                                            <a:pt x="12096" y="15743"/>
                                          </a:lnTo>
                                          <a:lnTo>
                                            <a:pt x="13196" y="15743"/>
                                          </a:lnTo>
                                          <a:lnTo>
                                            <a:pt x="13196" y="16618"/>
                                          </a:lnTo>
                                          <a:lnTo>
                                            <a:pt x="11409" y="16618"/>
                                          </a:lnTo>
                                          <a:lnTo>
                                            <a:pt x="10378" y="17201"/>
                                          </a:lnTo>
                                          <a:lnTo>
                                            <a:pt x="10378" y="17551"/>
                                          </a:lnTo>
                                          <a:lnTo>
                                            <a:pt x="8591" y="17551"/>
                                          </a:lnTo>
                                          <a:lnTo>
                                            <a:pt x="9278" y="15743"/>
                                          </a:lnTo>
                                          <a:lnTo>
                                            <a:pt x="6735" y="14227"/>
                                          </a:lnTo>
                                          <a:lnTo>
                                            <a:pt x="6735" y="13586"/>
                                          </a:lnTo>
                                          <a:lnTo>
                                            <a:pt x="7491" y="12653"/>
                                          </a:lnTo>
                                          <a:lnTo>
                                            <a:pt x="6735" y="11778"/>
                                          </a:lnTo>
                                          <a:lnTo>
                                            <a:pt x="6460" y="12420"/>
                                          </a:lnTo>
                                          <a:lnTo>
                                            <a:pt x="4948" y="12653"/>
                                          </a:lnTo>
                                          <a:lnTo>
                                            <a:pt x="4948" y="13294"/>
                                          </a:lnTo>
                                          <a:lnTo>
                                            <a:pt x="4948" y="14810"/>
                                          </a:lnTo>
                                          <a:lnTo>
                                            <a:pt x="4948" y="16618"/>
                                          </a:lnTo>
                                          <a:lnTo>
                                            <a:pt x="4948" y="18134"/>
                                          </a:lnTo>
                                          <a:lnTo>
                                            <a:pt x="4948" y="19942"/>
                                          </a:lnTo>
                                          <a:lnTo>
                                            <a:pt x="3918" y="19592"/>
                                          </a:lnTo>
                                          <a:lnTo>
                                            <a:pt x="3574" y="1994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53" name="Freeform 576"/>
                                    <p:cNvSpPr>
                                      <a:spLocks/>
                                    </p:cNvSpPr>
                                    <p:nvPr/>
                                  </p:nvSpPr>
                                  <p:spPr bwMode="auto">
                                    <a:xfrm>
                                      <a:off x="6844596" y="4856921"/>
                                      <a:ext cx="29954" cy="58909"/>
                                    </a:xfrm>
                                    <a:custGeom>
                                      <a:avLst/>
                                      <a:gdLst>
                                        <a:gd name="T0" fmla="*/ 8986 w 20000"/>
                                        <a:gd name="T1" fmla="*/ 19857 h 20000"/>
                                        <a:gd name="T2" fmla="*/ 4638 w 20000"/>
                                        <a:gd name="T3" fmla="*/ 16857 h 20000"/>
                                        <a:gd name="T4" fmla="*/ 1739 w 20000"/>
                                        <a:gd name="T5" fmla="*/ 13143 h 20000"/>
                                        <a:gd name="T6" fmla="*/ 1739 w 20000"/>
                                        <a:gd name="T7" fmla="*/ 11714 h 20000"/>
                                        <a:gd name="T8" fmla="*/ 0 w 20000"/>
                                        <a:gd name="T9" fmla="*/ 9571 h 20000"/>
                                        <a:gd name="T10" fmla="*/ 0 w 20000"/>
                                        <a:gd name="T11" fmla="*/ 7286 h 20000"/>
                                        <a:gd name="T12" fmla="*/ 1739 w 20000"/>
                                        <a:gd name="T13" fmla="*/ 3714 h 20000"/>
                                        <a:gd name="T14" fmla="*/ 7536 w 20000"/>
                                        <a:gd name="T15" fmla="*/ 0 h 20000"/>
                                        <a:gd name="T16" fmla="*/ 4638 w 20000"/>
                                        <a:gd name="T17" fmla="*/ 2000 h 20000"/>
                                        <a:gd name="T18" fmla="*/ 7536 w 20000"/>
                                        <a:gd name="T19" fmla="*/ 5857 h 20000"/>
                                        <a:gd name="T20" fmla="*/ 1739 w 20000"/>
                                        <a:gd name="T21" fmla="*/ 7286 h 20000"/>
                                        <a:gd name="T22" fmla="*/ 4638 w 20000"/>
                                        <a:gd name="T23" fmla="*/ 8143 h 20000"/>
                                        <a:gd name="T24" fmla="*/ 7536 w 20000"/>
                                        <a:gd name="T25" fmla="*/ 7286 h 20000"/>
                                        <a:gd name="T26" fmla="*/ 8986 w 20000"/>
                                        <a:gd name="T27" fmla="*/ 7286 h 20000"/>
                                        <a:gd name="T28" fmla="*/ 8986 w 20000"/>
                                        <a:gd name="T29" fmla="*/ 5857 h 20000"/>
                                        <a:gd name="T30" fmla="*/ 16522 w 20000"/>
                                        <a:gd name="T31" fmla="*/ 4286 h 20000"/>
                                        <a:gd name="T32" fmla="*/ 16522 w 20000"/>
                                        <a:gd name="T33" fmla="*/ 7286 h 20000"/>
                                        <a:gd name="T34" fmla="*/ 8986 w 20000"/>
                                        <a:gd name="T35" fmla="*/ 9571 h 20000"/>
                                        <a:gd name="T36" fmla="*/ 19710 w 20000"/>
                                        <a:gd name="T37" fmla="*/ 13143 h 20000"/>
                                        <a:gd name="T38" fmla="*/ 7536 w 20000"/>
                                        <a:gd name="T39" fmla="*/ 11714 h 20000"/>
                                        <a:gd name="T40" fmla="*/ 7536 w 20000"/>
                                        <a:gd name="T41" fmla="*/ 13143 h 20000"/>
                                        <a:gd name="T42" fmla="*/ 8986 w 20000"/>
                                        <a:gd name="T43" fmla="*/ 19857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8986" y="19857"/>
                                          </a:moveTo>
                                          <a:lnTo>
                                            <a:pt x="4638" y="16857"/>
                                          </a:lnTo>
                                          <a:lnTo>
                                            <a:pt x="1739" y="13143"/>
                                          </a:lnTo>
                                          <a:lnTo>
                                            <a:pt x="1739" y="11714"/>
                                          </a:lnTo>
                                          <a:lnTo>
                                            <a:pt x="0" y="9571"/>
                                          </a:lnTo>
                                          <a:lnTo>
                                            <a:pt x="0" y="7286"/>
                                          </a:lnTo>
                                          <a:lnTo>
                                            <a:pt x="1739" y="3714"/>
                                          </a:lnTo>
                                          <a:lnTo>
                                            <a:pt x="7536" y="0"/>
                                          </a:lnTo>
                                          <a:lnTo>
                                            <a:pt x="4638" y="2000"/>
                                          </a:lnTo>
                                          <a:lnTo>
                                            <a:pt x="7536" y="5857"/>
                                          </a:lnTo>
                                          <a:lnTo>
                                            <a:pt x="1739" y="7286"/>
                                          </a:lnTo>
                                          <a:lnTo>
                                            <a:pt x="4638" y="8143"/>
                                          </a:lnTo>
                                          <a:lnTo>
                                            <a:pt x="7536" y="7286"/>
                                          </a:lnTo>
                                          <a:lnTo>
                                            <a:pt x="8986" y="7286"/>
                                          </a:lnTo>
                                          <a:lnTo>
                                            <a:pt x="8986" y="5857"/>
                                          </a:lnTo>
                                          <a:lnTo>
                                            <a:pt x="16522" y="4286"/>
                                          </a:lnTo>
                                          <a:lnTo>
                                            <a:pt x="16522" y="7286"/>
                                          </a:lnTo>
                                          <a:lnTo>
                                            <a:pt x="8986" y="9571"/>
                                          </a:lnTo>
                                          <a:lnTo>
                                            <a:pt x="19710" y="13143"/>
                                          </a:lnTo>
                                          <a:lnTo>
                                            <a:pt x="7536" y="11714"/>
                                          </a:lnTo>
                                          <a:lnTo>
                                            <a:pt x="7536" y="13143"/>
                                          </a:lnTo>
                                          <a:lnTo>
                                            <a:pt x="8986" y="1985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54" name="Freeform 577"/>
                                    <p:cNvSpPr>
                                      <a:spLocks/>
                                    </p:cNvSpPr>
                                    <p:nvPr/>
                                  </p:nvSpPr>
                                  <p:spPr bwMode="auto">
                                    <a:xfrm>
                                      <a:off x="6851586" y="4955768"/>
                                      <a:ext cx="57910" cy="17972"/>
                                    </a:xfrm>
                                    <a:custGeom>
                                      <a:avLst/>
                                      <a:gdLst>
                                        <a:gd name="T0" fmla="*/ 19853 w 20000"/>
                                        <a:gd name="T1" fmla="*/ 19535 h 20000"/>
                                        <a:gd name="T2" fmla="*/ 13824 w 20000"/>
                                        <a:gd name="T3" fmla="*/ 12093 h 20000"/>
                                        <a:gd name="T4" fmla="*/ 11471 w 20000"/>
                                        <a:gd name="T5" fmla="*/ 6977 h 20000"/>
                                        <a:gd name="T6" fmla="*/ 11471 w 20000"/>
                                        <a:gd name="T7" fmla="*/ 12093 h 20000"/>
                                        <a:gd name="T8" fmla="*/ 7647 w 20000"/>
                                        <a:gd name="T9" fmla="*/ 12093 h 20000"/>
                                        <a:gd name="T10" fmla="*/ 7647 w 20000"/>
                                        <a:gd name="T11" fmla="*/ 6977 h 20000"/>
                                        <a:gd name="T12" fmla="*/ 4559 w 20000"/>
                                        <a:gd name="T13" fmla="*/ 12093 h 20000"/>
                                        <a:gd name="T14" fmla="*/ 2353 w 20000"/>
                                        <a:gd name="T15" fmla="*/ 6977 h 20000"/>
                                        <a:gd name="T16" fmla="*/ 1471 w 20000"/>
                                        <a:gd name="T17" fmla="*/ 12093 h 20000"/>
                                        <a:gd name="T18" fmla="*/ 0 w 20000"/>
                                        <a:gd name="T19" fmla="*/ 6977 h 20000"/>
                                        <a:gd name="T20" fmla="*/ 2353 w 20000"/>
                                        <a:gd name="T21" fmla="*/ 0 h 20000"/>
                                        <a:gd name="T22" fmla="*/ 7647 w 20000"/>
                                        <a:gd name="T23" fmla="*/ 0 h 20000"/>
                                        <a:gd name="T24" fmla="*/ 10000 w 20000"/>
                                        <a:gd name="T25" fmla="*/ 0 h 20000"/>
                                        <a:gd name="T26" fmla="*/ 11471 w 20000"/>
                                        <a:gd name="T27" fmla="*/ 0 h 20000"/>
                                        <a:gd name="T28" fmla="*/ 13824 w 20000"/>
                                        <a:gd name="T29" fmla="*/ 0 h 20000"/>
                                        <a:gd name="T30" fmla="*/ 16029 w 20000"/>
                                        <a:gd name="T31" fmla="*/ 0 h 20000"/>
                                        <a:gd name="T32" fmla="*/ 18382 w 20000"/>
                                        <a:gd name="T33" fmla="*/ 6977 h 20000"/>
                                        <a:gd name="T34" fmla="*/ 19853 w 20000"/>
                                        <a:gd name="T35" fmla="*/ 12093 h 20000"/>
                                        <a:gd name="T36" fmla="*/ 19853 w 20000"/>
                                        <a:gd name="T37" fmla="*/ 19535 h 2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00"/>
                                        <a:gd name="T58" fmla="*/ 0 h 20000"/>
                                        <a:gd name="T59" fmla="*/ 20000 w 20000"/>
                                        <a:gd name="T60" fmla="*/ 20000 h 2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00" h="20000">
                                          <a:moveTo>
                                            <a:pt x="19853" y="19535"/>
                                          </a:moveTo>
                                          <a:lnTo>
                                            <a:pt x="13824" y="12093"/>
                                          </a:lnTo>
                                          <a:lnTo>
                                            <a:pt x="11471" y="6977"/>
                                          </a:lnTo>
                                          <a:lnTo>
                                            <a:pt x="11471" y="12093"/>
                                          </a:lnTo>
                                          <a:lnTo>
                                            <a:pt x="7647" y="12093"/>
                                          </a:lnTo>
                                          <a:lnTo>
                                            <a:pt x="7647" y="6977"/>
                                          </a:lnTo>
                                          <a:lnTo>
                                            <a:pt x="4559" y="12093"/>
                                          </a:lnTo>
                                          <a:lnTo>
                                            <a:pt x="2353" y="6977"/>
                                          </a:lnTo>
                                          <a:lnTo>
                                            <a:pt x="1471" y="12093"/>
                                          </a:lnTo>
                                          <a:lnTo>
                                            <a:pt x="0" y="6977"/>
                                          </a:lnTo>
                                          <a:lnTo>
                                            <a:pt x="2353" y="0"/>
                                          </a:lnTo>
                                          <a:lnTo>
                                            <a:pt x="7647" y="0"/>
                                          </a:lnTo>
                                          <a:lnTo>
                                            <a:pt x="10000" y="0"/>
                                          </a:lnTo>
                                          <a:lnTo>
                                            <a:pt x="11471" y="0"/>
                                          </a:lnTo>
                                          <a:lnTo>
                                            <a:pt x="13824" y="0"/>
                                          </a:lnTo>
                                          <a:lnTo>
                                            <a:pt x="16029" y="0"/>
                                          </a:lnTo>
                                          <a:lnTo>
                                            <a:pt x="18382" y="6977"/>
                                          </a:lnTo>
                                          <a:lnTo>
                                            <a:pt x="19853" y="12093"/>
                                          </a:lnTo>
                                          <a:lnTo>
                                            <a:pt x="19853" y="1953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55" name="Freeform 583"/>
                                    <p:cNvSpPr>
                                      <a:spLocks/>
                                    </p:cNvSpPr>
                                    <p:nvPr/>
                                  </p:nvSpPr>
                                  <p:spPr bwMode="auto">
                                    <a:xfrm>
                                      <a:off x="6817638" y="4959762"/>
                                      <a:ext cx="23963" cy="13978"/>
                                    </a:xfrm>
                                    <a:custGeom>
                                      <a:avLst/>
                                      <a:gdLst>
                                        <a:gd name="T0" fmla="*/ 10000 w 20000"/>
                                        <a:gd name="T1" fmla="*/ 19375 h 20000"/>
                                        <a:gd name="T2" fmla="*/ 0 w 20000"/>
                                        <a:gd name="T3" fmla="*/ 2500 h 20000"/>
                                        <a:gd name="T4" fmla="*/ 0 w 20000"/>
                                        <a:gd name="T5" fmla="*/ 0 h 20000"/>
                                        <a:gd name="T6" fmla="*/ 17407 w 20000"/>
                                        <a:gd name="T7" fmla="*/ 0 h 20000"/>
                                        <a:gd name="T8" fmla="*/ 19630 w 20000"/>
                                        <a:gd name="T9" fmla="*/ 15625 h 20000"/>
                                        <a:gd name="T10" fmla="*/ 10000 w 20000"/>
                                        <a:gd name="T11" fmla="*/ 19375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0000" y="19375"/>
                                          </a:moveTo>
                                          <a:lnTo>
                                            <a:pt x="0" y="2500"/>
                                          </a:lnTo>
                                          <a:lnTo>
                                            <a:pt x="0" y="0"/>
                                          </a:lnTo>
                                          <a:lnTo>
                                            <a:pt x="17407" y="0"/>
                                          </a:lnTo>
                                          <a:lnTo>
                                            <a:pt x="19630" y="15625"/>
                                          </a:lnTo>
                                          <a:lnTo>
                                            <a:pt x="10000" y="1937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56" name="Freeform 615"/>
                                    <p:cNvSpPr>
                                      <a:spLocks/>
                                    </p:cNvSpPr>
                                    <p:nvPr/>
                                  </p:nvSpPr>
                                  <p:spPr bwMode="auto">
                                    <a:xfrm>
                                      <a:off x="6740757" y="4706155"/>
                                      <a:ext cx="86866" cy="86866"/>
                                    </a:xfrm>
                                    <a:custGeom>
                                      <a:avLst/>
                                      <a:gdLst>
                                        <a:gd name="T0" fmla="*/ 14877 w 20000"/>
                                        <a:gd name="T1" fmla="*/ 19901 h 20000"/>
                                        <a:gd name="T2" fmla="*/ 13695 w 20000"/>
                                        <a:gd name="T3" fmla="*/ 18916 h 20000"/>
                                        <a:gd name="T4" fmla="*/ 13695 w 20000"/>
                                        <a:gd name="T5" fmla="*/ 18325 h 20000"/>
                                        <a:gd name="T6" fmla="*/ 13695 w 20000"/>
                                        <a:gd name="T7" fmla="*/ 17340 h 20000"/>
                                        <a:gd name="T8" fmla="*/ 13300 w 20000"/>
                                        <a:gd name="T9" fmla="*/ 18325 h 20000"/>
                                        <a:gd name="T10" fmla="*/ 9655 w 20000"/>
                                        <a:gd name="T11" fmla="*/ 17340 h 20000"/>
                                        <a:gd name="T12" fmla="*/ 8177 w 20000"/>
                                        <a:gd name="T13" fmla="*/ 13300 h 20000"/>
                                        <a:gd name="T14" fmla="*/ 9163 w 20000"/>
                                        <a:gd name="T15" fmla="*/ 11724 h 20000"/>
                                        <a:gd name="T16" fmla="*/ 8177 w 20000"/>
                                        <a:gd name="T17" fmla="*/ 10246 h 20000"/>
                                        <a:gd name="T18" fmla="*/ 5616 w 20000"/>
                                        <a:gd name="T19" fmla="*/ 9163 h 20000"/>
                                        <a:gd name="T20" fmla="*/ 6601 w 20000"/>
                                        <a:gd name="T21" fmla="*/ 11724 h 20000"/>
                                        <a:gd name="T22" fmla="*/ 5025 w 20000"/>
                                        <a:gd name="T23" fmla="*/ 10640 h 20000"/>
                                        <a:gd name="T24" fmla="*/ 4039 w 20000"/>
                                        <a:gd name="T25" fmla="*/ 10246 h 20000"/>
                                        <a:gd name="T26" fmla="*/ 4039 w 20000"/>
                                        <a:gd name="T27" fmla="*/ 10640 h 20000"/>
                                        <a:gd name="T28" fmla="*/ 3054 w 20000"/>
                                        <a:gd name="T29" fmla="*/ 10640 h 20000"/>
                                        <a:gd name="T30" fmla="*/ 2562 w 20000"/>
                                        <a:gd name="T31" fmla="*/ 9163 h 20000"/>
                                        <a:gd name="T32" fmla="*/ 985 w 20000"/>
                                        <a:gd name="T33" fmla="*/ 10640 h 20000"/>
                                        <a:gd name="T34" fmla="*/ 0 w 20000"/>
                                        <a:gd name="T35" fmla="*/ 13300 h 20000"/>
                                        <a:gd name="T36" fmla="*/ 0 w 20000"/>
                                        <a:gd name="T37" fmla="*/ 11724 h 20000"/>
                                        <a:gd name="T38" fmla="*/ 0 w 20000"/>
                                        <a:gd name="T39" fmla="*/ 8177 h 20000"/>
                                        <a:gd name="T40" fmla="*/ 3054 w 20000"/>
                                        <a:gd name="T41" fmla="*/ 7586 h 20000"/>
                                        <a:gd name="T42" fmla="*/ 4039 w 20000"/>
                                        <a:gd name="T43" fmla="*/ 5616 h 20000"/>
                                        <a:gd name="T44" fmla="*/ 6601 w 20000"/>
                                        <a:gd name="T45" fmla="*/ 5025 h 20000"/>
                                        <a:gd name="T46" fmla="*/ 7192 w 20000"/>
                                        <a:gd name="T47" fmla="*/ 6601 h 20000"/>
                                        <a:gd name="T48" fmla="*/ 6601 w 20000"/>
                                        <a:gd name="T49" fmla="*/ 7586 h 20000"/>
                                        <a:gd name="T50" fmla="*/ 6601 w 20000"/>
                                        <a:gd name="T51" fmla="*/ 8177 h 20000"/>
                                        <a:gd name="T52" fmla="*/ 9163 w 20000"/>
                                        <a:gd name="T53" fmla="*/ 6601 h 20000"/>
                                        <a:gd name="T54" fmla="*/ 9655 w 20000"/>
                                        <a:gd name="T55" fmla="*/ 5025 h 20000"/>
                                        <a:gd name="T56" fmla="*/ 11724 w 20000"/>
                                        <a:gd name="T57" fmla="*/ 5616 h 20000"/>
                                        <a:gd name="T58" fmla="*/ 11724 w 20000"/>
                                        <a:gd name="T59" fmla="*/ 3547 h 20000"/>
                                        <a:gd name="T60" fmla="*/ 12217 w 20000"/>
                                        <a:gd name="T61" fmla="*/ 4039 h 20000"/>
                                        <a:gd name="T62" fmla="*/ 13300 w 20000"/>
                                        <a:gd name="T63" fmla="*/ 3547 h 20000"/>
                                        <a:gd name="T64" fmla="*/ 14877 w 20000"/>
                                        <a:gd name="T65" fmla="*/ 3547 h 20000"/>
                                        <a:gd name="T66" fmla="*/ 13695 w 20000"/>
                                        <a:gd name="T67" fmla="*/ 0 h 20000"/>
                                        <a:gd name="T68" fmla="*/ 16355 w 20000"/>
                                        <a:gd name="T69" fmla="*/ 1576 h 20000"/>
                                        <a:gd name="T70" fmla="*/ 17833 w 20000"/>
                                        <a:gd name="T71" fmla="*/ 2562 h 20000"/>
                                        <a:gd name="T72" fmla="*/ 17833 w 20000"/>
                                        <a:gd name="T73" fmla="*/ 5025 h 20000"/>
                                        <a:gd name="T74" fmla="*/ 17340 w 20000"/>
                                        <a:gd name="T75" fmla="*/ 5616 h 20000"/>
                                        <a:gd name="T76" fmla="*/ 18916 w 20000"/>
                                        <a:gd name="T77" fmla="*/ 5616 h 20000"/>
                                        <a:gd name="T78" fmla="*/ 18916 w 20000"/>
                                        <a:gd name="T79" fmla="*/ 9163 h 20000"/>
                                        <a:gd name="T80" fmla="*/ 19901 w 20000"/>
                                        <a:gd name="T81" fmla="*/ 11724 h 20000"/>
                                        <a:gd name="T82" fmla="*/ 17833 w 20000"/>
                                        <a:gd name="T83" fmla="*/ 12217 h 20000"/>
                                        <a:gd name="T84" fmla="*/ 18916 w 20000"/>
                                        <a:gd name="T85" fmla="*/ 15862 h 20000"/>
                                        <a:gd name="T86" fmla="*/ 17833 w 20000"/>
                                        <a:gd name="T87" fmla="*/ 15862 h 20000"/>
                                        <a:gd name="T88" fmla="*/ 16355 w 20000"/>
                                        <a:gd name="T89" fmla="*/ 11724 h 20000"/>
                                        <a:gd name="T90" fmla="*/ 13695 w 20000"/>
                                        <a:gd name="T91" fmla="*/ 14286 h 20000"/>
                                        <a:gd name="T92" fmla="*/ 15862 w 20000"/>
                                        <a:gd name="T93" fmla="*/ 16256 h 20000"/>
                                        <a:gd name="T94" fmla="*/ 14877 w 20000"/>
                                        <a:gd name="T95" fmla="*/ 19901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14877" y="19901"/>
                                          </a:moveTo>
                                          <a:lnTo>
                                            <a:pt x="13695" y="18916"/>
                                          </a:lnTo>
                                          <a:lnTo>
                                            <a:pt x="13695" y="18325"/>
                                          </a:lnTo>
                                          <a:lnTo>
                                            <a:pt x="13695" y="17340"/>
                                          </a:lnTo>
                                          <a:lnTo>
                                            <a:pt x="13300" y="18325"/>
                                          </a:lnTo>
                                          <a:lnTo>
                                            <a:pt x="9655" y="17340"/>
                                          </a:lnTo>
                                          <a:lnTo>
                                            <a:pt x="8177" y="13300"/>
                                          </a:lnTo>
                                          <a:lnTo>
                                            <a:pt x="9163" y="11724"/>
                                          </a:lnTo>
                                          <a:lnTo>
                                            <a:pt x="8177" y="10246"/>
                                          </a:lnTo>
                                          <a:lnTo>
                                            <a:pt x="5616" y="9163"/>
                                          </a:lnTo>
                                          <a:lnTo>
                                            <a:pt x="6601" y="11724"/>
                                          </a:lnTo>
                                          <a:lnTo>
                                            <a:pt x="5025" y="10640"/>
                                          </a:lnTo>
                                          <a:lnTo>
                                            <a:pt x="4039" y="10246"/>
                                          </a:lnTo>
                                          <a:lnTo>
                                            <a:pt x="4039" y="10640"/>
                                          </a:lnTo>
                                          <a:lnTo>
                                            <a:pt x="3054" y="10640"/>
                                          </a:lnTo>
                                          <a:lnTo>
                                            <a:pt x="2562" y="9163"/>
                                          </a:lnTo>
                                          <a:lnTo>
                                            <a:pt x="985" y="10640"/>
                                          </a:lnTo>
                                          <a:lnTo>
                                            <a:pt x="0" y="13300"/>
                                          </a:lnTo>
                                          <a:lnTo>
                                            <a:pt x="0" y="11724"/>
                                          </a:lnTo>
                                          <a:lnTo>
                                            <a:pt x="0" y="8177"/>
                                          </a:lnTo>
                                          <a:lnTo>
                                            <a:pt x="3054" y="7586"/>
                                          </a:lnTo>
                                          <a:lnTo>
                                            <a:pt x="4039" y="5616"/>
                                          </a:lnTo>
                                          <a:lnTo>
                                            <a:pt x="6601" y="5025"/>
                                          </a:lnTo>
                                          <a:lnTo>
                                            <a:pt x="7192" y="6601"/>
                                          </a:lnTo>
                                          <a:lnTo>
                                            <a:pt x="6601" y="7586"/>
                                          </a:lnTo>
                                          <a:lnTo>
                                            <a:pt x="6601" y="8177"/>
                                          </a:lnTo>
                                          <a:lnTo>
                                            <a:pt x="9163" y="6601"/>
                                          </a:lnTo>
                                          <a:lnTo>
                                            <a:pt x="9655" y="5025"/>
                                          </a:lnTo>
                                          <a:lnTo>
                                            <a:pt x="11724" y="5616"/>
                                          </a:lnTo>
                                          <a:lnTo>
                                            <a:pt x="11724" y="3547"/>
                                          </a:lnTo>
                                          <a:lnTo>
                                            <a:pt x="12217" y="4039"/>
                                          </a:lnTo>
                                          <a:lnTo>
                                            <a:pt x="13300" y="3547"/>
                                          </a:lnTo>
                                          <a:lnTo>
                                            <a:pt x="14877" y="3547"/>
                                          </a:lnTo>
                                          <a:lnTo>
                                            <a:pt x="13695" y="0"/>
                                          </a:lnTo>
                                          <a:lnTo>
                                            <a:pt x="16355" y="1576"/>
                                          </a:lnTo>
                                          <a:lnTo>
                                            <a:pt x="17833" y="2562"/>
                                          </a:lnTo>
                                          <a:lnTo>
                                            <a:pt x="17833" y="5025"/>
                                          </a:lnTo>
                                          <a:lnTo>
                                            <a:pt x="17340" y="5616"/>
                                          </a:lnTo>
                                          <a:lnTo>
                                            <a:pt x="18916" y="5616"/>
                                          </a:lnTo>
                                          <a:lnTo>
                                            <a:pt x="18916" y="9163"/>
                                          </a:lnTo>
                                          <a:lnTo>
                                            <a:pt x="19901" y="11724"/>
                                          </a:lnTo>
                                          <a:lnTo>
                                            <a:pt x="17833" y="12217"/>
                                          </a:lnTo>
                                          <a:lnTo>
                                            <a:pt x="18916" y="15862"/>
                                          </a:lnTo>
                                          <a:lnTo>
                                            <a:pt x="17833" y="15862"/>
                                          </a:lnTo>
                                          <a:lnTo>
                                            <a:pt x="16355" y="11724"/>
                                          </a:lnTo>
                                          <a:lnTo>
                                            <a:pt x="13695" y="14286"/>
                                          </a:lnTo>
                                          <a:lnTo>
                                            <a:pt x="15862" y="16256"/>
                                          </a:lnTo>
                                          <a:lnTo>
                                            <a:pt x="14877" y="19901"/>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57" name="Freeform 616"/>
                                    <p:cNvSpPr>
                                      <a:spLocks/>
                                    </p:cNvSpPr>
                                    <p:nvPr/>
                                  </p:nvSpPr>
                                  <p:spPr bwMode="auto">
                                    <a:xfrm>
                                      <a:off x="6734767" y="4665219"/>
                                      <a:ext cx="19969" cy="30952"/>
                                    </a:xfrm>
                                    <a:custGeom>
                                      <a:avLst/>
                                      <a:gdLst>
                                        <a:gd name="T0" fmla="*/ 0 w 20000"/>
                                        <a:gd name="T1" fmla="*/ 19730 h 20000"/>
                                        <a:gd name="T2" fmla="*/ 0 w 20000"/>
                                        <a:gd name="T3" fmla="*/ 7027 h 20000"/>
                                        <a:gd name="T4" fmla="*/ 0 w 20000"/>
                                        <a:gd name="T5" fmla="*/ 0 h 20000"/>
                                        <a:gd name="T6" fmla="*/ 6667 w 20000"/>
                                        <a:gd name="T7" fmla="*/ 0 h 20000"/>
                                        <a:gd name="T8" fmla="*/ 10833 w 20000"/>
                                        <a:gd name="T9" fmla="*/ 4324 h 20000"/>
                                        <a:gd name="T10" fmla="*/ 12917 w 20000"/>
                                        <a:gd name="T11" fmla="*/ 1081 h 20000"/>
                                        <a:gd name="T12" fmla="*/ 19583 w 20000"/>
                                        <a:gd name="T13" fmla="*/ 4324 h 20000"/>
                                        <a:gd name="T14" fmla="*/ 19583 w 20000"/>
                                        <a:gd name="T15" fmla="*/ 8378 h 20000"/>
                                        <a:gd name="T16" fmla="*/ 17083 w 20000"/>
                                        <a:gd name="T17" fmla="*/ 11081 h 20000"/>
                                        <a:gd name="T18" fmla="*/ 0 w 20000"/>
                                        <a:gd name="T19" fmla="*/ 19730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0" y="19730"/>
                                          </a:moveTo>
                                          <a:lnTo>
                                            <a:pt x="0" y="7027"/>
                                          </a:lnTo>
                                          <a:lnTo>
                                            <a:pt x="0" y="0"/>
                                          </a:lnTo>
                                          <a:lnTo>
                                            <a:pt x="6667" y="0"/>
                                          </a:lnTo>
                                          <a:lnTo>
                                            <a:pt x="10833" y="4324"/>
                                          </a:lnTo>
                                          <a:lnTo>
                                            <a:pt x="12917" y="1081"/>
                                          </a:lnTo>
                                          <a:lnTo>
                                            <a:pt x="19583" y="4324"/>
                                          </a:lnTo>
                                          <a:lnTo>
                                            <a:pt x="19583" y="8378"/>
                                          </a:lnTo>
                                          <a:lnTo>
                                            <a:pt x="17083" y="11081"/>
                                          </a:lnTo>
                                          <a:lnTo>
                                            <a:pt x="0" y="19730"/>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58" name="Freeform 617"/>
                                    <p:cNvSpPr>
                                      <a:spLocks/>
                                    </p:cNvSpPr>
                                    <p:nvPr/>
                                  </p:nvSpPr>
                                  <p:spPr bwMode="auto">
                                    <a:xfrm>
                                      <a:off x="6643908" y="4671210"/>
                                      <a:ext cx="46928" cy="59907"/>
                                    </a:xfrm>
                                    <a:custGeom>
                                      <a:avLst/>
                                      <a:gdLst>
                                        <a:gd name="T0" fmla="*/ 0 w 20000"/>
                                        <a:gd name="T1" fmla="*/ 19857 h 20000"/>
                                        <a:gd name="T2" fmla="*/ 4909 w 20000"/>
                                        <a:gd name="T3" fmla="*/ 16857 h 20000"/>
                                        <a:gd name="T4" fmla="*/ 7636 w 20000"/>
                                        <a:gd name="T5" fmla="*/ 15429 h 20000"/>
                                        <a:gd name="T6" fmla="*/ 11273 w 20000"/>
                                        <a:gd name="T7" fmla="*/ 11000 h 20000"/>
                                        <a:gd name="T8" fmla="*/ 14182 w 20000"/>
                                        <a:gd name="T9" fmla="*/ 8143 h 20000"/>
                                        <a:gd name="T10" fmla="*/ 16909 w 20000"/>
                                        <a:gd name="T11" fmla="*/ 7286 h 20000"/>
                                        <a:gd name="T12" fmla="*/ 16909 w 20000"/>
                                        <a:gd name="T13" fmla="*/ 3714 h 20000"/>
                                        <a:gd name="T14" fmla="*/ 18727 w 20000"/>
                                        <a:gd name="T15" fmla="*/ 0 h 20000"/>
                                        <a:gd name="T16" fmla="*/ 18727 w 20000"/>
                                        <a:gd name="T17" fmla="*/ 2286 h 20000"/>
                                        <a:gd name="T18" fmla="*/ 18727 w 20000"/>
                                        <a:gd name="T19" fmla="*/ 3714 h 20000"/>
                                        <a:gd name="T20" fmla="*/ 19818 w 20000"/>
                                        <a:gd name="T21" fmla="*/ 7286 h 20000"/>
                                        <a:gd name="T22" fmla="*/ 16909 w 20000"/>
                                        <a:gd name="T23" fmla="*/ 8143 h 20000"/>
                                        <a:gd name="T24" fmla="*/ 16909 w 20000"/>
                                        <a:gd name="T25" fmla="*/ 11000 h 20000"/>
                                        <a:gd name="T26" fmla="*/ 14182 w 20000"/>
                                        <a:gd name="T27" fmla="*/ 11714 h 20000"/>
                                        <a:gd name="T28" fmla="*/ 11273 w 20000"/>
                                        <a:gd name="T29" fmla="*/ 15429 h 20000"/>
                                        <a:gd name="T30" fmla="*/ 7636 w 20000"/>
                                        <a:gd name="T31" fmla="*/ 16857 h 20000"/>
                                        <a:gd name="T32" fmla="*/ 3818 w 20000"/>
                                        <a:gd name="T33" fmla="*/ 19000 h 20000"/>
                                        <a:gd name="T34" fmla="*/ 0 w 20000"/>
                                        <a:gd name="T35" fmla="*/ 19857 h 2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00"/>
                                        <a:gd name="T55" fmla="*/ 0 h 20000"/>
                                        <a:gd name="T56" fmla="*/ 20000 w 20000"/>
                                        <a:gd name="T57" fmla="*/ 20000 h 2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00" h="20000">
                                          <a:moveTo>
                                            <a:pt x="0" y="19857"/>
                                          </a:moveTo>
                                          <a:lnTo>
                                            <a:pt x="4909" y="16857"/>
                                          </a:lnTo>
                                          <a:lnTo>
                                            <a:pt x="7636" y="15429"/>
                                          </a:lnTo>
                                          <a:lnTo>
                                            <a:pt x="11273" y="11000"/>
                                          </a:lnTo>
                                          <a:lnTo>
                                            <a:pt x="14182" y="8143"/>
                                          </a:lnTo>
                                          <a:lnTo>
                                            <a:pt x="16909" y="7286"/>
                                          </a:lnTo>
                                          <a:lnTo>
                                            <a:pt x="16909" y="3714"/>
                                          </a:lnTo>
                                          <a:lnTo>
                                            <a:pt x="18727" y="0"/>
                                          </a:lnTo>
                                          <a:lnTo>
                                            <a:pt x="18727" y="2286"/>
                                          </a:lnTo>
                                          <a:lnTo>
                                            <a:pt x="18727" y="3714"/>
                                          </a:lnTo>
                                          <a:lnTo>
                                            <a:pt x="19818" y="7286"/>
                                          </a:lnTo>
                                          <a:lnTo>
                                            <a:pt x="16909" y="8143"/>
                                          </a:lnTo>
                                          <a:lnTo>
                                            <a:pt x="16909" y="11000"/>
                                          </a:lnTo>
                                          <a:lnTo>
                                            <a:pt x="14182" y="11714"/>
                                          </a:lnTo>
                                          <a:lnTo>
                                            <a:pt x="11273" y="15429"/>
                                          </a:lnTo>
                                          <a:lnTo>
                                            <a:pt x="7636" y="16857"/>
                                          </a:lnTo>
                                          <a:lnTo>
                                            <a:pt x="3818" y="19000"/>
                                          </a:lnTo>
                                          <a:lnTo>
                                            <a:pt x="0" y="1985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59" name="Freeform 619"/>
                                    <p:cNvSpPr>
                                      <a:spLocks/>
                                    </p:cNvSpPr>
                                    <p:nvPr/>
                                  </p:nvSpPr>
                                  <p:spPr bwMode="auto">
                                    <a:xfrm>
                                      <a:off x="6745750" y="4682192"/>
                                      <a:ext cx="19969" cy="39938"/>
                                    </a:xfrm>
                                    <a:custGeom>
                                      <a:avLst/>
                                      <a:gdLst>
                                        <a:gd name="T0" fmla="*/ 12917 w 20000"/>
                                        <a:gd name="T1" fmla="*/ 19787 h 20000"/>
                                        <a:gd name="T2" fmla="*/ 6667 w 20000"/>
                                        <a:gd name="T3" fmla="*/ 15532 h 20000"/>
                                        <a:gd name="T4" fmla="*/ 2500 w 20000"/>
                                        <a:gd name="T5" fmla="*/ 15532 h 20000"/>
                                        <a:gd name="T6" fmla="*/ 0 w 20000"/>
                                        <a:gd name="T7" fmla="*/ 10851 h 20000"/>
                                        <a:gd name="T8" fmla="*/ 6667 w 20000"/>
                                        <a:gd name="T9" fmla="*/ 8723 h 20000"/>
                                        <a:gd name="T10" fmla="*/ 12917 w 20000"/>
                                        <a:gd name="T11" fmla="*/ 851 h 20000"/>
                                        <a:gd name="T12" fmla="*/ 17083 w 20000"/>
                                        <a:gd name="T13" fmla="*/ 0 h 20000"/>
                                        <a:gd name="T14" fmla="*/ 19583 w 20000"/>
                                        <a:gd name="T15" fmla="*/ 851 h 20000"/>
                                        <a:gd name="T16" fmla="*/ 17083 w 20000"/>
                                        <a:gd name="T17" fmla="*/ 6596 h 20000"/>
                                        <a:gd name="T18" fmla="*/ 12917 w 20000"/>
                                        <a:gd name="T19" fmla="*/ 14255 h 20000"/>
                                        <a:gd name="T20" fmla="*/ 17083 w 20000"/>
                                        <a:gd name="T21" fmla="*/ 19787 h 20000"/>
                                        <a:gd name="T22" fmla="*/ 12917 w 20000"/>
                                        <a:gd name="T23" fmla="*/ 19787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12917" y="19787"/>
                                          </a:moveTo>
                                          <a:lnTo>
                                            <a:pt x="6667" y="15532"/>
                                          </a:lnTo>
                                          <a:lnTo>
                                            <a:pt x="2500" y="15532"/>
                                          </a:lnTo>
                                          <a:lnTo>
                                            <a:pt x="0" y="10851"/>
                                          </a:lnTo>
                                          <a:lnTo>
                                            <a:pt x="6667" y="8723"/>
                                          </a:lnTo>
                                          <a:lnTo>
                                            <a:pt x="12917" y="851"/>
                                          </a:lnTo>
                                          <a:lnTo>
                                            <a:pt x="17083" y="0"/>
                                          </a:lnTo>
                                          <a:lnTo>
                                            <a:pt x="19583" y="851"/>
                                          </a:lnTo>
                                          <a:lnTo>
                                            <a:pt x="17083" y="6596"/>
                                          </a:lnTo>
                                          <a:lnTo>
                                            <a:pt x="12917" y="14255"/>
                                          </a:lnTo>
                                          <a:lnTo>
                                            <a:pt x="17083" y="19787"/>
                                          </a:lnTo>
                                          <a:lnTo>
                                            <a:pt x="12917" y="1978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60" name="Freeform 620"/>
                                    <p:cNvSpPr>
                                      <a:spLocks/>
                                    </p:cNvSpPr>
                                    <p:nvPr/>
                                  </p:nvSpPr>
                                  <p:spPr bwMode="auto">
                                    <a:xfrm>
                                      <a:off x="6780695" y="4671210"/>
                                      <a:ext cx="17972" cy="28955"/>
                                    </a:xfrm>
                                    <a:custGeom>
                                      <a:avLst/>
                                      <a:gdLst>
                                        <a:gd name="T0" fmla="*/ 14419 w 20000"/>
                                        <a:gd name="T1" fmla="*/ 19706 h 20000"/>
                                        <a:gd name="T2" fmla="*/ 6977 w 20000"/>
                                        <a:gd name="T3" fmla="*/ 7647 h 20000"/>
                                        <a:gd name="T4" fmla="*/ 2791 w 20000"/>
                                        <a:gd name="T5" fmla="*/ 7647 h 20000"/>
                                        <a:gd name="T6" fmla="*/ 0 w 20000"/>
                                        <a:gd name="T7" fmla="*/ 0 h 20000"/>
                                        <a:gd name="T8" fmla="*/ 2791 w 20000"/>
                                        <a:gd name="T9" fmla="*/ 2941 h 20000"/>
                                        <a:gd name="T10" fmla="*/ 12093 w 20000"/>
                                        <a:gd name="T11" fmla="*/ 2941 h 20000"/>
                                        <a:gd name="T12" fmla="*/ 12093 w 20000"/>
                                        <a:gd name="T13" fmla="*/ 7647 h 20000"/>
                                        <a:gd name="T14" fmla="*/ 19535 w 20000"/>
                                        <a:gd name="T15" fmla="*/ 16765 h 20000"/>
                                        <a:gd name="T16" fmla="*/ 14419 w 20000"/>
                                        <a:gd name="T17" fmla="*/ 19706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4419" y="19706"/>
                                          </a:moveTo>
                                          <a:lnTo>
                                            <a:pt x="6977" y="7647"/>
                                          </a:lnTo>
                                          <a:lnTo>
                                            <a:pt x="2791" y="7647"/>
                                          </a:lnTo>
                                          <a:lnTo>
                                            <a:pt x="0" y="0"/>
                                          </a:lnTo>
                                          <a:lnTo>
                                            <a:pt x="2791" y="2941"/>
                                          </a:lnTo>
                                          <a:lnTo>
                                            <a:pt x="12093" y="2941"/>
                                          </a:lnTo>
                                          <a:lnTo>
                                            <a:pt x="12093" y="7647"/>
                                          </a:lnTo>
                                          <a:lnTo>
                                            <a:pt x="19535" y="16765"/>
                                          </a:lnTo>
                                          <a:lnTo>
                                            <a:pt x="14419" y="1970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61" name="Freeform 621"/>
                                    <p:cNvSpPr>
                                      <a:spLocks/>
                                    </p:cNvSpPr>
                                    <p:nvPr/>
                                  </p:nvSpPr>
                                  <p:spPr bwMode="auto">
                                    <a:xfrm>
                                      <a:off x="6762723" y="4678198"/>
                                      <a:ext cx="8986" cy="32949"/>
                                    </a:xfrm>
                                    <a:custGeom>
                                      <a:avLst/>
                                      <a:gdLst>
                                        <a:gd name="T0" fmla="*/ 5455 w 20000"/>
                                        <a:gd name="T1" fmla="*/ 19744 h 20000"/>
                                        <a:gd name="T2" fmla="*/ 0 w 20000"/>
                                        <a:gd name="T3" fmla="*/ 19744 h 20000"/>
                                        <a:gd name="T4" fmla="*/ 13636 w 20000"/>
                                        <a:gd name="T5" fmla="*/ 9231 h 20000"/>
                                        <a:gd name="T6" fmla="*/ 19091 w 20000"/>
                                        <a:gd name="T7" fmla="*/ 0 h 20000"/>
                                        <a:gd name="T8" fmla="*/ 19091 w 20000"/>
                                        <a:gd name="T9" fmla="*/ 10513 h 20000"/>
                                        <a:gd name="T10" fmla="*/ 13636 w 20000"/>
                                        <a:gd name="T11" fmla="*/ 13077 h 20000"/>
                                        <a:gd name="T12" fmla="*/ 5455 w 20000"/>
                                        <a:gd name="T13" fmla="*/ 19744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5455" y="19744"/>
                                          </a:moveTo>
                                          <a:lnTo>
                                            <a:pt x="0" y="19744"/>
                                          </a:lnTo>
                                          <a:lnTo>
                                            <a:pt x="13636" y="9231"/>
                                          </a:lnTo>
                                          <a:lnTo>
                                            <a:pt x="19091" y="0"/>
                                          </a:lnTo>
                                          <a:lnTo>
                                            <a:pt x="19091" y="10513"/>
                                          </a:lnTo>
                                          <a:lnTo>
                                            <a:pt x="13636" y="13077"/>
                                          </a:lnTo>
                                          <a:lnTo>
                                            <a:pt x="5455" y="19744"/>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62" name="Freeform 622"/>
                                    <p:cNvSpPr>
                                      <a:spLocks/>
                                    </p:cNvSpPr>
                                    <p:nvPr/>
                                  </p:nvSpPr>
                                  <p:spPr bwMode="auto">
                                    <a:xfrm>
                                      <a:off x="6771709" y="4700164"/>
                                      <a:ext cx="15975" cy="10983"/>
                                    </a:xfrm>
                                    <a:custGeom>
                                      <a:avLst/>
                                      <a:gdLst>
                                        <a:gd name="T0" fmla="*/ 14054 w 20000"/>
                                        <a:gd name="T1" fmla="*/ 19259 h 20000"/>
                                        <a:gd name="T2" fmla="*/ 0 w 20000"/>
                                        <a:gd name="T3" fmla="*/ 11852 h 20000"/>
                                        <a:gd name="T4" fmla="*/ 5405 w 20000"/>
                                        <a:gd name="T5" fmla="*/ 7407 h 20000"/>
                                        <a:gd name="T6" fmla="*/ 14054 w 20000"/>
                                        <a:gd name="T7" fmla="*/ 0 h 20000"/>
                                        <a:gd name="T8" fmla="*/ 19459 w 20000"/>
                                        <a:gd name="T9" fmla="*/ 7407 h 20000"/>
                                        <a:gd name="T10" fmla="*/ 14054 w 20000"/>
                                        <a:gd name="T11" fmla="*/ 19259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4054" y="19259"/>
                                          </a:moveTo>
                                          <a:lnTo>
                                            <a:pt x="0" y="11852"/>
                                          </a:lnTo>
                                          <a:lnTo>
                                            <a:pt x="5405" y="7407"/>
                                          </a:lnTo>
                                          <a:lnTo>
                                            <a:pt x="14054" y="0"/>
                                          </a:lnTo>
                                          <a:lnTo>
                                            <a:pt x="19459" y="7407"/>
                                          </a:lnTo>
                                          <a:lnTo>
                                            <a:pt x="14054" y="19259"/>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nvGrpSpPr>
                                    <p:cNvPr id="1563" name="Group 1562"/>
                                    <p:cNvGrpSpPr/>
                                    <p:nvPr/>
                                  </p:nvGrpSpPr>
                                  <p:grpSpPr>
                                    <a:xfrm>
                                      <a:off x="6232545" y="4760072"/>
                                      <a:ext cx="1047377" cy="351455"/>
                                      <a:chOff x="6232545" y="4760072"/>
                                      <a:chExt cx="1047377" cy="351455"/>
                                    </a:xfrm>
                                    <a:grpFill/>
                                  </p:grpSpPr>
                                  <p:sp>
                                    <p:nvSpPr>
                                      <p:cNvPr id="1564" name="Freeform 571"/>
                                      <p:cNvSpPr>
                                        <a:spLocks/>
                                      </p:cNvSpPr>
                                      <p:nvPr/>
                                    </p:nvSpPr>
                                    <p:spPr bwMode="auto">
                                      <a:xfrm>
                                        <a:off x="6232545" y="4788028"/>
                                        <a:ext cx="206680" cy="224652"/>
                                      </a:xfrm>
                                      <a:custGeom>
                                        <a:avLst/>
                                        <a:gdLst>
                                          <a:gd name="T0" fmla="*/ 16140 w 20000"/>
                                          <a:gd name="T1" fmla="*/ 18409 h 20000"/>
                                          <a:gd name="T2" fmla="*/ 14661 w 20000"/>
                                          <a:gd name="T3" fmla="*/ 17424 h 20000"/>
                                          <a:gd name="T4" fmla="*/ 12936 w 20000"/>
                                          <a:gd name="T5" fmla="*/ 15871 h 20000"/>
                                          <a:gd name="T6" fmla="*/ 10637 w 20000"/>
                                          <a:gd name="T7" fmla="*/ 13295 h 20000"/>
                                          <a:gd name="T8" fmla="*/ 9569 w 20000"/>
                                          <a:gd name="T9" fmla="*/ 11742 h 20000"/>
                                          <a:gd name="T10" fmla="*/ 8501 w 20000"/>
                                          <a:gd name="T11" fmla="*/ 10152 h 20000"/>
                                          <a:gd name="T12" fmla="*/ 7433 w 20000"/>
                                          <a:gd name="T13" fmla="*/ 9205 h 20000"/>
                                          <a:gd name="T14" fmla="*/ 6776 w 20000"/>
                                          <a:gd name="T15" fmla="*/ 6629 h 20000"/>
                                          <a:gd name="T16" fmla="*/ 4435 w 20000"/>
                                          <a:gd name="T17" fmla="*/ 4886 h 20000"/>
                                          <a:gd name="T18" fmla="*/ 2957 w 20000"/>
                                          <a:gd name="T19" fmla="*/ 3485 h 20000"/>
                                          <a:gd name="T20" fmla="*/ 164 w 20000"/>
                                          <a:gd name="T21" fmla="*/ 1553 h 20000"/>
                                          <a:gd name="T22" fmla="*/ 0 w 20000"/>
                                          <a:gd name="T23" fmla="*/ 0 h 20000"/>
                                          <a:gd name="T24" fmla="*/ 2752 w 20000"/>
                                          <a:gd name="T25" fmla="*/ 758 h 20000"/>
                                          <a:gd name="T26" fmla="*/ 5503 w 20000"/>
                                          <a:gd name="T27" fmla="*/ 1932 h 20000"/>
                                          <a:gd name="T28" fmla="*/ 7885 w 20000"/>
                                          <a:gd name="T29" fmla="*/ 4091 h 20000"/>
                                          <a:gd name="T30" fmla="*/ 9979 w 20000"/>
                                          <a:gd name="T31" fmla="*/ 6061 h 20000"/>
                                          <a:gd name="T32" fmla="*/ 11047 w 20000"/>
                                          <a:gd name="T33" fmla="*/ 6061 h 20000"/>
                                          <a:gd name="T34" fmla="*/ 11910 w 20000"/>
                                          <a:gd name="T35" fmla="*/ 7045 h 20000"/>
                                          <a:gd name="T36" fmla="*/ 12936 w 20000"/>
                                          <a:gd name="T37" fmla="*/ 8030 h 20000"/>
                                          <a:gd name="T38" fmla="*/ 14456 w 20000"/>
                                          <a:gd name="T39" fmla="*/ 8977 h 20000"/>
                                          <a:gd name="T40" fmla="*/ 14456 w 20000"/>
                                          <a:gd name="T41" fmla="*/ 9205 h 20000"/>
                                          <a:gd name="T42" fmla="*/ 15524 w 20000"/>
                                          <a:gd name="T43" fmla="*/ 9205 h 20000"/>
                                          <a:gd name="T44" fmla="*/ 15113 w 20000"/>
                                          <a:gd name="T45" fmla="*/ 10152 h 20000"/>
                                          <a:gd name="T46" fmla="*/ 15113 w 20000"/>
                                          <a:gd name="T47" fmla="*/ 10758 h 20000"/>
                                          <a:gd name="T48" fmla="*/ 16797 w 20000"/>
                                          <a:gd name="T49" fmla="*/ 11364 h 20000"/>
                                          <a:gd name="T50" fmla="*/ 17864 w 20000"/>
                                          <a:gd name="T51" fmla="*/ 13295 h 20000"/>
                                          <a:gd name="T52" fmla="*/ 18070 w 20000"/>
                                          <a:gd name="T53" fmla="*/ 13712 h 20000"/>
                                          <a:gd name="T54" fmla="*/ 19548 w 20000"/>
                                          <a:gd name="T55" fmla="*/ 14697 h 20000"/>
                                          <a:gd name="T56" fmla="*/ 19138 w 20000"/>
                                          <a:gd name="T57" fmla="*/ 15871 h 20000"/>
                                          <a:gd name="T58" fmla="*/ 19548 w 20000"/>
                                          <a:gd name="T59" fmla="*/ 17197 h 20000"/>
                                          <a:gd name="T60" fmla="*/ 18070 w 20000"/>
                                          <a:gd name="T61" fmla="*/ 18977 h 20000"/>
                                          <a:gd name="T62" fmla="*/ 17207 w 20000"/>
                                          <a:gd name="T63" fmla="*/ 19356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7207" y="19962"/>
                                            </a:moveTo>
                                            <a:lnTo>
                                              <a:pt x="16140" y="18409"/>
                                            </a:lnTo>
                                            <a:lnTo>
                                              <a:pt x="15524" y="18030"/>
                                            </a:lnTo>
                                            <a:lnTo>
                                              <a:pt x="14661" y="17424"/>
                                            </a:lnTo>
                                            <a:lnTo>
                                              <a:pt x="12936" y="16439"/>
                                            </a:lnTo>
                                            <a:lnTo>
                                              <a:pt x="12936" y="15871"/>
                                            </a:lnTo>
                                            <a:lnTo>
                                              <a:pt x="11663" y="14848"/>
                                            </a:lnTo>
                                            <a:lnTo>
                                              <a:pt x="10637" y="13295"/>
                                            </a:lnTo>
                                            <a:lnTo>
                                              <a:pt x="10637" y="13106"/>
                                            </a:lnTo>
                                            <a:lnTo>
                                              <a:pt x="9569" y="11742"/>
                                            </a:lnTo>
                                            <a:lnTo>
                                              <a:pt x="9569" y="11364"/>
                                            </a:lnTo>
                                            <a:lnTo>
                                              <a:pt x="8501" y="10152"/>
                                            </a:lnTo>
                                            <a:lnTo>
                                              <a:pt x="8296" y="9583"/>
                                            </a:lnTo>
                                            <a:lnTo>
                                              <a:pt x="7433" y="9205"/>
                                            </a:lnTo>
                                            <a:lnTo>
                                              <a:pt x="6571" y="7045"/>
                                            </a:lnTo>
                                            <a:lnTo>
                                              <a:pt x="6776" y="6629"/>
                                            </a:lnTo>
                                            <a:lnTo>
                                              <a:pt x="4682" y="5644"/>
                                            </a:lnTo>
                                            <a:lnTo>
                                              <a:pt x="4435" y="4886"/>
                                            </a:lnTo>
                                            <a:lnTo>
                                              <a:pt x="4025" y="4886"/>
                                            </a:lnTo>
                                            <a:lnTo>
                                              <a:pt x="2957" y="3485"/>
                                            </a:lnTo>
                                            <a:lnTo>
                                              <a:pt x="2752" y="3485"/>
                                            </a:lnTo>
                                            <a:lnTo>
                                              <a:pt x="164" y="1553"/>
                                            </a:lnTo>
                                            <a:lnTo>
                                              <a:pt x="0" y="758"/>
                                            </a:lnTo>
                                            <a:lnTo>
                                              <a:pt x="0" y="0"/>
                                            </a:lnTo>
                                            <a:lnTo>
                                              <a:pt x="1068" y="0"/>
                                            </a:lnTo>
                                            <a:lnTo>
                                              <a:pt x="2752" y="758"/>
                                            </a:lnTo>
                                            <a:lnTo>
                                              <a:pt x="4025" y="758"/>
                                            </a:lnTo>
                                            <a:lnTo>
                                              <a:pt x="5503" y="1932"/>
                                            </a:lnTo>
                                            <a:lnTo>
                                              <a:pt x="5503" y="2538"/>
                                            </a:lnTo>
                                            <a:lnTo>
                                              <a:pt x="7885" y="4091"/>
                                            </a:lnTo>
                                            <a:lnTo>
                                              <a:pt x="8912" y="4886"/>
                                            </a:lnTo>
                                            <a:lnTo>
                                              <a:pt x="9979" y="6061"/>
                                            </a:lnTo>
                                            <a:lnTo>
                                              <a:pt x="10637" y="5644"/>
                                            </a:lnTo>
                                            <a:lnTo>
                                              <a:pt x="11047" y="6061"/>
                                            </a:lnTo>
                                            <a:lnTo>
                                              <a:pt x="11253" y="7045"/>
                                            </a:lnTo>
                                            <a:lnTo>
                                              <a:pt x="11910" y="7045"/>
                                            </a:lnTo>
                                            <a:lnTo>
                                              <a:pt x="12320" y="7652"/>
                                            </a:lnTo>
                                            <a:lnTo>
                                              <a:pt x="12936" y="8030"/>
                                            </a:lnTo>
                                            <a:lnTo>
                                              <a:pt x="14004" y="8598"/>
                                            </a:lnTo>
                                            <a:lnTo>
                                              <a:pt x="14456" y="8977"/>
                                            </a:lnTo>
                                            <a:lnTo>
                                              <a:pt x="13593" y="9205"/>
                                            </a:lnTo>
                                            <a:lnTo>
                                              <a:pt x="14456" y="9205"/>
                                            </a:lnTo>
                                            <a:lnTo>
                                              <a:pt x="15113" y="8977"/>
                                            </a:lnTo>
                                            <a:lnTo>
                                              <a:pt x="15524" y="9205"/>
                                            </a:lnTo>
                                            <a:lnTo>
                                              <a:pt x="15688" y="9773"/>
                                            </a:lnTo>
                                            <a:lnTo>
                                              <a:pt x="15113" y="10152"/>
                                            </a:lnTo>
                                            <a:lnTo>
                                              <a:pt x="15688" y="10152"/>
                                            </a:lnTo>
                                            <a:lnTo>
                                              <a:pt x="15113" y="10758"/>
                                            </a:lnTo>
                                            <a:lnTo>
                                              <a:pt x="15688" y="11136"/>
                                            </a:lnTo>
                                            <a:lnTo>
                                              <a:pt x="16797" y="11364"/>
                                            </a:lnTo>
                                            <a:lnTo>
                                              <a:pt x="17207" y="12311"/>
                                            </a:lnTo>
                                            <a:lnTo>
                                              <a:pt x="17864" y="13295"/>
                                            </a:lnTo>
                                            <a:lnTo>
                                              <a:pt x="17454" y="13864"/>
                                            </a:lnTo>
                                            <a:lnTo>
                                              <a:pt x="18070" y="13712"/>
                                            </a:lnTo>
                                            <a:lnTo>
                                              <a:pt x="18891" y="13712"/>
                                            </a:lnTo>
                                            <a:lnTo>
                                              <a:pt x="19548" y="14697"/>
                                            </a:lnTo>
                                            <a:lnTo>
                                              <a:pt x="19959" y="14848"/>
                                            </a:lnTo>
                                            <a:lnTo>
                                              <a:pt x="19138" y="15871"/>
                                            </a:lnTo>
                                            <a:lnTo>
                                              <a:pt x="19548" y="16250"/>
                                            </a:lnTo>
                                            <a:lnTo>
                                              <a:pt x="19548" y="17197"/>
                                            </a:lnTo>
                                            <a:lnTo>
                                              <a:pt x="19138" y="19583"/>
                                            </a:lnTo>
                                            <a:lnTo>
                                              <a:pt x="18070" y="18977"/>
                                            </a:lnTo>
                                            <a:lnTo>
                                              <a:pt x="17864" y="19583"/>
                                            </a:lnTo>
                                            <a:lnTo>
                                              <a:pt x="17207" y="19356"/>
                                            </a:lnTo>
                                            <a:lnTo>
                                              <a:pt x="17207" y="1996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65" name="Freeform 572"/>
                                      <p:cNvSpPr>
                                        <a:spLocks/>
                                      </p:cNvSpPr>
                                      <p:nvPr/>
                                    </p:nvSpPr>
                                    <p:spPr bwMode="auto">
                                      <a:xfrm>
                                        <a:off x="6913490" y="4901852"/>
                                        <a:ext cx="187709" cy="178723"/>
                                      </a:xfrm>
                                      <a:custGeom>
                                        <a:avLst/>
                                        <a:gdLst>
                                          <a:gd name="T0" fmla="*/ 19683 w 20000"/>
                                          <a:gd name="T1" fmla="*/ 19952 h 20000"/>
                                          <a:gd name="T2" fmla="*/ 16689 w 20000"/>
                                          <a:gd name="T3" fmla="*/ 18000 h 20000"/>
                                          <a:gd name="T4" fmla="*/ 15737 w 20000"/>
                                          <a:gd name="T5" fmla="*/ 16238 h 20000"/>
                                          <a:gd name="T6" fmla="*/ 15057 w 20000"/>
                                          <a:gd name="T7" fmla="*/ 14048 h 20000"/>
                                          <a:gd name="T8" fmla="*/ 12426 w 20000"/>
                                          <a:gd name="T9" fmla="*/ 10810 h 20000"/>
                                          <a:gd name="T10" fmla="*/ 8254 w 20000"/>
                                          <a:gd name="T11" fmla="*/ 9143 h 20000"/>
                                          <a:gd name="T12" fmla="*/ 7800 w 20000"/>
                                          <a:gd name="T13" fmla="*/ 8381 h 20000"/>
                                          <a:gd name="T14" fmla="*/ 7528 w 20000"/>
                                          <a:gd name="T15" fmla="*/ 7905 h 20000"/>
                                          <a:gd name="T16" fmla="*/ 6349 w 20000"/>
                                          <a:gd name="T17" fmla="*/ 7619 h 20000"/>
                                          <a:gd name="T18" fmla="*/ 5170 w 20000"/>
                                          <a:gd name="T19" fmla="*/ 7143 h 20000"/>
                                          <a:gd name="T20" fmla="*/ 5669 w 20000"/>
                                          <a:gd name="T21" fmla="*/ 5905 h 20000"/>
                                          <a:gd name="T22" fmla="*/ 4943 w 20000"/>
                                          <a:gd name="T23" fmla="*/ 7143 h 20000"/>
                                          <a:gd name="T24" fmla="*/ 3810 w 20000"/>
                                          <a:gd name="T25" fmla="*/ 8381 h 20000"/>
                                          <a:gd name="T26" fmla="*/ 3810 w 20000"/>
                                          <a:gd name="T27" fmla="*/ 6619 h 20000"/>
                                          <a:gd name="T28" fmla="*/ 2812 w 20000"/>
                                          <a:gd name="T29" fmla="*/ 5905 h 20000"/>
                                          <a:gd name="T30" fmla="*/ 2585 w 20000"/>
                                          <a:gd name="T31" fmla="*/ 5667 h 20000"/>
                                          <a:gd name="T32" fmla="*/ 4490 w 20000"/>
                                          <a:gd name="T33" fmla="*/ 5143 h 20000"/>
                                          <a:gd name="T34" fmla="*/ 5170 w 20000"/>
                                          <a:gd name="T35" fmla="*/ 5143 h 20000"/>
                                          <a:gd name="T36" fmla="*/ 5170 w 20000"/>
                                          <a:gd name="T37" fmla="*/ 4476 h 20000"/>
                                          <a:gd name="T38" fmla="*/ 2585 w 20000"/>
                                          <a:gd name="T39" fmla="*/ 4667 h 20000"/>
                                          <a:gd name="T40" fmla="*/ 2132 w 20000"/>
                                          <a:gd name="T41" fmla="*/ 3190 h 20000"/>
                                          <a:gd name="T42" fmla="*/ 0 w 20000"/>
                                          <a:gd name="T43" fmla="*/ 2429 h 20000"/>
                                          <a:gd name="T44" fmla="*/ 272 w 20000"/>
                                          <a:gd name="T45" fmla="*/ 1238 h 20000"/>
                                          <a:gd name="T46" fmla="*/ 2812 w 20000"/>
                                          <a:gd name="T47" fmla="*/ 0 h 20000"/>
                                          <a:gd name="T48" fmla="*/ 5669 w 20000"/>
                                          <a:gd name="T49" fmla="*/ 1238 h 20000"/>
                                          <a:gd name="T50" fmla="*/ 6349 w 20000"/>
                                          <a:gd name="T51" fmla="*/ 2714 h 20000"/>
                                          <a:gd name="T52" fmla="*/ 6803 w 20000"/>
                                          <a:gd name="T53" fmla="*/ 5667 h 20000"/>
                                          <a:gd name="T54" fmla="*/ 7075 w 20000"/>
                                          <a:gd name="T55" fmla="*/ 5143 h 20000"/>
                                          <a:gd name="T56" fmla="*/ 7528 w 20000"/>
                                          <a:gd name="T57" fmla="*/ 5905 h 20000"/>
                                          <a:gd name="T58" fmla="*/ 8254 w 20000"/>
                                          <a:gd name="T59" fmla="*/ 7143 h 20000"/>
                                          <a:gd name="T60" fmla="*/ 10567 w 20000"/>
                                          <a:gd name="T61" fmla="*/ 4667 h 20000"/>
                                          <a:gd name="T62" fmla="*/ 11973 w 20000"/>
                                          <a:gd name="T63" fmla="*/ 3714 h 20000"/>
                                          <a:gd name="T64" fmla="*/ 16689 w 20000"/>
                                          <a:gd name="T65" fmla="*/ 4476 h 20000"/>
                                          <a:gd name="T66" fmla="*/ 19955 w 20000"/>
                                          <a:gd name="T67" fmla="*/ 5667 h 200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00"/>
                                          <a:gd name="T103" fmla="*/ 0 h 20000"/>
                                          <a:gd name="T104" fmla="*/ 20000 w 20000"/>
                                          <a:gd name="T105" fmla="*/ 20000 h 200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00" h="20000">
                                            <a:moveTo>
                                              <a:pt x="19955" y="5667"/>
                                            </a:moveTo>
                                            <a:lnTo>
                                              <a:pt x="19683" y="19952"/>
                                            </a:lnTo>
                                            <a:lnTo>
                                              <a:pt x="17642" y="17524"/>
                                            </a:lnTo>
                                            <a:lnTo>
                                              <a:pt x="16689" y="18000"/>
                                            </a:lnTo>
                                            <a:lnTo>
                                              <a:pt x="15737" y="17524"/>
                                            </a:lnTo>
                                            <a:lnTo>
                                              <a:pt x="15737" y="16238"/>
                                            </a:lnTo>
                                            <a:lnTo>
                                              <a:pt x="15057" y="14810"/>
                                            </a:lnTo>
                                            <a:lnTo>
                                              <a:pt x="15057" y="14048"/>
                                            </a:lnTo>
                                            <a:lnTo>
                                              <a:pt x="13832" y="11810"/>
                                            </a:lnTo>
                                            <a:lnTo>
                                              <a:pt x="12426" y="10810"/>
                                            </a:lnTo>
                                            <a:lnTo>
                                              <a:pt x="9841" y="9619"/>
                                            </a:lnTo>
                                            <a:lnTo>
                                              <a:pt x="8254" y="9143"/>
                                            </a:lnTo>
                                            <a:lnTo>
                                              <a:pt x="7528" y="8381"/>
                                            </a:lnTo>
                                            <a:lnTo>
                                              <a:pt x="7800" y="8381"/>
                                            </a:lnTo>
                                            <a:lnTo>
                                              <a:pt x="7800" y="7905"/>
                                            </a:lnTo>
                                            <a:lnTo>
                                              <a:pt x="7528" y="7905"/>
                                            </a:lnTo>
                                            <a:lnTo>
                                              <a:pt x="6349" y="7905"/>
                                            </a:lnTo>
                                            <a:lnTo>
                                              <a:pt x="6349" y="7619"/>
                                            </a:lnTo>
                                            <a:lnTo>
                                              <a:pt x="5850" y="7905"/>
                                            </a:lnTo>
                                            <a:lnTo>
                                              <a:pt x="5170" y="7143"/>
                                            </a:lnTo>
                                            <a:lnTo>
                                              <a:pt x="5669" y="6429"/>
                                            </a:lnTo>
                                            <a:lnTo>
                                              <a:pt x="5669" y="5905"/>
                                            </a:lnTo>
                                            <a:lnTo>
                                              <a:pt x="5170" y="6429"/>
                                            </a:lnTo>
                                            <a:lnTo>
                                              <a:pt x="4943" y="7143"/>
                                            </a:lnTo>
                                            <a:lnTo>
                                              <a:pt x="4490" y="7905"/>
                                            </a:lnTo>
                                            <a:lnTo>
                                              <a:pt x="3810" y="8381"/>
                                            </a:lnTo>
                                            <a:lnTo>
                                              <a:pt x="3265" y="7619"/>
                                            </a:lnTo>
                                            <a:lnTo>
                                              <a:pt x="3810" y="6619"/>
                                            </a:lnTo>
                                            <a:lnTo>
                                              <a:pt x="3265" y="6429"/>
                                            </a:lnTo>
                                            <a:lnTo>
                                              <a:pt x="2812" y="5905"/>
                                            </a:lnTo>
                                            <a:lnTo>
                                              <a:pt x="1859" y="5905"/>
                                            </a:lnTo>
                                            <a:lnTo>
                                              <a:pt x="2585" y="5667"/>
                                            </a:lnTo>
                                            <a:lnTo>
                                              <a:pt x="3265" y="5667"/>
                                            </a:lnTo>
                                            <a:lnTo>
                                              <a:pt x="4490" y="5143"/>
                                            </a:lnTo>
                                            <a:lnTo>
                                              <a:pt x="4943" y="5143"/>
                                            </a:lnTo>
                                            <a:lnTo>
                                              <a:pt x="5170" y="5143"/>
                                            </a:lnTo>
                                            <a:lnTo>
                                              <a:pt x="5669" y="4667"/>
                                            </a:lnTo>
                                            <a:lnTo>
                                              <a:pt x="5170" y="4476"/>
                                            </a:lnTo>
                                            <a:lnTo>
                                              <a:pt x="3991" y="4476"/>
                                            </a:lnTo>
                                            <a:lnTo>
                                              <a:pt x="2585" y="4667"/>
                                            </a:lnTo>
                                            <a:lnTo>
                                              <a:pt x="2132" y="3714"/>
                                            </a:lnTo>
                                            <a:lnTo>
                                              <a:pt x="2132" y="3190"/>
                                            </a:lnTo>
                                            <a:lnTo>
                                              <a:pt x="1406" y="2714"/>
                                            </a:lnTo>
                                            <a:lnTo>
                                              <a:pt x="0" y="2429"/>
                                            </a:lnTo>
                                            <a:lnTo>
                                              <a:pt x="0" y="1952"/>
                                            </a:lnTo>
                                            <a:lnTo>
                                              <a:pt x="272" y="1238"/>
                                            </a:lnTo>
                                            <a:lnTo>
                                              <a:pt x="1406" y="762"/>
                                            </a:lnTo>
                                            <a:lnTo>
                                              <a:pt x="2812" y="0"/>
                                            </a:lnTo>
                                            <a:lnTo>
                                              <a:pt x="3991" y="762"/>
                                            </a:lnTo>
                                            <a:lnTo>
                                              <a:pt x="5669" y="1238"/>
                                            </a:lnTo>
                                            <a:lnTo>
                                              <a:pt x="5850" y="1476"/>
                                            </a:lnTo>
                                            <a:lnTo>
                                              <a:pt x="6349" y="2714"/>
                                            </a:lnTo>
                                            <a:lnTo>
                                              <a:pt x="5850" y="3714"/>
                                            </a:lnTo>
                                            <a:lnTo>
                                              <a:pt x="6803" y="5667"/>
                                            </a:lnTo>
                                            <a:lnTo>
                                              <a:pt x="6803" y="5143"/>
                                            </a:lnTo>
                                            <a:lnTo>
                                              <a:pt x="7075" y="5143"/>
                                            </a:lnTo>
                                            <a:lnTo>
                                              <a:pt x="7528" y="5667"/>
                                            </a:lnTo>
                                            <a:lnTo>
                                              <a:pt x="7528" y="5905"/>
                                            </a:lnTo>
                                            <a:lnTo>
                                              <a:pt x="7528" y="6429"/>
                                            </a:lnTo>
                                            <a:lnTo>
                                              <a:pt x="8254" y="7143"/>
                                            </a:lnTo>
                                            <a:lnTo>
                                              <a:pt x="8934" y="6619"/>
                                            </a:lnTo>
                                            <a:lnTo>
                                              <a:pt x="10567" y="4667"/>
                                            </a:lnTo>
                                            <a:lnTo>
                                              <a:pt x="12426" y="4476"/>
                                            </a:lnTo>
                                            <a:lnTo>
                                              <a:pt x="11973" y="3714"/>
                                            </a:lnTo>
                                            <a:lnTo>
                                              <a:pt x="13651" y="2714"/>
                                            </a:lnTo>
                                            <a:lnTo>
                                              <a:pt x="16689" y="4476"/>
                                            </a:lnTo>
                                            <a:lnTo>
                                              <a:pt x="18549" y="4667"/>
                                            </a:lnTo>
                                            <a:lnTo>
                                              <a:pt x="19955" y="5667"/>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66" name="Freeform 574"/>
                                      <p:cNvSpPr>
                                        <a:spLocks/>
                                      </p:cNvSpPr>
                                      <p:nvPr/>
                                    </p:nvSpPr>
                                    <p:spPr bwMode="auto">
                                      <a:xfrm>
                                        <a:off x="6420254" y="5012680"/>
                                        <a:ext cx="176726" cy="57910"/>
                                      </a:xfrm>
                                      <a:custGeom>
                                        <a:avLst/>
                                        <a:gdLst>
                                          <a:gd name="T0" fmla="*/ 19952 w 20000"/>
                                          <a:gd name="T1" fmla="*/ 19853 h 20000"/>
                                          <a:gd name="T2" fmla="*/ 18699 w 20000"/>
                                          <a:gd name="T3" fmla="*/ 18382 h 20000"/>
                                          <a:gd name="T4" fmla="*/ 16916 w 20000"/>
                                          <a:gd name="T5" fmla="*/ 16029 h 20000"/>
                                          <a:gd name="T6" fmla="*/ 15952 w 20000"/>
                                          <a:gd name="T7" fmla="*/ 17500 h 20000"/>
                                          <a:gd name="T8" fmla="*/ 14747 w 20000"/>
                                          <a:gd name="T9" fmla="*/ 16029 h 20000"/>
                                          <a:gd name="T10" fmla="*/ 13687 w 20000"/>
                                          <a:gd name="T11" fmla="*/ 16029 h 20000"/>
                                          <a:gd name="T12" fmla="*/ 12193 w 20000"/>
                                          <a:gd name="T13" fmla="*/ 15294 h 20000"/>
                                          <a:gd name="T14" fmla="*/ 10988 w 20000"/>
                                          <a:gd name="T15" fmla="*/ 13824 h 20000"/>
                                          <a:gd name="T16" fmla="*/ 8482 w 20000"/>
                                          <a:gd name="T17" fmla="*/ 11471 h 20000"/>
                                          <a:gd name="T18" fmla="*/ 6988 w 20000"/>
                                          <a:gd name="T19" fmla="*/ 12059 h 20000"/>
                                          <a:gd name="T20" fmla="*/ 5012 w 20000"/>
                                          <a:gd name="T21" fmla="*/ 9853 h 20000"/>
                                          <a:gd name="T22" fmla="*/ 2458 w 20000"/>
                                          <a:gd name="T23" fmla="*/ 8382 h 20000"/>
                                          <a:gd name="T24" fmla="*/ 2940 w 20000"/>
                                          <a:gd name="T25" fmla="*/ 7647 h 20000"/>
                                          <a:gd name="T26" fmla="*/ 1253 w 20000"/>
                                          <a:gd name="T27" fmla="*/ 6029 h 20000"/>
                                          <a:gd name="T28" fmla="*/ 0 w 20000"/>
                                          <a:gd name="T29" fmla="*/ 5441 h 20000"/>
                                          <a:gd name="T30" fmla="*/ 482 w 20000"/>
                                          <a:gd name="T31" fmla="*/ 5441 h 20000"/>
                                          <a:gd name="T32" fmla="*/ 964 w 20000"/>
                                          <a:gd name="T33" fmla="*/ 5441 h 20000"/>
                                          <a:gd name="T34" fmla="*/ 1735 w 20000"/>
                                          <a:gd name="T35" fmla="*/ 2353 h 20000"/>
                                          <a:gd name="T36" fmla="*/ 2217 w 20000"/>
                                          <a:gd name="T37" fmla="*/ 0 h 20000"/>
                                          <a:gd name="T38" fmla="*/ 4241 w 20000"/>
                                          <a:gd name="T39" fmla="*/ 1471 h 20000"/>
                                          <a:gd name="T40" fmla="*/ 4241 w 20000"/>
                                          <a:gd name="T41" fmla="*/ 0 h 20000"/>
                                          <a:gd name="T42" fmla="*/ 5012 w 20000"/>
                                          <a:gd name="T43" fmla="*/ 0 h 20000"/>
                                          <a:gd name="T44" fmla="*/ 5687 w 20000"/>
                                          <a:gd name="T45" fmla="*/ 1471 h 20000"/>
                                          <a:gd name="T46" fmla="*/ 6217 w 20000"/>
                                          <a:gd name="T47" fmla="*/ 2353 h 20000"/>
                                          <a:gd name="T48" fmla="*/ 6988 w 20000"/>
                                          <a:gd name="T49" fmla="*/ 1471 h 20000"/>
                                          <a:gd name="T50" fmla="*/ 7470 w 20000"/>
                                          <a:gd name="T51" fmla="*/ 5441 h 20000"/>
                                          <a:gd name="T52" fmla="*/ 10699 w 20000"/>
                                          <a:gd name="T53" fmla="*/ 6029 h 20000"/>
                                          <a:gd name="T54" fmla="*/ 11470 w 20000"/>
                                          <a:gd name="T55" fmla="*/ 6029 h 20000"/>
                                          <a:gd name="T56" fmla="*/ 11711 w 20000"/>
                                          <a:gd name="T57" fmla="*/ 3824 h 20000"/>
                                          <a:gd name="T58" fmla="*/ 12723 w 20000"/>
                                          <a:gd name="T59" fmla="*/ 3824 h 20000"/>
                                          <a:gd name="T60" fmla="*/ 12964 w 20000"/>
                                          <a:gd name="T61" fmla="*/ 5441 h 20000"/>
                                          <a:gd name="T62" fmla="*/ 13446 w 20000"/>
                                          <a:gd name="T63" fmla="*/ 5441 h 20000"/>
                                          <a:gd name="T64" fmla="*/ 14747 w 20000"/>
                                          <a:gd name="T65" fmla="*/ 5441 h 20000"/>
                                          <a:gd name="T66" fmla="*/ 15470 w 20000"/>
                                          <a:gd name="T67" fmla="*/ 6029 h 20000"/>
                                          <a:gd name="T68" fmla="*/ 16241 w 20000"/>
                                          <a:gd name="T69" fmla="*/ 9853 h 20000"/>
                                          <a:gd name="T70" fmla="*/ 17494 w 20000"/>
                                          <a:gd name="T71" fmla="*/ 12059 h 20000"/>
                                          <a:gd name="T72" fmla="*/ 17976 w 20000"/>
                                          <a:gd name="T73" fmla="*/ 11471 h 20000"/>
                                          <a:gd name="T74" fmla="*/ 18988 w 20000"/>
                                          <a:gd name="T75" fmla="*/ 11471 h 20000"/>
                                          <a:gd name="T76" fmla="*/ 19952 w 20000"/>
                                          <a:gd name="T77" fmla="*/ 12059 h 20000"/>
                                          <a:gd name="T78" fmla="*/ 19470 w 20000"/>
                                          <a:gd name="T79" fmla="*/ 13824 h 20000"/>
                                          <a:gd name="T80" fmla="*/ 19470 w 20000"/>
                                          <a:gd name="T81" fmla="*/ 16029 h 20000"/>
                                          <a:gd name="T82" fmla="*/ 19952 w 20000"/>
                                          <a:gd name="T83" fmla="*/ 18382 h 20000"/>
                                          <a:gd name="T84" fmla="*/ 19952 w 20000"/>
                                          <a:gd name="T85" fmla="*/ 19853 h 2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00"/>
                                          <a:gd name="T130" fmla="*/ 0 h 20000"/>
                                          <a:gd name="T131" fmla="*/ 20000 w 20000"/>
                                          <a:gd name="T132" fmla="*/ 20000 h 2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00" h="20000">
                                            <a:moveTo>
                                              <a:pt x="19952" y="19853"/>
                                            </a:moveTo>
                                            <a:lnTo>
                                              <a:pt x="18699" y="18382"/>
                                            </a:lnTo>
                                            <a:lnTo>
                                              <a:pt x="16916" y="16029"/>
                                            </a:lnTo>
                                            <a:lnTo>
                                              <a:pt x="15952" y="17500"/>
                                            </a:lnTo>
                                            <a:lnTo>
                                              <a:pt x="14747" y="16029"/>
                                            </a:lnTo>
                                            <a:lnTo>
                                              <a:pt x="13687" y="16029"/>
                                            </a:lnTo>
                                            <a:lnTo>
                                              <a:pt x="12193" y="15294"/>
                                            </a:lnTo>
                                            <a:lnTo>
                                              <a:pt x="10988" y="13824"/>
                                            </a:lnTo>
                                            <a:lnTo>
                                              <a:pt x="8482" y="11471"/>
                                            </a:lnTo>
                                            <a:lnTo>
                                              <a:pt x="6988" y="12059"/>
                                            </a:lnTo>
                                            <a:lnTo>
                                              <a:pt x="5012" y="9853"/>
                                            </a:lnTo>
                                            <a:lnTo>
                                              <a:pt x="2458" y="8382"/>
                                            </a:lnTo>
                                            <a:lnTo>
                                              <a:pt x="2940" y="7647"/>
                                            </a:lnTo>
                                            <a:lnTo>
                                              <a:pt x="1253" y="6029"/>
                                            </a:lnTo>
                                            <a:lnTo>
                                              <a:pt x="0" y="5441"/>
                                            </a:lnTo>
                                            <a:lnTo>
                                              <a:pt x="482" y="5441"/>
                                            </a:lnTo>
                                            <a:lnTo>
                                              <a:pt x="964" y="5441"/>
                                            </a:lnTo>
                                            <a:lnTo>
                                              <a:pt x="1735" y="2353"/>
                                            </a:lnTo>
                                            <a:lnTo>
                                              <a:pt x="2217" y="0"/>
                                            </a:lnTo>
                                            <a:lnTo>
                                              <a:pt x="4241" y="1471"/>
                                            </a:lnTo>
                                            <a:lnTo>
                                              <a:pt x="4241" y="0"/>
                                            </a:lnTo>
                                            <a:lnTo>
                                              <a:pt x="5012" y="0"/>
                                            </a:lnTo>
                                            <a:lnTo>
                                              <a:pt x="5687" y="1471"/>
                                            </a:lnTo>
                                            <a:lnTo>
                                              <a:pt x="6217" y="2353"/>
                                            </a:lnTo>
                                            <a:lnTo>
                                              <a:pt x="6988" y="1471"/>
                                            </a:lnTo>
                                            <a:lnTo>
                                              <a:pt x="7470" y="5441"/>
                                            </a:lnTo>
                                            <a:lnTo>
                                              <a:pt x="10699" y="6029"/>
                                            </a:lnTo>
                                            <a:lnTo>
                                              <a:pt x="11470" y="6029"/>
                                            </a:lnTo>
                                            <a:lnTo>
                                              <a:pt x="11711" y="3824"/>
                                            </a:lnTo>
                                            <a:lnTo>
                                              <a:pt x="12723" y="3824"/>
                                            </a:lnTo>
                                            <a:lnTo>
                                              <a:pt x="12964" y="5441"/>
                                            </a:lnTo>
                                            <a:lnTo>
                                              <a:pt x="13446" y="5441"/>
                                            </a:lnTo>
                                            <a:lnTo>
                                              <a:pt x="14747" y="5441"/>
                                            </a:lnTo>
                                            <a:lnTo>
                                              <a:pt x="15470" y="6029"/>
                                            </a:lnTo>
                                            <a:lnTo>
                                              <a:pt x="16241" y="9853"/>
                                            </a:lnTo>
                                            <a:lnTo>
                                              <a:pt x="17494" y="12059"/>
                                            </a:lnTo>
                                            <a:lnTo>
                                              <a:pt x="17976" y="11471"/>
                                            </a:lnTo>
                                            <a:lnTo>
                                              <a:pt x="18988" y="11471"/>
                                            </a:lnTo>
                                            <a:lnTo>
                                              <a:pt x="19952" y="12059"/>
                                            </a:lnTo>
                                            <a:lnTo>
                                              <a:pt x="19470" y="13824"/>
                                            </a:lnTo>
                                            <a:lnTo>
                                              <a:pt x="19470" y="16029"/>
                                            </a:lnTo>
                                            <a:lnTo>
                                              <a:pt x="19952" y="18382"/>
                                            </a:lnTo>
                                            <a:lnTo>
                                              <a:pt x="19952" y="1985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67" name="Freeform 581"/>
                                      <p:cNvSpPr>
                                        <a:spLocks/>
                                      </p:cNvSpPr>
                                      <p:nvPr/>
                                    </p:nvSpPr>
                                    <p:spPr bwMode="auto">
                                      <a:xfrm>
                                        <a:off x="7031307" y="5045629"/>
                                        <a:ext cx="27957" cy="20968"/>
                                      </a:xfrm>
                                      <a:custGeom>
                                        <a:avLst/>
                                        <a:gdLst>
                                          <a:gd name="T0" fmla="*/ 0 w 20000"/>
                                          <a:gd name="T1" fmla="*/ 19583 h 20000"/>
                                          <a:gd name="T2" fmla="*/ 6563 w 20000"/>
                                          <a:gd name="T3" fmla="*/ 6667 h 20000"/>
                                          <a:gd name="T4" fmla="*/ 16563 w 20000"/>
                                          <a:gd name="T5" fmla="*/ 0 h 20000"/>
                                          <a:gd name="T6" fmla="*/ 19688 w 20000"/>
                                          <a:gd name="T7" fmla="*/ 1667 h 20000"/>
                                          <a:gd name="T8" fmla="*/ 19688 w 20000"/>
                                          <a:gd name="T9" fmla="*/ 10833 h 20000"/>
                                          <a:gd name="T10" fmla="*/ 14688 w 20000"/>
                                          <a:gd name="T11" fmla="*/ 17083 h 20000"/>
                                          <a:gd name="T12" fmla="*/ 0 w 20000"/>
                                          <a:gd name="T13" fmla="*/ 19583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19583"/>
                                            </a:moveTo>
                                            <a:lnTo>
                                              <a:pt x="6563" y="6667"/>
                                            </a:lnTo>
                                            <a:lnTo>
                                              <a:pt x="16563" y="0"/>
                                            </a:lnTo>
                                            <a:lnTo>
                                              <a:pt x="19688" y="1667"/>
                                            </a:lnTo>
                                            <a:lnTo>
                                              <a:pt x="19688" y="10833"/>
                                            </a:lnTo>
                                            <a:lnTo>
                                              <a:pt x="14688" y="17083"/>
                                            </a:lnTo>
                                            <a:lnTo>
                                              <a:pt x="0" y="19583"/>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68" name="Freeform 630"/>
                                      <p:cNvSpPr>
                                        <a:spLocks/>
                                      </p:cNvSpPr>
                                      <p:nvPr/>
                                    </p:nvSpPr>
                                    <p:spPr bwMode="auto">
                                      <a:xfrm>
                                        <a:off x="6509116" y="4760072"/>
                                        <a:ext cx="178723" cy="124807"/>
                                      </a:xfrm>
                                      <a:custGeom>
                                        <a:avLst/>
                                        <a:gdLst>
                                          <a:gd name="T0" fmla="*/ 9619 w 20000"/>
                                          <a:gd name="T1" fmla="*/ 7365 h 20000"/>
                                          <a:gd name="T2" fmla="*/ 9857 w 20000"/>
                                          <a:gd name="T3" fmla="*/ 9797 h 20000"/>
                                          <a:gd name="T4" fmla="*/ 10810 w 20000"/>
                                          <a:gd name="T5" fmla="*/ 8716 h 20000"/>
                                          <a:gd name="T6" fmla="*/ 11571 w 20000"/>
                                          <a:gd name="T7" fmla="*/ 8716 h 20000"/>
                                          <a:gd name="T8" fmla="*/ 10810 w 20000"/>
                                          <a:gd name="T9" fmla="*/ 7365 h 20000"/>
                                          <a:gd name="T10" fmla="*/ 11095 w 20000"/>
                                          <a:gd name="T11" fmla="*/ 6959 h 20000"/>
                                          <a:gd name="T12" fmla="*/ 11571 w 20000"/>
                                          <a:gd name="T13" fmla="*/ 5270 h 20000"/>
                                          <a:gd name="T14" fmla="*/ 12286 w 20000"/>
                                          <a:gd name="T15" fmla="*/ 4595 h 20000"/>
                                          <a:gd name="T16" fmla="*/ 12857 w 20000"/>
                                          <a:gd name="T17" fmla="*/ 5270 h 20000"/>
                                          <a:gd name="T18" fmla="*/ 13571 w 20000"/>
                                          <a:gd name="T19" fmla="*/ 2500 h 20000"/>
                                          <a:gd name="T20" fmla="*/ 14333 w 20000"/>
                                          <a:gd name="T21" fmla="*/ 0 h 20000"/>
                                          <a:gd name="T22" fmla="*/ 14810 w 20000"/>
                                          <a:gd name="T23" fmla="*/ 743 h 20000"/>
                                          <a:gd name="T24" fmla="*/ 14810 w 20000"/>
                                          <a:gd name="T25" fmla="*/ 1757 h 20000"/>
                                          <a:gd name="T26" fmla="*/ 15000 w 20000"/>
                                          <a:gd name="T27" fmla="*/ 743 h 20000"/>
                                          <a:gd name="T28" fmla="*/ 15524 w 20000"/>
                                          <a:gd name="T29" fmla="*/ 743 h 20000"/>
                                          <a:gd name="T30" fmla="*/ 15524 w 20000"/>
                                          <a:gd name="T31" fmla="*/ 1757 h 20000"/>
                                          <a:gd name="T32" fmla="*/ 16286 w 20000"/>
                                          <a:gd name="T33" fmla="*/ 1757 h 20000"/>
                                          <a:gd name="T34" fmla="*/ 16286 w 20000"/>
                                          <a:gd name="T35" fmla="*/ 2770 h 20000"/>
                                          <a:gd name="T36" fmla="*/ 16762 w 20000"/>
                                          <a:gd name="T37" fmla="*/ 3514 h 20000"/>
                                          <a:gd name="T38" fmla="*/ 17048 w 20000"/>
                                          <a:gd name="T39" fmla="*/ 3514 h 20000"/>
                                          <a:gd name="T40" fmla="*/ 17048 w 20000"/>
                                          <a:gd name="T41" fmla="*/ 4189 h 20000"/>
                                          <a:gd name="T42" fmla="*/ 16762 w 20000"/>
                                          <a:gd name="T43" fmla="*/ 4595 h 20000"/>
                                          <a:gd name="T44" fmla="*/ 17524 w 20000"/>
                                          <a:gd name="T45" fmla="*/ 4595 h 20000"/>
                                          <a:gd name="T46" fmla="*/ 18000 w 20000"/>
                                          <a:gd name="T47" fmla="*/ 4189 h 20000"/>
                                          <a:gd name="T48" fmla="*/ 19000 w 20000"/>
                                          <a:gd name="T49" fmla="*/ 5270 h 20000"/>
                                          <a:gd name="T50" fmla="*/ 19952 w 20000"/>
                                          <a:gd name="T51" fmla="*/ 5270 h 20000"/>
                                          <a:gd name="T52" fmla="*/ 19952 w 20000"/>
                                          <a:gd name="T53" fmla="*/ 6284 h 20000"/>
                                          <a:gd name="T54" fmla="*/ 19000 w 20000"/>
                                          <a:gd name="T55" fmla="*/ 6284 h 20000"/>
                                          <a:gd name="T56" fmla="*/ 18238 w 20000"/>
                                          <a:gd name="T57" fmla="*/ 6959 h 20000"/>
                                          <a:gd name="T58" fmla="*/ 18000 w 20000"/>
                                          <a:gd name="T59" fmla="*/ 6959 h 20000"/>
                                          <a:gd name="T60" fmla="*/ 17524 w 20000"/>
                                          <a:gd name="T61" fmla="*/ 6959 h 20000"/>
                                          <a:gd name="T62" fmla="*/ 18714 w 20000"/>
                                          <a:gd name="T63" fmla="*/ 8716 h 20000"/>
                                          <a:gd name="T64" fmla="*/ 17048 w 20000"/>
                                          <a:gd name="T65" fmla="*/ 9122 h 20000"/>
                                          <a:gd name="T66" fmla="*/ 16762 w 20000"/>
                                          <a:gd name="T67" fmla="*/ 8716 h 20000"/>
                                          <a:gd name="T68" fmla="*/ 16286 w 20000"/>
                                          <a:gd name="T69" fmla="*/ 9122 h 20000"/>
                                          <a:gd name="T70" fmla="*/ 16762 w 20000"/>
                                          <a:gd name="T71" fmla="*/ 10135 h 20000"/>
                                          <a:gd name="T72" fmla="*/ 13048 w 20000"/>
                                          <a:gd name="T73" fmla="*/ 9797 h 20000"/>
                                          <a:gd name="T74" fmla="*/ 12286 w 20000"/>
                                          <a:gd name="T75" fmla="*/ 13311 h 20000"/>
                                          <a:gd name="T76" fmla="*/ 11095 w 20000"/>
                                          <a:gd name="T77" fmla="*/ 13581 h 20000"/>
                                          <a:gd name="T78" fmla="*/ 10810 w 20000"/>
                                          <a:gd name="T79" fmla="*/ 17162 h 20000"/>
                                          <a:gd name="T80" fmla="*/ 8667 w 20000"/>
                                          <a:gd name="T81" fmla="*/ 18851 h 20000"/>
                                          <a:gd name="T82" fmla="*/ 6619 w 20000"/>
                                          <a:gd name="T83" fmla="*/ 19932 h 20000"/>
                                          <a:gd name="T84" fmla="*/ 3905 w 20000"/>
                                          <a:gd name="T85" fmla="*/ 19257 h 20000"/>
                                          <a:gd name="T86" fmla="*/ 2714 w 20000"/>
                                          <a:gd name="T87" fmla="*/ 19257 h 20000"/>
                                          <a:gd name="T88" fmla="*/ 476 w 20000"/>
                                          <a:gd name="T89" fmla="*/ 18176 h 20000"/>
                                          <a:gd name="T90" fmla="*/ 0 w 20000"/>
                                          <a:gd name="T91" fmla="*/ 16419 h 20000"/>
                                          <a:gd name="T92" fmla="*/ 1238 w 20000"/>
                                          <a:gd name="T93" fmla="*/ 16419 h 20000"/>
                                          <a:gd name="T94" fmla="*/ 1952 w 20000"/>
                                          <a:gd name="T95" fmla="*/ 17162 h 20000"/>
                                          <a:gd name="T96" fmla="*/ 2476 w 20000"/>
                                          <a:gd name="T97" fmla="*/ 17162 h 20000"/>
                                          <a:gd name="T98" fmla="*/ 2714 w 20000"/>
                                          <a:gd name="T99" fmla="*/ 15405 h 20000"/>
                                          <a:gd name="T100" fmla="*/ 3190 w 20000"/>
                                          <a:gd name="T101" fmla="*/ 13581 h 20000"/>
                                          <a:gd name="T102" fmla="*/ 4476 w 20000"/>
                                          <a:gd name="T103" fmla="*/ 13311 h 20000"/>
                                          <a:gd name="T104" fmla="*/ 6619 w 20000"/>
                                          <a:gd name="T105" fmla="*/ 11892 h 20000"/>
                                          <a:gd name="T106" fmla="*/ 9143 w 20000"/>
                                          <a:gd name="T107" fmla="*/ 8041 h 20000"/>
                                          <a:gd name="T108" fmla="*/ 9619 w 20000"/>
                                          <a:gd name="T109" fmla="*/ 7365 h 20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00"/>
                                          <a:gd name="T166" fmla="*/ 0 h 20000"/>
                                          <a:gd name="T167" fmla="*/ 20000 w 20000"/>
                                          <a:gd name="T168" fmla="*/ 20000 h 200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00" h="20000">
                                            <a:moveTo>
                                              <a:pt x="9619" y="7365"/>
                                            </a:moveTo>
                                            <a:lnTo>
                                              <a:pt x="9857" y="9797"/>
                                            </a:lnTo>
                                            <a:lnTo>
                                              <a:pt x="10810" y="8716"/>
                                            </a:lnTo>
                                            <a:lnTo>
                                              <a:pt x="11571" y="8716"/>
                                            </a:lnTo>
                                            <a:lnTo>
                                              <a:pt x="10810" y="7365"/>
                                            </a:lnTo>
                                            <a:lnTo>
                                              <a:pt x="11095" y="6959"/>
                                            </a:lnTo>
                                            <a:lnTo>
                                              <a:pt x="11571" y="5270"/>
                                            </a:lnTo>
                                            <a:lnTo>
                                              <a:pt x="12286" y="4595"/>
                                            </a:lnTo>
                                            <a:lnTo>
                                              <a:pt x="12857" y="5270"/>
                                            </a:lnTo>
                                            <a:lnTo>
                                              <a:pt x="13571" y="2500"/>
                                            </a:lnTo>
                                            <a:lnTo>
                                              <a:pt x="14333" y="0"/>
                                            </a:lnTo>
                                            <a:lnTo>
                                              <a:pt x="14810" y="743"/>
                                            </a:lnTo>
                                            <a:lnTo>
                                              <a:pt x="14810" y="1757"/>
                                            </a:lnTo>
                                            <a:lnTo>
                                              <a:pt x="15000" y="743"/>
                                            </a:lnTo>
                                            <a:lnTo>
                                              <a:pt x="15524" y="743"/>
                                            </a:lnTo>
                                            <a:lnTo>
                                              <a:pt x="15524" y="1757"/>
                                            </a:lnTo>
                                            <a:lnTo>
                                              <a:pt x="16286" y="1757"/>
                                            </a:lnTo>
                                            <a:lnTo>
                                              <a:pt x="16286" y="2770"/>
                                            </a:lnTo>
                                            <a:lnTo>
                                              <a:pt x="16762" y="3514"/>
                                            </a:lnTo>
                                            <a:lnTo>
                                              <a:pt x="17048" y="3514"/>
                                            </a:lnTo>
                                            <a:lnTo>
                                              <a:pt x="17048" y="4189"/>
                                            </a:lnTo>
                                            <a:lnTo>
                                              <a:pt x="16762" y="4595"/>
                                            </a:lnTo>
                                            <a:lnTo>
                                              <a:pt x="17524" y="4595"/>
                                            </a:lnTo>
                                            <a:lnTo>
                                              <a:pt x="18000" y="4189"/>
                                            </a:lnTo>
                                            <a:lnTo>
                                              <a:pt x="19000" y="5270"/>
                                            </a:lnTo>
                                            <a:lnTo>
                                              <a:pt x="19952" y="5270"/>
                                            </a:lnTo>
                                            <a:lnTo>
                                              <a:pt x="19952" y="6284"/>
                                            </a:lnTo>
                                            <a:lnTo>
                                              <a:pt x="19000" y="6284"/>
                                            </a:lnTo>
                                            <a:lnTo>
                                              <a:pt x="18238" y="6959"/>
                                            </a:lnTo>
                                            <a:lnTo>
                                              <a:pt x="18000" y="6959"/>
                                            </a:lnTo>
                                            <a:lnTo>
                                              <a:pt x="17524" y="6959"/>
                                            </a:lnTo>
                                            <a:lnTo>
                                              <a:pt x="18714" y="8716"/>
                                            </a:lnTo>
                                            <a:lnTo>
                                              <a:pt x="17048" y="9122"/>
                                            </a:lnTo>
                                            <a:lnTo>
                                              <a:pt x="16762" y="8716"/>
                                            </a:lnTo>
                                            <a:lnTo>
                                              <a:pt x="16286" y="9122"/>
                                            </a:lnTo>
                                            <a:lnTo>
                                              <a:pt x="16762" y="10135"/>
                                            </a:lnTo>
                                            <a:lnTo>
                                              <a:pt x="13048" y="9797"/>
                                            </a:lnTo>
                                            <a:lnTo>
                                              <a:pt x="12286" y="13311"/>
                                            </a:lnTo>
                                            <a:lnTo>
                                              <a:pt x="11095" y="13581"/>
                                            </a:lnTo>
                                            <a:lnTo>
                                              <a:pt x="10810" y="17162"/>
                                            </a:lnTo>
                                            <a:lnTo>
                                              <a:pt x="8667" y="18851"/>
                                            </a:lnTo>
                                            <a:lnTo>
                                              <a:pt x="6619" y="19932"/>
                                            </a:lnTo>
                                            <a:lnTo>
                                              <a:pt x="3905" y="19257"/>
                                            </a:lnTo>
                                            <a:lnTo>
                                              <a:pt x="2714" y="19257"/>
                                            </a:lnTo>
                                            <a:lnTo>
                                              <a:pt x="476" y="18176"/>
                                            </a:lnTo>
                                            <a:lnTo>
                                              <a:pt x="0" y="16419"/>
                                            </a:lnTo>
                                            <a:lnTo>
                                              <a:pt x="1238" y="16419"/>
                                            </a:lnTo>
                                            <a:lnTo>
                                              <a:pt x="1952" y="17162"/>
                                            </a:lnTo>
                                            <a:lnTo>
                                              <a:pt x="2476" y="17162"/>
                                            </a:lnTo>
                                            <a:lnTo>
                                              <a:pt x="2714" y="15405"/>
                                            </a:lnTo>
                                            <a:lnTo>
                                              <a:pt x="3190" y="13581"/>
                                            </a:lnTo>
                                            <a:lnTo>
                                              <a:pt x="4476" y="13311"/>
                                            </a:lnTo>
                                            <a:lnTo>
                                              <a:pt x="6619" y="11892"/>
                                            </a:lnTo>
                                            <a:lnTo>
                                              <a:pt x="9143" y="8041"/>
                                            </a:lnTo>
                                            <a:lnTo>
                                              <a:pt x="9619" y="7365"/>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69" name="Freeform 761"/>
                                      <p:cNvSpPr>
                                        <a:spLocks/>
                                      </p:cNvSpPr>
                                      <p:nvPr/>
                                    </p:nvSpPr>
                                    <p:spPr bwMode="auto">
                                      <a:xfrm>
                                        <a:off x="7097205" y="4953771"/>
                                        <a:ext cx="182717" cy="157756"/>
                                      </a:xfrm>
                                      <a:custGeom>
                                        <a:avLst/>
                                        <a:gdLst>
                                          <a:gd name="T0" fmla="*/ 0 w 20000"/>
                                          <a:gd name="T1" fmla="*/ 16086 h 20000"/>
                                          <a:gd name="T2" fmla="*/ 282 w 20000"/>
                                          <a:gd name="T3" fmla="*/ 0 h 20000"/>
                                          <a:gd name="T4" fmla="*/ 2207 w 20000"/>
                                          <a:gd name="T5" fmla="*/ 858 h 20000"/>
                                          <a:gd name="T6" fmla="*/ 5117 w 20000"/>
                                          <a:gd name="T7" fmla="*/ 1662 h 20000"/>
                                          <a:gd name="T8" fmla="*/ 6620 w 20000"/>
                                          <a:gd name="T9" fmla="*/ 2520 h 20000"/>
                                          <a:gd name="T10" fmla="*/ 7089 w 20000"/>
                                          <a:gd name="T11" fmla="*/ 2520 h 20000"/>
                                          <a:gd name="T12" fmla="*/ 8545 w 20000"/>
                                          <a:gd name="T13" fmla="*/ 3861 h 20000"/>
                                          <a:gd name="T14" fmla="*/ 9249 w 20000"/>
                                          <a:gd name="T15" fmla="*/ 3861 h 20000"/>
                                          <a:gd name="T16" fmla="*/ 10282 w 20000"/>
                                          <a:gd name="T17" fmla="*/ 4718 h 20000"/>
                                          <a:gd name="T18" fmla="*/ 10282 w 20000"/>
                                          <a:gd name="T19" fmla="*/ 6649 h 20000"/>
                                          <a:gd name="T20" fmla="*/ 13662 w 20000"/>
                                          <a:gd name="T21" fmla="*/ 7989 h 20000"/>
                                          <a:gd name="T22" fmla="*/ 14413 w 20000"/>
                                          <a:gd name="T23" fmla="*/ 9651 h 20000"/>
                                          <a:gd name="T24" fmla="*/ 12394 w 20000"/>
                                          <a:gd name="T25" fmla="*/ 10295 h 20000"/>
                                          <a:gd name="T26" fmla="*/ 13146 w 20000"/>
                                          <a:gd name="T27" fmla="*/ 11903 h 20000"/>
                                          <a:gd name="T28" fmla="*/ 14883 w 20000"/>
                                          <a:gd name="T29" fmla="*/ 13298 h 20000"/>
                                          <a:gd name="T30" fmla="*/ 15352 w 20000"/>
                                          <a:gd name="T31" fmla="*/ 13834 h 20000"/>
                                          <a:gd name="T32" fmla="*/ 15587 w 20000"/>
                                          <a:gd name="T33" fmla="*/ 14692 h 20000"/>
                                          <a:gd name="T34" fmla="*/ 15587 w 20000"/>
                                          <a:gd name="T35" fmla="*/ 16086 h 20000"/>
                                          <a:gd name="T36" fmla="*/ 17277 w 20000"/>
                                          <a:gd name="T37" fmla="*/ 16086 h 20000"/>
                                          <a:gd name="T38" fmla="*/ 17559 w 20000"/>
                                          <a:gd name="T39" fmla="*/ 16354 h 20000"/>
                                          <a:gd name="T40" fmla="*/ 17277 w 20000"/>
                                          <a:gd name="T41" fmla="*/ 16890 h 20000"/>
                                          <a:gd name="T42" fmla="*/ 18732 w 20000"/>
                                          <a:gd name="T43" fmla="*/ 17426 h 20000"/>
                                          <a:gd name="T44" fmla="*/ 18263 w 20000"/>
                                          <a:gd name="T45" fmla="*/ 18284 h 20000"/>
                                          <a:gd name="T46" fmla="*/ 19202 w 20000"/>
                                          <a:gd name="T47" fmla="*/ 18820 h 20000"/>
                                          <a:gd name="T48" fmla="*/ 19953 w 20000"/>
                                          <a:gd name="T49" fmla="*/ 19088 h 20000"/>
                                          <a:gd name="T50" fmla="*/ 19202 w 20000"/>
                                          <a:gd name="T51" fmla="*/ 19625 h 20000"/>
                                          <a:gd name="T52" fmla="*/ 19953 w 20000"/>
                                          <a:gd name="T53" fmla="*/ 19625 h 20000"/>
                                          <a:gd name="T54" fmla="*/ 19953 w 20000"/>
                                          <a:gd name="T55" fmla="*/ 19946 h 20000"/>
                                          <a:gd name="T56" fmla="*/ 18732 w 20000"/>
                                          <a:gd name="T57" fmla="*/ 19946 h 20000"/>
                                          <a:gd name="T58" fmla="*/ 18732 w 20000"/>
                                          <a:gd name="T59" fmla="*/ 19625 h 20000"/>
                                          <a:gd name="T60" fmla="*/ 15352 w 20000"/>
                                          <a:gd name="T61" fmla="*/ 18820 h 20000"/>
                                          <a:gd name="T62" fmla="*/ 14413 w 20000"/>
                                          <a:gd name="T63" fmla="*/ 18820 h 20000"/>
                                          <a:gd name="T64" fmla="*/ 12394 w 20000"/>
                                          <a:gd name="T65" fmla="*/ 16890 h 20000"/>
                                          <a:gd name="T66" fmla="*/ 12207 w 20000"/>
                                          <a:gd name="T67" fmla="*/ 16086 h 20000"/>
                                          <a:gd name="T68" fmla="*/ 11690 w 20000"/>
                                          <a:gd name="T69" fmla="*/ 16086 h 20000"/>
                                          <a:gd name="T70" fmla="*/ 11221 w 20000"/>
                                          <a:gd name="T71" fmla="*/ 15228 h 20000"/>
                                          <a:gd name="T72" fmla="*/ 10282 w 20000"/>
                                          <a:gd name="T73" fmla="*/ 13029 h 20000"/>
                                          <a:gd name="T74" fmla="*/ 9718 w 20000"/>
                                          <a:gd name="T75" fmla="*/ 13029 h 20000"/>
                                          <a:gd name="T76" fmla="*/ 9249 w 20000"/>
                                          <a:gd name="T77" fmla="*/ 13029 h 20000"/>
                                          <a:gd name="T78" fmla="*/ 8075 w 20000"/>
                                          <a:gd name="T79" fmla="*/ 13029 h 20000"/>
                                          <a:gd name="T80" fmla="*/ 7793 w 20000"/>
                                          <a:gd name="T81" fmla="*/ 11903 h 20000"/>
                                          <a:gd name="T82" fmla="*/ 7324 w 20000"/>
                                          <a:gd name="T83" fmla="*/ 11903 h 20000"/>
                                          <a:gd name="T84" fmla="*/ 7089 w 20000"/>
                                          <a:gd name="T85" fmla="*/ 12493 h 20000"/>
                                          <a:gd name="T86" fmla="*/ 6620 w 20000"/>
                                          <a:gd name="T87" fmla="*/ 12493 h 20000"/>
                                          <a:gd name="T88" fmla="*/ 5869 w 20000"/>
                                          <a:gd name="T89" fmla="*/ 11903 h 20000"/>
                                          <a:gd name="T90" fmla="*/ 6103 w 20000"/>
                                          <a:gd name="T91" fmla="*/ 13298 h 20000"/>
                                          <a:gd name="T92" fmla="*/ 5399 w 20000"/>
                                          <a:gd name="T93" fmla="*/ 13298 h 20000"/>
                                          <a:gd name="T94" fmla="*/ 5399 w 20000"/>
                                          <a:gd name="T95" fmla="*/ 13834 h 20000"/>
                                          <a:gd name="T96" fmla="*/ 3474 w 20000"/>
                                          <a:gd name="T97" fmla="*/ 13834 h 20000"/>
                                          <a:gd name="T98" fmla="*/ 4131 w 20000"/>
                                          <a:gd name="T99" fmla="*/ 14155 h 20000"/>
                                          <a:gd name="T100" fmla="*/ 5117 w 20000"/>
                                          <a:gd name="T101" fmla="*/ 15496 h 20000"/>
                                          <a:gd name="T102" fmla="*/ 3474 w 20000"/>
                                          <a:gd name="T103" fmla="*/ 16354 h 20000"/>
                                          <a:gd name="T104" fmla="*/ 0 w 20000"/>
                                          <a:gd name="T105" fmla="*/ 16086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0" y="16086"/>
                                            </a:moveTo>
                                            <a:lnTo>
                                              <a:pt x="282" y="0"/>
                                            </a:lnTo>
                                            <a:lnTo>
                                              <a:pt x="2207" y="858"/>
                                            </a:lnTo>
                                            <a:lnTo>
                                              <a:pt x="5117" y="1662"/>
                                            </a:lnTo>
                                            <a:lnTo>
                                              <a:pt x="6620" y="2520"/>
                                            </a:lnTo>
                                            <a:lnTo>
                                              <a:pt x="7089" y="2520"/>
                                            </a:lnTo>
                                            <a:lnTo>
                                              <a:pt x="8545" y="3861"/>
                                            </a:lnTo>
                                            <a:lnTo>
                                              <a:pt x="9249" y="3861"/>
                                            </a:lnTo>
                                            <a:lnTo>
                                              <a:pt x="10282" y="4718"/>
                                            </a:lnTo>
                                            <a:lnTo>
                                              <a:pt x="10282" y="6649"/>
                                            </a:lnTo>
                                            <a:lnTo>
                                              <a:pt x="13662" y="7989"/>
                                            </a:lnTo>
                                            <a:lnTo>
                                              <a:pt x="14413" y="9651"/>
                                            </a:lnTo>
                                            <a:lnTo>
                                              <a:pt x="12394" y="10295"/>
                                            </a:lnTo>
                                            <a:lnTo>
                                              <a:pt x="13146" y="11903"/>
                                            </a:lnTo>
                                            <a:lnTo>
                                              <a:pt x="14883" y="13298"/>
                                            </a:lnTo>
                                            <a:lnTo>
                                              <a:pt x="15352" y="13834"/>
                                            </a:lnTo>
                                            <a:lnTo>
                                              <a:pt x="15587" y="14692"/>
                                            </a:lnTo>
                                            <a:lnTo>
                                              <a:pt x="15587" y="16086"/>
                                            </a:lnTo>
                                            <a:lnTo>
                                              <a:pt x="17277" y="16086"/>
                                            </a:lnTo>
                                            <a:lnTo>
                                              <a:pt x="17559" y="16354"/>
                                            </a:lnTo>
                                            <a:lnTo>
                                              <a:pt x="17277" y="16890"/>
                                            </a:lnTo>
                                            <a:lnTo>
                                              <a:pt x="18732" y="17426"/>
                                            </a:lnTo>
                                            <a:lnTo>
                                              <a:pt x="18263" y="18284"/>
                                            </a:lnTo>
                                            <a:lnTo>
                                              <a:pt x="19202" y="18820"/>
                                            </a:lnTo>
                                            <a:lnTo>
                                              <a:pt x="19953" y="19088"/>
                                            </a:lnTo>
                                            <a:lnTo>
                                              <a:pt x="19202" y="19625"/>
                                            </a:lnTo>
                                            <a:lnTo>
                                              <a:pt x="19953" y="19625"/>
                                            </a:lnTo>
                                            <a:lnTo>
                                              <a:pt x="19953" y="19946"/>
                                            </a:lnTo>
                                            <a:lnTo>
                                              <a:pt x="18732" y="19946"/>
                                            </a:lnTo>
                                            <a:lnTo>
                                              <a:pt x="18732" y="19625"/>
                                            </a:lnTo>
                                            <a:lnTo>
                                              <a:pt x="15352" y="18820"/>
                                            </a:lnTo>
                                            <a:lnTo>
                                              <a:pt x="14413" y="18820"/>
                                            </a:lnTo>
                                            <a:lnTo>
                                              <a:pt x="12394" y="16890"/>
                                            </a:lnTo>
                                            <a:lnTo>
                                              <a:pt x="12207" y="16086"/>
                                            </a:lnTo>
                                            <a:lnTo>
                                              <a:pt x="11690" y="16086"/>
                                            </a:lnTo>
                                            <a:lnTo>
                                              <a:pt x="11221" y="15228"/>
                                            </a:lnTo>
                                            <a:lnTo>
                                              <a:pt x="10282" y="13029"/>
                                            </a:lnTo>
                                            <a:lnTo>
                                              <a:pt x="9718" y="13029"/>
                                            </a:lnTo>
                                            <a:lnTo>
                                              <a:pt x="9249" y="13029"/>
                                            </a:lnTo>
                                            <a:lnTo>
                                              <a:pt x="8075" y="13029"/>
                                            </a:lnTo>
                                            <a:lnTo>
                                              <a:pt x="7793" y="11903"/>
                                            </a:lnTo>
                                            <a:lnTo>
                                              <a:pt x="7324" y="11903"/>
                                            </a:lnTo>
                                            <a:lnTo>
                                              <a:pt x="7089" y="12493"/>
                                            </a:lnTo>
                                            <a:lnTo>
                                              <a:pt x="6620" y="12493"/>
                                            </a:lnTo>
                                            <a:lnTo>
                                              <a:pt x="5869" y="11903"/>
                                            </a:lnTo>
                                            <a:lnTo>
                                              <a:pt x="6103" y="13298"/>
                                            </a:lnTo>
                                            <a:lnTo>
                                              <a:pt x="5399" y="13298"/>
                                            </a:lnTo>
                                            <a:lnTo>
                                              <a:pt x="5399" y="13834"/>
                                            </a:lnTo>
                                            <a:lnTo>
                                              <a:pt x="3474" y="13834"/>
                                            </a:lnTo>
                                            <a:lnTo>
                                              <a:pt x="4131" y="14155"/>
                                            </a:lnTo>
                                            <a:lnTo>
                                              <a:pt x="5117" y="15496"/>
                                            </a:lnTo>
                                            <a:lnTo>
                                              <a:pt x="3474" y="16354"/>
                                            </a:lnTo>
                                            <a:lnTo>
                                              <a:pt x="0" y="16086"/>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sp>
                                    <p:nvSpPr>
                                      <p:cNvPr id="1570" name="Freeform 779"/>
                                      <p:cNvSpPr>
                                        <a:spLocks/>
                                      </p:cNvSpPr>
                                      <p:nvPr/>
                                    </p:nvSpPr>
                                    <p:spPr bwMode="auto">
                                      <a:xfrm>
                                        <a:off x="6492143" y="4820977"/>
                                        <a:ext cx="191703" cy="156758"/>
                                      </a:xfrm>
                                      <a:custGeom>
                                        <a:avLst/>
                                        <a:gdLst>
                                          <a:gd name="T0" fmla="*/ 2262 w 20000"/>
                                          <a:gd name="T1" fmla="*/ 6775 h 20000"/>
                                          <a:gd name="T2" fmla="*/ 5499 w 20000"/>
                                          <a:gd name="T3" fmla="*/ 7588 h 20000"/>
                                          <a:gd name="T4" fmla="*/ 9889 w 20000"/>
                                          <a:gd name="T5" fmla="*/ 7317 h 20000"/>
                                          <a:gd name="T6" fmla="*/ 12151 w 20000"/>
                                          <a:gd name="T7" fmla="*/ 3089 h 20000"/>
                                          <a:gd name="T8" fmla="*/ 13969 w 20000"/>
                                          <a:gd name="T9" fmla="*/ 0 h 20000"/>
                                          <a:gd name="T10" fmla="*/ 17428 w 20000"/>
                                          <a:gd name="T11" fmla="*/ 867 h 20000"/>
                                          <a:gd name="T12" fmla="*/ 16984 w 20000"/>
                                          <a:gd name="T13" fmla="*/ 1680 h 20000"/>
                                          <a:gd name="T14" fmla="*/ 16763 w 20000"/>
                                          <a:gd name="T15" fmla="*/ 2222 h 20000"/>
                                          <a:gd name="T16" fmla="*/ 17694 w 20000"/>
                                          <a:gd name="T17" fmla="*/ 3686 h 20000"/>
                                          <a:gd name="T18" fmla="*/ 17428 w 20000"/>
                                          <a:gd name="T19" fmla="*/ 5095 h 20000"/>
                                          <a:gd name="T20" fmla="*/ 19246 w 20000"/>
                                          <a:gd name="T21" fmla="*/ 6775 h 20000"/>
                                          <a:gd name="T22" fmla="*/ 19512 w 20000"/>
                                          <a:gd name="T23" fmla="*/ 7588 h 20000"/>
                                          <a:gd name="T24" fmla="*/ 16984 w 20000"/>
                                          <a:gd name="T25" fmla="*/ 8726 h 20000"/>
                                          <a:gd name="T26" fmla="*/ 16984 w 20000"/>
                                          <a:gd name="T27" fmla="*/ 11762 h 20000"/>
                                          <a:gd name="T28" fmla="*/ 14457 w 20000"/>
                                          <a:gd name="T29" fmla="*/ 14038 h 20000"/>
                                          <a:gd name="T30" fmla="*/ 14457 w 20000"/>
                                          <a:gd name="T31" fmla="*/ 16856 h 20000"/>
                                          <a:gd name="T32" fmla="*/ 10998 w 20000"/>
                                          <a:gd name="T33" fmla="*/ 19946 h 20000"/>
                                          <a:gd name="T34" fmla="*/ 9889 w 20000"/>
                                          <a:gd name="T35" fmla="*/ 17940 h 20000"/>
                                          <a:gd name="T36" fmla="*/ 9180 w 20000"/>
                                          <a:gd name="T37" fmla="*/ 17073 h 20000"/>
                                          <a:gd name="T38" fmla="*/ 7982 w 20000"/>
                                          <a:gd name="T39" fmla="*/ 17073 h 20000"/>
                                          <a:gd name="T40" fmla="*/ 7095 w 20000"/>
                                          <a:gd name="T41" fmla="*/ 17940 h 20000"/>
                                          <a:gd name="T42" fmla="*/ 5987 w 20000"/>
                                          <a:gd name="T43" fmla="*/ 18537 h 20000"/>
                                          <a:gd name="T44" fmla="*/ 4789 w 20000"/>
                                          <a:gd name="T45" fmla="*/ 16856 h 20000"/>
                                          <a:gd name="T46" fmla="*/ 3193 w 20000"/>
                                          <a:gd name="T47" fmla="*/ 16856 h 20000"/>
                                          <a:gd name="T48" fmla="*/ 2528 w 20000"/>
                                          <a:gd name="T49" fmla="*/ 15447 h 20000"/>
                                          <a:gd name="T50" fmla="*/ 2262 w 20000"/>
                                          <a:gd name="T51" fmla="*/ 12629 h 20000"/>
                                          <a:gd name="T52" fmla="*/ 710 w 20000"/>
                                          <a:gd name="T53" fmla="*/ 11762 h 20000"/>
                                          <a:gd name="T54" fmla="*/ 266 w 20000"/>
                                          <a:gd name="T55" fmla="*/ 10949 h 20000"/>
                                          <a:gd name="T56" fmla="*/ 0 w 20000"/>
                                          <a:gd name="T57" fmla="*/ 8997 h 20000"/>
                                          <a:gd name="T58" fmla="*/ 266 w 20000"/>
                                          <a:gd name="T59" fmla="*/ 6179 h 20000"/>
                                          <a:gd name="T60" fmla="*/ 1153 w 20000"/>
                                          <a:gd name="T61" fmla="*/ 5095 h 20000"/>
                                          <a:gd name="T62" fmla="*/ 1818 w 20000"/>
                                          <a:gd name="T63" fmla="*/ 5312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818" y="5312"/>
                                            </a:moveTo>
                                            <a:lnTo>
                                              <a:pt x="2262" y="6775"/>
                                            </a:lnTo>
                                            <a:lnTo>
                                              <a:pt x="4346" y="7588"/>
                                            </a:lnTo>
                                            <a:lnTo>
                                              <a:pt x="5499" y="7588"/>
                                            </a:lnTo>
                                            <a:lnTo>
                                              <a:pt x="7982" y="8130"/>
                                            </a:lnTo>
                                            <a:lnTo>
                                              <a:pt x="9889" y="7317"/>
                                            </a:lnTo>
                                            <a:lnTo>
                                              <a:pt x="11885" y="5908"/>
                                            </a:lnTo>
                                            <a:lnTo>
                                              <a:pt x="12151" y="3089"/>
                                            </a:lnTo>
                                            <a:lnTo>
                                              <a:pt x="13304" y="2818"/>
                                            </a:lnTo>
                                            <a:lnTo>
                                              <a:pt x="13969" y="0"/>
                                            </a:lnTo>
                                            <a:lnTo>
                                              <a:pt x="17428" y="325"/>
                                            </a:lnTo>
                                            <a:lnTo>
                                              <a:pt x="17428" y="867"/>
                                            </a:lnTo>
                                            <a:lnTo>
                                              <a:pt x="16984" y="1409"/>
                                            </a:lnTo>
                                            <a:lnTo>
                                              <a:pt x="16984" y="1680"/>
                                            </a:lnTo>
                                            <a:lnTo>
                                              <a:pt x="16763" y="1680"/>
                                            </a:lnTo>
                                            <a:lnTo>
                                              <a:pt x="16763" y="2222"/>
                                            </a:lnTo>
                                            <a:lnTo>
                                              <a:pt x="17428" y="2818"/>
                                            </a:lnTo>
                                            <a:lnTo>
                                              <a:pt x="17694" y="3686"/>
                                            </a:lnTo>
                                            <a:lnTo>
                                              <a:pt x="17694" y="3902"/>
                                            </a:lnTo>
                                            <a:lnTo>
                                              <a:pt x="17428" y="5095"/>
                                            </a:lnTo>
                                            <a:lnTo>
                                              <a:pt x="18137" y="5312"/>
                                            </a:lnTo>
                                            <a:lnTo>
                                              <a:pt x="19246" y="6775"/>
                                            </a:lnTo>
                                            <a:lnTo>
                                              <a:pt x="19956" y="7317"/>
                                            </a:lnTo>
                                            <a:lnTo>
                                              <a:pt x="19512" y="7588"/>
                                            </a:lnTo>
                                            <a:lnTo>
                                              <a:pt x="17694" y="8130"/>
                                            </a:lnTo>
                                            <a:lnTo>
                                              <a:pt x="16984" y="8726"/>
                                            </a:lnTo>
                                            <a:lnTo>
                                              <a:pt x="16763" y="10407"/>
                                            </a:lnTo>
                                            <a:lnTo>
                                              <a:pt x="16984" y="11762"/>
                                            </a:lnTo>
                                            <a:lnTo>
                                              <a:pt x="15610" y="13171"/>
                                            </a:lnTo>
                                            <a:lnTo>
                                              <a:pt x="14457" y="14038"/>
                                            </a:lnTo>
                                            <a:lnTo>
                                              <a:pt x="14678" y="14634"/>
                                            </a:lnTo>
                                            <a:lnTo>
                                              <a:pt x="14457" y="16856"/>
                                            </a:lnTo>
                                            <a:lnTo>
                                              <a:pt x="13792" y="18537"/>
                                            </a:lnTo>
                                            <a:lnTo>
                                              <a:pt x="10998" y="19946"/>
                                            </a:lnTo>
                                            <a:lnTo>
                                              <a:pt x="10776" y="17940"/>
                                            </a:lnTo>
                                            <a:lnTo>
                                              <a:pt x="9889" y="17940"/>
                                            </a:lnTo>
                                            <a:lnTo>
                                              <a:pt x="9180" y="18537"/>
                                            </a:lnTo>
                                            <a:lnTo>
                                              <a:pt x="9180" y="17073"/>
                                            </a:lnTo>
                                            <a:lnTo>
                                              <a:pt x="8958" y="17724"/>
                                            </a:lnTo>
                                            <a:lnTo>
                                              <a:pt x="7982" y="17073"/>
                                            </a:lnTo>
                                            <a:lnTo>
                                              <a:pt x="7805" y="17724"/>
                                            </a:lnTo>
                                            <a:lnTo>
                                              <a:pt x="7095" y="17940"/>
                                            </a:lnTo>
                                            <a:lnTo>
                                              <a:pt x="6652" y="17724"/>
                                            </a:lnTo>
                                            <a:lnTo>
                                              <a:pt x="5987" y="18537"/>
                                            </a:lnTo>
                                            <a:lnTo>
                                              <a:pt x="5499" y="17073"/>
                                            </a:lnTo>
                                            <a:lnTo>
                                              <a:pt x="4789" y="16856"/>
                                            </a:lnTo>
                                            <a:lnTo>
                                              <a:pt x="3636" y="17073"/>
                                            </a:lnTo>
                                            <a:lnTo>
                                              <a:pt x="3193" y="16856"/>
                                            </a:lnTo>
                                            <a:lnTo>
                                              <a:pt x="2528" y="17073"/>
                                            </a:lnTo>
                                            <a:lnTo>
                                              <a:pt x="2528" y="15447"/>
                                            </a:lnTo>
                                            <a:lnTo>
                                              <a:pt x="2528" y="14634"/>
                                            </a:lnTo>
                                            <a:lnTo>
                                              <a:pt x="2262" y="12629"/>
                                            </a:lnTo>
                                            <a:lnTo>
                                              <a:pt x="1375" y="11762"/>
                                            </a:lnTo>
                                            <a:lnTo>
                                              <a:pt x="710" y="11762"/>
                                            </a:lnTo>
                                            <a:lnTo>
                                              <a:pt x="1153" y="11220"/>
                                            </a:lnTo>
                                            <a:lnTo>
                                              <a:pt x="266" y="10949"/>
                                            </a:lnTo>
                                            <a:lnTo>
                                              <a:pt x="710" y="9864"/>
                                            </a:lnTo>
                                            <a:lnTo>
                                              <a:pt x="0" y="8997"/>
                                            </a:lnTo>
                                            <a:lnTo>
                                              <a:pt x="0" y="7588"/>
                                            </a:lnTo>
                                            <a:lnTo>
                                              <a:pt x="266" y="6179"/>
                                            </a:lnTo>
                                            <a:lnTo>
                                              <a:pt x="710" y="5312"/>
                                            </a:lnTo>
                                            <a:lnTo>
                                              <a:pt x="1153" y="5095"/>
                                            </a:lnTo>
                                            <a:lnTo>
                                              <a:pt x="1375" y="5095"/>
                                            </a:lnTo>
                                            <a:lnTo>
                                              <a:pt x="1818" y="5312"/>
                                            </a:lnTo>
                                            <a:close/>
                                          </a:path>
                                        </a:pathLst>
                                      </a:custGeom>
                                      <a:grpFill/>
                                      <a:ln w="635">
                                        <a:solidFill>
                                          <a:srgbClr val="FFFFFF"/>
                                        </a:solidFill>
                                        <a:round/>
                                        <a:headEnd/>
                                        <a:tailEnd/>
                                      </a:ln>
                                    </p:spPr>
                                    <p:txBody>
                                      <a:bodyPr/>
                                      <a:lstStyle/>
                                      <a:p>
                                        <a:pPr eaLnBrk="0" hangingPunct="0"/>
                                        <a:endParaRPr lang="en-US">
                                          <a:solidFill>
                                            <a:prstClr val="black"/>
                                          </a:solidFill>
                                          <a:latin typeface="Arial" charset="0"/>
                                        </a:endParaRPr>
                                      </a:p>
                                    </p:txBody>
                                  </p:sp>
                                </p:grpSp>
                              </p:grpSp>
                            </p:grpSp>
                          </p:grpSp>
                        </p:grpSp>
                      </p:grpSp>
                    </p:grpSp>
                  </p:grpSp>
                </p:grpSp>
              </p:grpSp>
            </p:grpSp>
          </p:grpSp>
        </p:grpSp>
      </p:grpSp>
      <p:sp>
        <p:nvSpPr>
          <p:cNvPr id="31746" name="Title 2"/>
          <p:cNvSpPr>
            <a:spLocks noGrp="1"/>
          </p:cNvSpPr>
          <p:nvPr>
            <p:ph type="title"/>
          </p:nvPr>
        </p:nvSpPr>
        <p:spPr/>
        <p:txBody>
          <a:bodyPr/>
          <a:lstStyle/>
          <a:p>
            <a:r>
              <a:rPr lang="en-US" dirty="0" smtClean="0"/>
              <a:t>ICD - </a:t>
            </a:r>
            <a:r>
              <a:rPr lang="en-US" dirty="0"/>
              <a:t>Vision </a:t>
            </a:r>
            <a:r>
              <a:rPr lang="en-US" dirty="0" smtClean="0"/>
              <a:t>&amp; Mission</a:t>
            </a:r>
          </a:p>
        </p:txBody>
      </p:sp>
      <p:sp>
        <p:nvSpPr>
          <p:cNvPr id="4196" name="Content Placeholder 2"/>
          <p:cNvSpPr txBox="1">
            <a:spLocks/>
          </p:cNvSpPr>
          <p:nvPr/>
        </p:nvSpPr>
        <p:spPr>
          <a:xfrm>
            <a:off x="1033978" y="1846300"/>
            <a:ext cx="2459382" cy="1710123"/>
          </a:xfrm>
          <a:prstGeom prst="rect">
            <a:avLst/>
          </a:prstGeom>
          <a:solidFill>
            <a:srgbClr val="FFFFFF">
              <a:alpha val="76000"/>
            </a:srgbClr>
          </a:solidFill>
          <a:ln>
            <a:solidFill>
              <a:srgbClr val="DCEFCD"/>
            </a:solidFill>
          </a:ln>
        </p:spPr>
        <p:txBody>
          <a:bodyPr>
            <a:normAutofit/>
          </a:bodyPr>
          <a:lstStyle/>
          <a:p>
            <a:pPr fontAlgn="auto">
              <a:spcBef>
                <a:spcPct val="20000"/>
              </a:spcBef>
              <a:spcAft>
                <a:spcPts val="0"/>
              </a:spcAft>
              <a:buClr>
                <a:srgbClr val="9BBB59">
                  <a:lumMod val="50000"/>
                </a:srgbClr>
              </a:buClr>
              <a:defRPr/>
            </a:pPr>
            <a:r>
              <a:rPr lang="en-US" sz="1100" b="1" dirty="0">
                <a:solidFill>
                  <a:prstClr val="black"/>
                </a:solidFill>
                <a:latin typeface="Calibri"/>
              </a:rPr>
              <a:t>The Vision of ICD </a:t>
            </a:r>
            <a:r>
              <a:rPr lang="en-US" sz="1100" dirty="0">
                <a:solidFill>
                  <a:prstClr val="black"/>
                </a:solidFill>
                <a:latin typeface="Calibri"/>
              </a:rPr>
              <a:t>is to be a major player in the development &amp; promotion of the private sector as a vehicle for economic &amp; social growth &amp; prosperity in Islamic </a:t>
            </a:r>
            <a:r>
              <a:rPr lang="en-US" sz="1100" dirty="0" smtClean="0">
                <a:solidFill>
                  <a:prstClr val="black"/>
                </a:solidFill>
                <a:latin typeface="Calibri"/>
              </a:rPr>
              <a:t>countries</a:t>
            </a:r>
            <a:endParaRPr lang="en-US" sz="1100" dirty="0">
              <a:solidFill>
                <a:prstClr val="black"/>
              </a:solidFill>
              <a:latin typeface="Calibri"/>
            </a:endParaRPr>
          </a:p>
        </p:txBody>
      </p:sp>
      <p:sp>
        <p:nvSpPr>
          <p:cNvPr id="4213" name="Content Placeholder 2"/>
          <p:cNvSpPr txBox="1">
            <a:spLocks/>
          </p:cNvSpPr>
          <p:nvPr/>
        </p:nvSpPr>
        <p:spPr>
          <a:xfrm>
            <a:off x="7137400" y="1846302"/>
            <a:ext cx="2459382" cy="1710121"/>
          </a:xfrm>
          <a:prstGeom prst="rect">
            <a:avLst/>
          </a:prstGeom>
          <a:solidFill>
            <a:srgbClr val="FFFFFF">
              <a:alpha val="76000"/>
            </a:srgbClr>
          </a:solidFill>
          <a:ln>
            <a:solidFill>
              <a:srgbClr val="DCEFCD"/>
            </a:solidFill>
          </a:ln>
        </p:spPr>
        <p:txBody>
          <a:bodyPr>
            <a:noAutofit/>
          </a:bodyPr>
          <a:lstStyle/>
          <a:p>
            <a:pPr algn="just" fontAlgn="auto">
              <a:spcBef>
                <a:spcPct val="20000"/>
              </a:spcBef>
              <a:spcAft>
                <a:spcPts val="0"/>
              </a:spcAft>
              <a:buClr>
                <a:srgbClr val="9BBB59">
                  <a:lumMod val="50000"/>
                </a:srgbClr>
              </a:buClr>
              <a:defRPr/>
            </a:pPr>
            <a:r>
              <a:rPr lang="en-US" sz="1100" b="1" dirty="0">
                <a:solidFill>
                  <a:prstClr val="black"/>
                </a:solidFill>
                <a:latin typeface="Calibri"/>
              </a:rPr>
              <a:t>The Mission of ICD is to complement the role played by IDB through</a:t>
            </a:r>
          </a:p>
          <a:p>
            <a:pPr marL="3175" algn="just" fontAlgn="auto">
              <a:spcBef>
                <a:spcPct val="20000"/>
              </a:spcBef>
              <a:spcAft>
                <a:spcPts val="0"/>
              </a:spcAft>
              <a:buClr>
                <a:prstClr val="black"/>
              </a:buClr>
              <a:defRPr/>
            </a:pPr>
            <a:r>
              <a:rPr lang="en-US" sz="1100" dirty="0">
                <a:solidFill>
                  <a:prstClr val="black"/>
                </a:solidFill>
                <a:latin typeface="Calibri"/>
              </a:rPr>
              <a:t>Providing Islamic financial services &amp; products</a:t>
            </a:r>
          </a:p>
          <a:p>
            <a:pPr marL="3175" fontAlgn="auto">
              <a:spcBef>
                <a:spcPct val="20000"/>
              </a:spcBef>
              <a:spcAft>
                <a:spcPts val="0"/>
              </a:spcAft>
              <a:buClr>
                <a:prstClr val="black"/>
              </a:buClr>
              <a:defRPr/>
            </a:pPr>
            <a:r>
              <a:rPr lang="en-US" sz="1100" dirty="0" smtClean="0">
                <a:solidFill>
                  <a:prstClr val="black"/>
                </a:solidFill>
                <a:latin typeface="Calibri"/>
              </a:rPr>
              <a:t>Promoting </a:t>
            </a:r>
            <a:r>
              <a:rPr lang="en-US" sz="1100" dirty="0">
                <a:solidFill>
                  <a:prstClr val="black"/>
                </a:solidFill>
                <a:latin typeface="Calibri"/>
              </a:rPr>
              <a:t>competition &amp; entrepreneurship in member countries</a:t>
            </a:r>
          </a:p>
          <a:p>
            <a:pPr marL="3175" algn="just" fontAlgn="auto">
              <a:spcBef>
                <a:spcPct val="20000"/>
              </a:spcBef>
              <a:spcAft>
                <a:spcPts val="0"/>
              </a:spcAft>
              <a:buClr>
                <a:prstClr val="black"/>
              </a:buClr>
              <a:defRPr/>
            </a:pPr>
            <a:r>
              <a:rPr lang="en-US" sz="1100" dirty="0">
                <a:solidFill>
                  <a:prstClr val="black"/>
                </a:solidFill>
                <a:latin typeface="Calibri"/>
              </a:rPr>
              <a:t>Advising governments &amp; businesses</a:t>
            </a:r>
          </a:p>
          <a:p>
            <a:pPr marL="3175" algn="just" fontAlgn="auto">
              <a:spcBef>
                <a:spcPct val="20000"/>
              </a:spcBef>
              <a:spcAft>
                <a:spcPts val="0"/>
              </a:spcAft>
              <a:buClr>
                <a:prstClr val="black"/>
              </a:buClr>
              <a:defRPr/>
            </a:pPr>
            <a:r>
              <a:rPr lang="en-US" sz="1100" dirty="0">
                <a:solidFill>
                  <a:prstClr val="black"/>
                </a:solidFill>
                <a:latin typeface="Calibri"/>
              </a:rPr>
              <a:t>Encouraging cross border investments</a:t>
            </a:r>
          </a:p>
        </p:txBody>
      </p:sp>
      <p:sp>
        <p:nvSpPr>
          <p:cNvPr id="1613" name="Text Box 6"/>
          <p:cNvSpPr txBox="1">
            <a:spLocks noChangeArrowheads="1"/>
          </p:cNvSpPr>
          <p:nvPr/>
        </p:nvSpPr>
        <p:spPr bwMode="auto">
          <a:xfrm>
            <a:off x="1041929" y="1497805"/>
            <a:ext cx="2461360" cy="338554"/>
          </a:xfrm>
          <a:prstGeom prst="rect">
            <a:avLst/>
          </a:prstGeom>
          <a:solidFill>
            <a:srgbClr val="1D5F2F"/>
          </a:solidFill>
          <a:ln>
            <a:noFill/>
          </a:ln>
          <a:extLst/>
        </p:spPr>
        <p:txBody>
          <a:bodyPr wrap="square" lIns="18288" rIns="18288" anchor="ctr">
            <a:noAutofit/>
          </a:bodyPr>
          <a:lstStyle>
            <a:defPPr>
              <a:defRPr lang="en-US"/>
            </a:defPPr>
            <a:lvl1pPr algn="ctr">
              <a:defRPr sz="1600" b="1">
                <a:solidFill>
                  <a:prstClr val="white"/>
                </a:solidFill>
                <a:latin typeface="Calibri"/>
              </a:defRPr>
            </a:lvl1pPr>
          </a:lstStyle>
          <a:p>
            <a:r>
              <a:rPr lang="en-US" altLang="en-US" dirty="0"/>
              <a:t>VISION</a:t>
            </a:r>
          </a:p>
        </p:txBody>
      </p:sp>
      <p:sp>
        <p:nvSpPr>
          <p:cNvPr id="1614" name="Text Box 6"/>
          <p:cNvSpPr txBox="1">
            <a:spLocks noChangeArrowheads="1"/>
          </p:cNvSpPr>
          <p:nvPr/>
        </p:nvSpPr>
        <p:spPr bwMode="auto">
          <a:xfrm>
            <a:off x="7145351" y="1497805"/>
            <a:ext cx="2461360" cy="338554"/>
          </a:xfrm>
          <a:prstGeom prst="rect">
            <a:avLst/>
          </a:prstGeom>
          <a:solidFill>
            <a:srgbClr val="1D5F2F"/>
          </a:solidFill>
          <a:ln>
            <a:noFill/>
          </a:ln>
          <a:extLst/>
        </p:spPr>
        <p:txBody>
          <a:bodyPr wrap="square" lIns="18288" rIns="18288" anchor="ctr">
            <a:noAutofit/>
          </a:bodyPr>
          <a:lstStyle>
            <a:defPPr>
              <a:defRPr lang="en-US"/>
            </a:defPPr>
            <a:lvl1pPr algn="ctr">
              <a:defRPr sz="1600" b="1">
                <a:solidFill>
                  <a:prstClr val="white"/>
                </a:solidFill>
                <a:latin typeface="Calibri"/>
              </a:defRPr>
            </a:lvl1pPr>
          </a:lstStyle>
          <a:p>
            <a:r>
              <a:rPr lang="en-US" altLang="en-US" dirty="0"/>
              <a:t>MISSION</a:t>
            </a:r>
          </a:p>
        </p:txBody>
      </p:sp>
      <p:sp>
        <p:nvSpPr>
          <p:cNvPr id="334" name="Content Placeholder 2"/>
          <p:cNvSpPr txBox="1">
            <a:spLocks/>
          </p:cNvSpPr>
          <p:nvPr/>
        </p:nvSpPr>
        <p:spPr>
          <a:xfrm>
            <a:off x="1023539" y="4348454"/>
            <a:ext cx="2459382" cy="1810980"/>
          </a:xfrm>
          <a:prstGeom prst="rect">
            <a:avLst/>
          </a:prstGeom>
          <a:solidFill>
            <a:srgbClr val="FFFFFF">
              <a:alpha val="76000"/>
            </a:srgbClr>
          </a:solidFill>
          <a:ln>
            <a:solidFill>
              <a:srgbClr val="DCEFCD"/>
            </a:solidFill>
          </a:ln>
        </p:spPr>
        <p:txBody>
          <a:bodyPr>
            <a:noAutofit/>
          </a:bodyPr>
          <a:lstStyle/>
          <a:p>
            <a:pPr fontAlgn="auto">
              <a:spcBef>
                <a:spcPct val="20000"/>
              </a:spcBef>
              <a:spcAft>
                <a:spcPts val="0"/>
              </a:spcAft>
              <a:buClr>
                <a:srgbClr val="9BBB59">
                  <a:lumMod val="50000"/>
                </a:srgbClr>
              </a:buClr>
              <a:defRPr/>
            </a:pPr>
            <a:r>
              <a:rPr lang="en-US" sz="1100" b="1" dirty="0" smtClean="0">
                <a:solidFill>
                  <a:prstClr val="black"/>
                </a:solidFill>
                <a:latin typeface="Calibri"/>
              </a:rPr>
              <a:t>The objectives of ICD are </a:t>
            </a:r>
          </a:p>
          <a:p>
            <a:pPr marL="285750" indent="-285750" fontAlgn="auto">
              <a:spcBef>
                <a:spcPct val="20000"/>
              </a:spcBef>
              <a:spcAft>
                <a:spcPts val="0"/>
              </a:spcAft>
              <a:buClr>
                <a:srgbClr val="9BBB59">
                  <a:lumMod val="50000"/>
                </a:srgbClr>
              </a:buClr>
              <a:buFontTx/>
              <a:buChar char="-"/>
              <a:defRPr/>
            </a:pPr>
            <a:r>
              <a:rPr lang="en-US" sz="1100" dirty="0" smtClean="0">
                <a:solidFill>
                  <a:prstClr val="black"/>
                </a:solidFill>
                <a:latin typeface="Calibri"/>
              </a:rPr>
              <a:t>To identify opportunities in the private sector that could function as engines of growth and to provide them with a wide range of financial products and services</a:t>
            </a:r>
          </a:p>
          <a:p>
            <a:pPr marL="285750" indent="-285750" fontAlgn="auto">
              <a:spcBef>
                <a:spcPct val="20000"/>
              </a:spcBef>
              <a:spcAft>
                <a:spcPts val="0"/>
              </a:spcAft>
              <a:buClr>
                <a:srgbClr val="9BBB59">
                  <a:lumMod val="50000"/>
                </a:srgbClr>
              </a:buClr>
              <a:buFontTx/>
              <a:buChar char="-"/>
              <a:defRPr/>
            </a:pPr>
            <a:r>
              <a:rPr lang="en-US" sz="1100" dirty="0" smtClean="0">
                <a:solidFill>
                  <a:prstClr val="black"/>
                </a:solidFill>
                <a:latin typeface="Calibri"/>
              </a:rPr>
              <a:t>To encourage the development of Islamic financing and capital markets</a:t>
            </a:r>
            <a:endParaRPr lang="en-US" sz="1100" dirty="0">
              <a:solidFill>
                <a:prstClr val="black"/>
              </a:solidFill>
              <a:latin typeface="Calibri"/>
            </a:endParaRPr>
          </a:p>
        </p:txBody>
      </p:sp>
      <p:sp>
        <p:nvSpPr>
          <p:cNvPr id="335" name="Text Box 6"/>
          <p:cNvSpPr txBox="1">
            <a:spLocks noChangeArrowheads="1"/>
          </p:cNvSpPr>
          <p:nvPr/>
        </p:nvSpPr>
        <p:spPr bwMode="auto">
          <a:xfrm>
            <a:off x="1031490" y="3987259"/>
            <a:ext cx="2461360" cy="338554"/>
          </a:xfrm>
          <a:prstGeom prst="rect">
            <a:avLst/>
          </a:prstGeom>
          <a:solidFill>
            <a:srgbClr val="1D5F2F"/>
          </a:solidFill>
          <a:ln>
            <a:noFill/>
          </a:ln>
          <a:extLst/>
        </p:spPr>
        <p:txBody>
          <a:bodyPr wrap="square" lIns="18288" rIns="18288" anchor="ctr">
            <a:noAutofit/>
          </a:bodyPr>
          <a:lstStyle>
            <a:defPPr>
              <a:defRPr lang="en-US"/>
            </a:defPPr>
            <a:lvl1pPr algn="ctr">
              <a:defRPr sz="1600" b="1">
                <a:solidFill>
                  <a:prstClr val="white"/>
                </a:solidFill>
                <a:latin typeface="Calibri"/>
              </a:defRPr>
            </a:lvl1pPr>
          </a:lstStyle>
          <a:p>
            <a:r>
              <a:rPr lang="en-US" altLang="en-US" dirty="0" smtClean="0"/>
              <a:t>OBJECTIVES</a:t>
            </a:r>
            <a:endParaRPr lang="en-US" altLang="en-US" dirty="0"/>
          </a:p>
        </p:txBody>
      </p:sp>
      <p:sp>
        <p:nvSpPr>
          <p:cNvPr id="336" name="Content Placeholder 2"/>
          <p:cNvSpPr txBox="1">
            <a:spLocks/>
          </p:cNvSpPr>
          <p:nvPr/>
        </p:nvSpPr>
        <p:spPr>
          <a:xfrm>
            <a:off x="7127471" y="4332592"/>
            <a:ext cx="2459382" cy="2002146"/>
          </a:xfrm>
          <a:prstGeom prst="rect">
            <a:avLst/>
          </a:prstGeom>
          <a:solidFill>
            <a:srgbClr val="FFFFFF">
              <a:alpha val="76000"/>
            </a:srgbClr>
          </a:solidFill>
          <a:ln>
            <a:solidFill>
              <a:srgbClr val="DCEFCD"/>
            </a:solidFill>
          </a:ln>
        </p:spPr>
        <p:txBody>
          <a:bodyPr>
            <a:normAutofit fontScale="77500" lnSpcReduction="20000"/>
          </a:bodyPr>
          <a:lstStyle/>
          <a:p>
            <a:pPr algn="just" fontAlgn="auto">
              <a:spcBef>
                <a:spcPct val="20000"/>
              </a:spcBef>
              <a:spcAft>
                <a:spcPts val="0"/>
              </a:spcAft>
              <a:buClr>
                <a:srgbClr val="9BBB59">
                  <a:lumMod val="50000"/>
                </a:srgbClr>
              </a:buClr>
              <a:defRPr/>
            </a:pPr>
            <a:r>
              <a:rPr lang="en-US" sz="1400" dirty="0" smtClean="0">
                <a:solidFill>
                  <a:prstClr val="black"/>
                </a:solidFill>
                <a:latin typeface="Calibri"/>
              </a:rPr>
              <a:t>ICD started its operations in July 2000 and has financed projects in agriculture, construction, education, finance, fishing, health care, oil &amp; gas, real estate (…)an has made investments in over 30 countries.</a:t>
            </a:r>
          </a:p>
          <a:p>
            <a:pPr algn="just" fontAlgn="auto">
              <a:spcBef>
                <a:spcPct val="20000"/>
              </a:spcBef>
              <a:spcAft>
                <a:spcPts val="0"/>
              </a:spcAft>
              <a:buClr>
                <a:srgbClr val="9BBB59">
                  <a:lumMod val="50000"/>
                </a:srgbClr>
              </a:buClr>
              <a:defRPr/>
            </a:pPr>
            <a:r>
              <a:rPr lang="en-US" sz="1400" dirty="0" smtClean="0">
                <a:solidFill>
                  <a:prstClr val="black"/>
                </a:solidFill>
                <a:latin typeface="Calibri"/>
              </a:rPr>
              <a:t>ICD has also extended lines of financing to banks and financial institutions and established Islamic financial institutes in its member countries. </a:t>
            </a:r>
          </a:p>
          <a:p>
            <a:pPr algn="just" fontAlgn="auto">
              <a:spcBef>
                <a:spcPct val="20000"/>
              </a:spcBef>
              <a:spcAft>
                <a:spcPts val="0"/>
              </a:spcAft>
              <a:buClr>
                <a:srgbClr val="9BBB59">
                  <a:lumMod val="50000"/>
                </a:srgbClr>
              </a:buClr>
              <a:defRPr/>
            </a:pPr>
            <a:r>
              <a:rPr lang="en-US" sz="1400" dirty="0" smtClean="0">
                <a:solidFill>
                  <a:prstClr val="black"/>
                </a:solidFill>
                <a:latin typeface="Calibri"/>
              </a:rPr>
              <a:t>ICD extended advisory services to private &amp; public sectors and manages investment funds</a:t>
            </a:r>
            <a:endParaRPr lang="en-US" sz="1400" dirty="0">
              <a:solidFill>
                <a:prstClr val="black"/>
              </a:solidFill>
              <a:latin typeface="Calibri"/>
            </a:endParaRPr>
          </a:p>
        </p:txBody>
      </p:sp>
      <p:sp>
        <p:nvSpPr>
          <p:cNvPr id="337" name="Text Box 6"/>
          <p:cNvSpPr txBox="1">
            <a:spLocks noChangeArrowheads="1"/>
          </p:cNvSpPr>
          <p:nvPr/>
        </p:nvSpPr>
        <p:spPr bwMode="auto">
          <a:xfrm>
            <a:off x="7135422" y="3984095"/>
            <a:ext cx="2461360" cy="309069"/>
          </a:xfrm>
          <a:prstGeom prst="rect">
            <a:avLst/>
          </a:prstGeom>
          <a:solidFill>
            <a:srgbClr val="1D5F2F"/>
          </a:solidFill>
          <a:ln>
            <a:noFill/>
          </a:ln>
          <a:extLst/>
        </p:spPr>
        <p:txBody>
          <a:bodyPr wrap="square" lIns="18288" rIns="18288" anchor="ctr">
            <a:noAutofit/>
          </a:bodyPr>
          <a:lstStyle>
            <a:defPPr>
              <a:defRPr lang="en-US"/>
            </a:defPPr>
            <a:lvl1pPr algn="ctr">
              <a:defRPr sz="1600" b="1">
                <a:solidFill>
                  <a:prstClr val="white"/>
                </a:solidFill>
                <a:latin typeface="Calibri"/>
              </a:defRPr>
            </a:lvl1pPr>
          </a:lstStyle>
          <a:p>
            <a:r>
              <a:rPr lang="en-US" altLang="en-US" dirty="0" smtClean="0"/>
              <a:t>ACTIVITIES</a:t>
            </a:r>
            <a:endParaRPr lang="en-US" altLang="en-US" dirty="0"/>
          </a:p>
        </p:txBody>
      </p:sp>
    </p:spTree>
    <p:extLst>
      <p:ext uri="{BB962C8B-B14F-4D97-AF65-F5344CB8AC3E}">
        <p14:creationId xmlns:p14="http://schemas.microsoft.com/office/powerpoint/2010/main" val="4225952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Down Arrow Callout 36"/>
          <p:cNvSpPr/>
          <p:nvPr/>
        </p:nvSpPr>
        <p:spPr>
          <a:xfrm>
            <a:off x="1028700" y="3467052"/>
            <a:ext cx="8513928" cy="741878"/>
          </a:xfrm>
          <a:prstGeom prst="downArrowCallout">
            <a:avLst>
              <a:gd name="adj1" fmla="val 285682"/>
              <a:gd name="adj2" fmla="val 185875"/>
              <a:gd name="adj3" fmla="val 44212"/>
              <a:gd name="adj4" fmla="val 34495"/>
            </a:avLst>
          </a:prstGeom>
          <a:solidFill>
            <a:srgbClr val="FCB0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9" name="Right Triangle 38"/>
          <p:cNvSpPr/>
          <p:nvPr/>
        </p:nvSpPr>
        <p:spPr>
          <a:xfrm>
            <a:off x="1028700" y="3440703"/>
            <a:ext cx="283526" cy="38722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5" name="Right Triangle 54"/>
          <p:cNvSpPr/>
          <p:nvPr/>
        </p:nvSpPr>
        <p:spPr>
          <a:xfrm flipH="1">
            <a:off x="9259102" y="3440703"/>
            <a:ext cx="283526" cy="38722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Round Same Side Corner Rectangle 2"/>
          <p:cNvSpPr/>
          <p:nvPr/>
        </p:nvSpPr>
        <p:spPr>
          <a:xfrm flipV="1">
            <a:off x="1028700" y="1742843"/>
            <a:ext cx="8526630" cy="449630"/>
          </a:xfrm>
          <a:prstGeom prst="round2SameRect">
            <a:avLst>
              <a:gd name="adj1" fmla="val 27193"/>
              <a:gd name="adj2" fmla="val 0"/>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1028700" y="1376320"/>
            <a:ext cx="8526630" cy="338554"/>
          </a:xfrm>
          <a:prstGeom prst="rect">
            <a:avLst/>
          </a:prstGeom>
          <a:solidFill>
            <a:srgbClr val="1D5F2F"/>
          </a:solidFill>
          <a:ln w="12700">
            <a:noFill/>
          </a:ln>
        </p:spPr>
        <p:style>
          <a:lnRef idx="2">
            <a:schemeClr val="accent3"/>
          </a:lnRef>
          <a:fillRef idx="1">
            <a:schemeClr val="lt1"/>
          </a:fillRef>
          <a:effectRef idx="0">
            <a:schemeClr val="accent3"/>
          </a:effectRef>
          <a:fontRef idx="minor">
            <a:schemeClr val="dk1"/>
          </a:fontRef>
        </p:style>
        <p:txBody>
          <a:bodyPr anchor="ctr">
            <a:spAutoFit/>
          </a:bodyPr>
          <a:lstStyle/>
          <a:p>
            <a:pPr algn="ctr" fontAlgn="auto">
              <a:spcBef>
                <a:spcPts val="0"/>
              </a:spcBef>
              <a:spcAft>
                <a:spcPts val="0"/>
              </a:spcAft>
            </a:pPr>
            <a:r>
              <a:rPr lang="en-US" sz="1600" b="1" dirty="0">
                <a:solidFill>
                  <a:prstClr val="white"/>
                </a:solidFill>
                <a:ea typeface="Arial Unicode MS" panose="020B0604020202020204" pitchFamily="34" charset="-128"/>
                <a:cs typeface="Arial Unicode MS" panose="020B0604020202020204" pitchFamily="34" charset="-128"/>
              </a:rPr>
              <a:t> Overall Objective</a:t>
            </a:r>
          </a:p>
        </p:txBody>
      </p:sp>
      <p:sp>
        <p:nvSpPr>
          <p:cNvPr id="24" name="Round Same Side Corner Rectangle 23"/>
          <p:cNvSpPr/>
          <p:nvPr/>
        </p:nvSpPr>
        <p:spPr>
          <a:xfrm flipV="1">
            <a:off x="1028700" y="1742843"/>
            <a:ext cx="8526630" cy="1654316"/>
          </a:xfrm>
          <a:prstGeom prst="round2SameRect">
            <a:avLst>
              <a:gd name="adj1" fmla="val 12986"/>
              <a:gd name="adj2" fmla="val 0"/>
            </a:avLst>
          </a:prstGeom>
          <a:noFill/>
          <a:ln>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Round Diagonal Corner Rectangle 24"/>
          <p:cNvSpPr/>
          <p:nvPr/>
        </p:nvSpPr>
        <p:spPr>
          <a:xfrm>
            <a:off x="1165018" y="2274117"/>
            <a:ext cx="1253179" cy="1034142"/>
          </a:xfrm>
          <a:prstGeom prst="round2DiagRect">
            <a:avLst/>
          </a:prstGeom>
          <a:gradFill>
            <a:gsLst>
              <a:gs pos="0">
                <a:srgbClr val="FEE6C2"/>
              </a:gs>
              <a:gs pos="100000">
                <a:schemeClr val="bg1"/>
              </a:gs>
            </a:gsLst>
          </a:gradFill>
          <a:ln>
            <a:solidFill>
              <a:schemeClr val="bg1">
                <a:lumMod val="85000"/>
              </a:schemeClr>
            </a:solidFill>
            <a:headEnd/>
            <a:tailEnd/>
          </a:ln>
        </p:spPr>
        <p:style>
          <a:lnRef idx="1">
            <a:schemeClr val="accent3"/>
          </a:lnRef>
          <a:fillRef idx="2">
            <a:schemeClr val="accent3"/>
          </a:fillRef>
          <a:effectRef idx="1">
            <a:schemeClr val="accent3"/>
          </a:effectRef>
          <a:fontRef idx="minor">
            <a:schemeClr val="dk1"/>
          </a:fontRef>
        </p:style>
        <p:txBody>
          <a:bodyPr wrap="square" anchor="ctr"/>
          <a:lstStyle/>
          <a:p>
            <a:pPr algn="ctr" fontAlgn="auto">
              <a:spcBef>
                <a:spcPts val="0"/>
              </a:spcBef>
              <a:spcAft>
                <a:spcPts val="0"/>
              </a:spcAft>
              <a:defRPr/>
            </a:pPr>
            <a:r>
              <a:rPr lang="en-GB" sz="1200" b="1" dirty="0">
                <a:solidFill>
                  <a:prstClr val="black"/>
                </a:solidFill>
                <a:ea typeface="Arial Unicode MS" panose="020B0604020202020204" pitchFamily="34" charset="-128"/>
                <a:cs typeface="Arial Unicode MS" panose="020B0604020202020204" pitchFamily="34" charset="-128"/>
              </a:rPr>
              <a:t>Encourage cross-border investments</a:t>
            </a:r>
          </a:p>
        </p:txBody>
      </p:sp>
      <p:sp>
        <p:nvSpPr>
          <p:cNvPr id="28" name="Round Diagonal Corner Rectangle 27"/>
          <p:cNvSpPr/>
          <p:nvPr/>
        </p:nvSpPr>
        <p:spPr>
          <a:xfrm>
            <a:off x="2569855" y="2274117"/>
            <a:ext cx="1253179" cy="1034142"/>
          </a:xfrm>
          <a:prstGeom prst="round2DiagRect">
            <a:avLst/>
          </a:prstGeom>
          <a:gradFill>
            <a:gsLst>
              <a:gs pos="0">
                <a:srgbClr val="FEE6C2"/>
              </a:gs>
              <a:gs pos="100000">
                <a:schemeClr val="bg1"/>
              </a:gs>
            </a:gsLst>
          </a:gradFill>
          <a:ln>
            <a:solidFill>
              <a:schemeClr val="bg1">
                <a:lumMod val="85000"/>
              </a:schemeClr>
            </a:solidFill>
            <a:headEnd/>
            <a:tailEnd/>
          </a:ln>
        </p:spPr>
        <p:style>
          <a:lnRef idx="1">
            <a:schemeClr val="accent3"/>
          </a:lnRef>
          <a:fillRef idx="2">
            <a:schemeClr val="accent3"/>
          </a:fillRef>
          <a:effectRef idx="1">
            <a:schemeClr val="accent3"/>
          </a:effectRef>
          <a:fontRef idx="minor">
            <a:schemeClr val="dk1"/>
          </a:fontRef>
        </p:style>
        <p:txBody>
          <a:bodyPr wrap="square" anchor="ctr"/>
          <a:lstStyle/>
          <a:p>
            <a:pPr algn="ctr" fontAlgn="auto">
              <a:spcBef>
                <a:spcPts val="0"/>
              </a:spcBef>
              <a:spcAft>
                <a:spcPts val="0"/>
              </a:spcAft>
            </a:pPr>
            <a:r>
              <a:rPr lang="en-US" sz="1200" b="1" dirty="0">
                <a:solidFill>
                  <a:prstClr val="black"/>
                </a:solidFill>
                <a:ea typeface="Arial Unicode MS" panose="020B0604020202020204" pitchFamily="34" charset="-128"/>
                <a:cs typeface="Arial Unicode MS" panose="020B0604020202020204" pitchFamily="34" charset="-128"/>
              </a:rPr>
              <a:t>Promote private-sector development in member countries</a:t>
            </a:r>
          </a:p>
        </p:txBody>
      </p:sp>
      <p:sp>
        <p:nvSpPr>
          <p:cNvPr id="29" name="Round Diagonal Corner Rectangle 28"/>
          <p:cNvSpPr/>
          <p:nvPr/>
        </p:nvSpPr>
        <p:spPr>
          <a:xfrm>
            <a:off x="3974692" y="2274117"/>
            <a:ext cx="1253179" cy="1034142"/>
          </a:xfrm>
          <a:prstGeom prst="round2DiagRect">
            <a:avLst/>
          </a:prstGeom>
          <a:gradFill>
            <a:gsLst>
              <a:gs pos="0">
                <a:srgbClr val="FEE6C2"/>
              </a:gs>
              <a:gs pos="100000">
                <a:schemeClr val="bg1"/>
              </a:gs>
            </a:gsLst>
          </a:gradFill>
          <a:ln>
            <a:solidFill>
              <a:schemeClr val="bg1">
                <a:lumMod val="85000"/>
              </a:schemeClr>
            </a:solidFill>
            <a:headEnd/>
            <a:tailEnd/>
          </a:ln>
        </p:spPr>
        <p:style>
          <a:lnRef idx="1">
            <a:schemeClr val="accent3"/>
          </a:lnRef>
          <a:fillRef idx="2">
            <a:schemeClr val="accent3"/>
          </a:fillRef>
          <a:effectRef idx="1">
            <a:schemeClr val="accent3"/>
          </a:effectRef>
          <a:fontRef idx="minor">
            <a:schemeClr val="dk1"/>
          </a:fontRef>
        </p:style>
        <p:txBody>
          <a:bodyPr wrap="square" anchor="ctr"/>
          <a:lstStyle/>
          <a:p>
            <a:pPr algn="ctr" fontAlgn="auto">
              <a:spcBef>
                <a:spcPts val="0"/>
              </a:spcBef>
              <a:spcAft>
                <a:spcPts val="0"/>
              </a:spcAft>
            </a:pPr>
            <a:r>
              <a:rPr lang="en-US" sz="1200" b="1" dirty="0">
                <a:solidFill>
                  <a:prstClr val="black"/>
                </a:solidFill>
                <a:ea typeface="Arial Unicode MS" panose="020B0604020202020204" pitchFamily="34" charset="-128"/>
                <a:cs typeface="Arial Unicode MS" panose="020B0604020202020204" pitchFamily="34" charset="-128"/>
              </a:rPr>
              <a:t>Provide and promote Islamic finance services and products</a:t>
            </a:r>
          </a:p>
        </p:txBody>
      </p:sp>
      <p:sp>
        <p:nvSpPr>
          <p:cNvPr id="30" name="Round Diagonal Corner Rectangle 29"/>
          <p:cNvSpPr/>
          <p:nvPr/>
        </p:nvSpPr>
        <p:spPr>
          <a:xfrm>
            <a:off x="5379529" y="2274117"/>
            <a:ext cx="1253179" cy="1034142"/>
          </a:xfrm>
          <a:prstGeom prst="round2DiagRect">
            <a:avLst/>
          </a:prstGeom>
          <a:gradFill>
            <a:gsLst>
              <a:gs pos="0">
                <a:srgbClr val="FEE6C2"/>
              </a:gs>
              <a:gs pos="100000">
                <a:schemeClr val="bg1"/>
              </a:gs>
            </a:gsLst>
          </a:gradFill>
          <a:ln>
            <a:solidFill>
              <a:schemeClr val="bg1">
                <a:lumMod val="85000"/>
              </a:schemeClr>
            </a:solidFill>
            <a:headEnd/>
            <a:tailEnd/>
          </a:ln>
        </p:spPr>
        <p:style>
          <a:lnRef idx="1">
            <a:schemeClr val="accent3"/>
          </a:lnRef>
          <a:fillRef idx="2">
            <a:schemeClr val="accent3"/>
          </a:fillRef>
          <a:effectRef idx="1">
            <a:schemeClr val="accent3"/>
          </a:effectRef>
          <a:fontRef idx="minor">
            <a:schemeClr val="dk1"/>
          </a:fontRef>
        </p:style>
        <p:txBody>
          <a:bodyPr wrap="square" anchor="ctr"/>
          <a:lstStyle/>
          <a:p>
            <a:pPr algn="ctr" fontAlgn="auto">
              <a:spcBef>
                <a:spcPts val="0"/>
              </a:spcBef>
              <a:spcAft>
                <a:spcPts val="0"/>
              </a:spcAft>
            </a:pPr>
            <a:r>
              <a:rPr lang="en-US" sz="1200" b="1" dirty="0">
                <a:solidFill>
                  <a:prstClr val="black"/>
                </a:solidFill>
                <a:ea typeface="Arial Unicode MS" panose="020B0604020202020204" pitchFamily="34" charset="-128"/>
                <a:cs typeface="Arial Unicode MS" panose="020B0604020202020204" pitchFamily="34" charset="-128"/>
              </a:rPr>
              <a:t>Stimulate competition &amp; entrepreneurship in member countries</a:t>
            </a:r>
          </a:p>
        </p:txBody>
      </p:sp>
      <p:sp>
        <p:nvSpPr>
          <p:cNvPr id="31" name="Round Diagonal Corner Rectangle 30"/>
          <p:cNvSpPr/>
          <p:nvPr/>
        </p:nvSpPr>
        <p:spPr>
          <a:xfrm>
            <a:off x="6784366" y="2274117"/>
            <a:ext cx="1253179" cy="1034142"/>
          </a:xfrm>
          <a:prstGeom prst="round2DiagRect">
            <a:avLst/>
          </a:prstGeom>
          <a:gradFill>
            <a:gsLst>
              <a:gs pos="0">
                <a:srgbClr val="FEE6C2"/>
              </a:gs>
              <a:gs pos="100000">
                <a:schemeClr val="bg1"/>
              </a:gs>
            </a:gsLst>
          </a:gradFill>
          <a:ln>
            <a:solidFill>
              <a:schemeClr val="bg1">
                <a:lumMod val="85000"/>
              </a:schemeClr>
            </a:solidFill>
            <a:headEnd/>
            <a:tailEnd/>
          </a:ln>
        </p:spPr>
        <p:style>
          <a:lnRef idx="1">
            <a:schemeClr val="accent3"/>
          </a:lnRef>
          <a:fillRef idx="2">
            <a:schemeClr val="accent3"/>
          </a:fillRef>
          <a:effectRef idx="1">
            <a:schemeClr val="accent3"/>
          </a:effectRef>
          <a:fontRef idx="minor">
            <a:schemeClr val="dk1"/>
          </a:fontRef>
        </p:style>
        <p:txBody>
          <a:bodyPr wrap="square" anchor="ctr"/>
          <a:lstStyle/>
          <a:p>
            <a:pPr algn="ctr" fontAlgn="auto">
              <a:spcBef>
                <a:spcPts val="0"/>
              </a:spcBef>
              <a:spcAft>
                <a:spcPts val="0"/>
              </a:spcAft>
            </a:pPr>
            <a:r>
              <a:rPr lang="en-US" sz="1200" b="1" dirty="0">
                <a:solidFill>
                  <a:prstClr val="black"/>
                </a:solidFill>
                <a:ea typeface="Arial Unicode MS" panose="020B0604020202020204" pitchFamily="34" charset="-128"/>
                <a:cs typeface="Arial Unicode MS" panose="020B0604020202020204" pitchFamily="34" charset="-128"/>
              </a:rPr>
              <a:t>Support the  creation of an enabling business environment </a:t>
            </a:r>
          </a:p>
        </p:txBody>
      </p:sp>
      <p:sp>
        <p:nvSpPr>
          <p:cNvPr id="32" name="Round Diagonal Corner Rectangle 31"/>
          <p:cNvSpPr/>
          <p:nvPr/>
        </p:nvSpPr>
        <p:spPr>
          <a:xfrm>
            <a:off x="8189202" y="2274117"/>
            <a:ext cx="1253179" cy="1034142"/>
          </a:xfrm>
          <a:prstGeom prst="round2DiagRect">
            <a:avLst/>
          </a:prstGeom>
          <a:gradFill>
            <a:gsLst>
              <a:gs pos="0">
                <a:srgbClr val="FEE6C2"/>
              </a:gs>
              <a:gs pos="100000">
                <a:schemeClr val="bg1"/>
              </a:gs>
            </a:gsLst>
          </a:gradFill>
          <a:ln>
            <a:solidFill>
              <a:schemeClr val="bg1">
                <a:lumMod val="85000"/>
              </a:schemeClr>
            </a:solidFill>
            <a:headEnd/>
            <a:tailEnd/>
          </a:ln>
        </p:spPr>
        <p:style>
          <a:lnRef idx="1">
            <a:schemeClr val="accent3"/>
          </a:lnRef>
          <a:fillRef idx="2">
            <a:schemeClr val="accent3"/>
          </a:fillRef>
          <a:effectRef idx="1">
            <a:schemeClr val="accent3"/>
          </a:effectRef>
          <a:fontRef idx="minor">
            <a:schemeClr val="dk1"/>
          </a:fontRef>
        </p:style>
        <p:txBody>
          <a:bodyPr wrap="square" anchor="ctr"/>
          <a:lstStyle/>
          <a:p>
            <a:pPr algn="ctr" fontAlgn="auto">
              <a:spcBef>
                <a:spcPts val="0"/>
              </a:spcBef>
              <a:spcAft>
                <a:spcPts val="0"/>
              </a:spcAft>
            </a:pPr>
            <a:r>
              <a:rPr lang="en-US" sz="1200" b="1" dirty="0">
                <a:solidFill>
                  <a:prstClr val="black"/>
                </a:solidFill>
                <a:ea typeface="Arial Unicode MS" panose="020B0604020202020204" pitchFamily="34" charset="-128"/>
                <a:cs typeface="Arial Unicode MS" panose="020B0604020202020204" pitchFamily="34" charset="-128"/>
              </a:rPr>
              <a:t>Stimulate economic and social progress in member countries</a:t>
            </a:r>
          </a:p>
        </p:txBody>
      </p:sp>
      <p:sp>
        <p:nvSpPr>
          <p:cNvPr id="38" name="Rectangle 37"/>
          <p:cNvSpPr/>
          <p:nvPr/>
        </p:nvSpPr>
        <p:spPr>
          <a:xfrm>
            <a:off x="4403971" y="3540407"/>
            <a:ext cx="1789016" cy="461665"/>
          </a:xfrm>
          <a:prstGeom prst="rect">
            <a:avLst/>
          </a:prstGeom>
          <a:effectLst>
            <a:outerShdw blurRad="50800" dist="38100" dir="2700000" algn="tl" rotWithShape="0">
              <a:schemeClr val="bg1">
                <a:alpha val="40000"/>
              </a:schemeClr>
            </a:outerShdw>
          </a:effectLst>
        </p:spPr>
        <p:txBody>
          <a:bodyPr wrap="none">
            <a:spAutoFit/>
          </a:bodyPr>
          <a:lstStyle/>
          <a:p>
            <a:pPr algn="ctr" fontAlgn="auto">
              <a:spcBef>
                <a:spcPts val="0"/>
              </a:spcBef>
              <a:spcAft>
                <a:spcPts val="0"/>
              </a:spcAft>
              <a:defRPr/>
            </a:pPr>
            <a:r>
              <a:rPr lang="en-US" sz="2400" b="1" dirty="0">
                <a:solidFill>
                  <a:prstClr val="white"/>
                </a:solidFill>
                <a:latin typeface="Calibri"/>
                <a:ea typeface="Arial Unicode MS" panose="020B0604020202020204" pitchFamily="34" charset="-128"/>
                <a:cs typeface="Arial Unicode MS" panose="020B0604020202020204" pitchFamily="34" charset="-128"/>
              </a:rPr>
              <a:t>2020 </a:t>
            </a:r>
            <a:r>
              <a:rPr lang="en-US" sz="2400" b="1" dirty="0" smtClean="0">
                <a:solidFill>
                  <a:prstClr val="white"/>
                </a:solidFill>
                <a:latin typeface="Calibri"/>
                <a:ea typeface="Arial Unicode MS" panose="020B0604020202020204" pitchFamily="34" charset="-128"/>
                <a:cs typeface="Arial Unicode MS" panose="020B0604020202020204" pitchFamily="34" charset="-128"/>
              </a:rPr>
              <a:t>Targets</a:t>
            </a:r>
            <a:endParaRPr lang="en-US" sz="2400" b="1" dirty="0">
              <a:solidFill>
                <a:prstClr val="white"/>
              </a:solidFill>
              <a:latin typeface="Calibri"/>
              <a:ea typeface="Arial Unicode MS" panose="020B0604020202020204" pitchFamily="34" charset="-128"/>
              <a:cs typeface="Arial Unicode MS" panose="020B0604020202020204" pitchFamily="34" charset="-128"/>
            </a:endParaRPr>
          </a:p>
        </p:txBody>
      </p:sp>
      <p:grpSp>
        <p:nvGrpSpPr>
          <p:cNvPr id="56" name="Group 55"/>
          <p:cNvGrpSpPr/>
          <p:nvPr/>
        </p:nvGrpSpPr>
        <p:grpSpPr>
          <a:xfrm>
            <a:off x="1125744" y="4334691"/>
            <a:ext cx="1541256" cy="1541256"/>
            <a:chOff x="1054543" y="3826461"/>
            <a:chExt cx="1683658" cy="1683658"/>
          </a:xfrm>
        </p:grpSpPr>
        <p:sp>
          <p:nvSpPr>
            <p:cNvPr id="44" name="Oval 43"/>
            <p:cNvSpPr/>
            <p:nvPr/>
          </p:nvSpPr>
          <p:spPr>
            <a:xfrm>
              <a:off x="1054543" y="3826461"/>
              <a:ext cx="1683658" cy="1683658"/>
            </a:xfrm>
            <a:prstGeom prst="ellipse">
              <a:avLst/>
            </a:prstGeom>
            <a:solidFill>
              <a:srgbClr val="DCEFCD"/>
            </a:solidFill>
            <a:ln w="9525" algn="ctr">
              <a:solidFill>
                <a:srgbClr val="B1DB91"/>
              </a:solidFill>
              <a:round/>
              <a:headEnd/>
              <a:tailEnd/>
            </a:ln>
          </p:spPr>
          <p:txBody>
            <a:bodyPr lIns="91405" tIns="45703" rIns="91405" bIns="45703" anchor="ctr"/>
            <a:lstStyle/>
            <a:p>
              <a:pPr algn="ctr">
                <a:buClr>
                  <a:srgbClr val="CC3300"/>
                </a:buClr>
              </a:pPr>
              <a:endParaRPr lang="en-US" sz="1600" b="1">
                <a:solidFill>
                  <a:prstClr val="black"/>
                </a:solidFill>
                <a:latin typeface="Calibri" pitchFamily="34" charset="0"/>
              </a:endParaRPr>
            </a:p>
          </p:txBody>
        </p:sp>
        <p:sp>
          <p:nvSpPr>
            <p:cNvPr id="46" name="Oval 45"/>
            <p:cNvSpPr/>
            <p:nvPr/>
          </p:nvSpPr>
          <p:spPr>
            <a:xfrm>
              <a:off x="1213072" y="3984990"/>
              <a:ext cx="1366601" cy="1366601"/>
            </a:xfrm>
            <a:prstGeom prst="ellipse">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flipV="1">
              <a:off x="1801851" y="4573769"/>
              <a:ext cx="189042" cy="1890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0" name="Oval 49"/>
            <p:cNvSpPr/>
            <p:nvPr/>
          </p:nvSpPr>
          <p:spPr>
            <a:xfrm>
              <a:off x="1374548" y="4146467"/>
              <a:ext cx="1043648" cy="1043646"/>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2" name="Oval 51"/>
            <p:cNvSpPr/>
            <p:nvPr/>
          </p:nvSpPr>
          <p:spPr>
            <a:xfrm>
              <a:off x="1554947" y="4326865"/>
              <a:ext cx="682851" cy="682850"/>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1102169" y="4362130"/>
              <a:ext cx="1602932" cy="706048"/>
            </a:xfrm>
            <a:prstGeom prst="rect">
              <a:avLst/>
            </a:prstGeom>
            <a:effectLst>
              <a:softEdge rad="355600"/>
            </a:effectLst>
          </p:spPr>
          <p:txBody>
            <a:bodyPr wrap="square" anchor="ctr">
              <a:spAutoFit/>
            </a:bodyPr>
            <a:lstStyle/>
            <a:p>
              <a:pPr algn="ctr" fontAlgn="auto">
                <a:spcBef>
                  <a:spcPts val="0"/>
                </a:spcBef>
                <a:spcAft>
                  <a:spcPts val="0"/>
                </a:spcAft>
                <a:defRPr/>
              </a:pPr>
              <a:r>
                <a:rPr lang="en-US" sz="1200" b="1" dirty="0">
                  <a:solidFill>
                    <a:prstClr val="black"/>
                  </a:solidFill>
                  <a:latin typeface="Calibri"/>
                  <a:ea typeface="Arial Unicode MS" panose="020B0604020202020204" pitchFamily="34" charset="-128"/>
                  <a:cs typeface="Arial Unicode MS" panose="020B0604020202020204" pitchFamily="34" charset="-128"/>
                </a:rPr>
                <a:t>Generate 1m new job opportunities in member countries</a:t>
              </a:r>
            </a:p>
          </p:txBody>
        </p:sp>
      </p:grpSp>
      <p:grpSp>
        <p:nvGrpSpPr>
          <p:cNvPr id="85" name="Group 84"/>
          <p:cNvGrpSpPr/>
          <p:nvPr/>
        </p:nvGrpSpPr>
        <p:grpSpPr>
          <a:xfrm>
            <a:off x="2825508" y="4334690"/>
            <a:ext cx="1541256" cy="1541256"/>
            <a:chOff x="1054543" y="3826461"/>
            <a:chExt cx="1683658" cy="1683658"/>
          </a:xfrm>
        </p:grpSpPr>
        <p:sp>
          <p:nvSpPr>
            <p:cNvPr id="86" name="Oval 85"/>
            <p:cNvSpPr/>
            <p:nvPr/>
          </p:nvSpPr>
          <p:spPr>
            <a:xfrm>
              <a:off x="1054543" y="3826461"/>
              <a:ext cx="1683658" cy="1683658"/>
            </a:xfrm>
            <a:prstGeom prst="ellipse">
              <a:avLst/>
            </a:prstGeom>
            <a:solidFill>
              <a:srgbClr val="DCEFCD"/>
            </a:solidFill>
            <a:ln w="9525" algn="ctr">
              <a:solidFill>
                <a:srgbClr val="B1DB91"/>
              </a:solidFill>
              <a:round/>
              <a:headEnd/>
              <a:tailEnd/>
            </a:ln>
          </p:spPr>
          <p:txBody>
            <a:bodyPr lIns="91405" tIns="45703" rIns="91405" bIns="45703" anchor="ctr"/>
            <a:lstStyle/>
            <a:p>
              <a:pPr algn="ctr">
                <a:buClr>
                  <a:srgbClr val="CC3300"/>
                </a:buClr>
              </a:pPr>
              <a:endParaRPr lang="en-US" sz="1600" b="1">
                <a:solidFill>
                  <a:prstClr val="black"/>
                </a:solidFill>
                <a:latin typeface="Calibri" pitchFamily="34" charset="0"/>
              </a:endParaRPr>
            </a:p>
          </p:txBody>
        </p:sp>
        <p:sp>
          <p:nvSpPr>
            <p:cNvPr id="87" name="Oval 86"/>
            <p:cNvSpPr/>
            <p:nvPr/>
          </p:nvSpPr>
          <p:spPr>
            <a:xfrm>
              <a:off x="1213072" y="3984990"/>
              <a:ext cx="1366601" cy="1366601"/>
            </a:xfrm>
            <a:prstGeom prst="ellipse">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8" name="Oval 87"/>
            <p:cNvSpPr/>
            <p:nvPr/>
          </p:nvSpPr>
          <p:spPr>
            <a:xfrm flipV="1">
              <a:off x="1801851" y="4573769"/>
              <a:ext cx="189042" cy="1890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9" name="Oval 88"/>
            <p:cNvSpPr/>
            <p:nvPr/>
          </p:nvSpPr>
          <p:spPr>
            <a:xfrm>
              <a:off x="1374548" y="4146467"/>
              <a:ext cx="1043648" cy="1043646"/>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0" name="Oval 89"/>
            <p:cNvSpPr/>
            <p:nvPr/>
          </p:nvSpPr>
          <p:spPr>
            <a:xfrm>
              <a:off x="1554947" y="4326865"/>
              <a:ext cx="682851" cy="682850"/>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1" name="Rectangle 90"/>
            <p:cNvSpPr/>
            <p:nvPr/>
          </p:nvSpPr>
          <p:spPr>
            <a:xfrm>
              <a:off x="1102169" y="4160404"/>
              <a:ext cx="1602932" cy="1109504"/>
            </a:xfrm>
            <a:prstGeom prst="rect">
              <a:avLst/>
            </a:prstGeom>
            <a:effectLst>
              <a:softEdge rad="355600"/>
            </a:effectLst>
          </p:spPr>
          <p:txBody>
            <a:bodyPr wrap="square" anchor="ctr">
              <a:spAutoFit/>
            </a:bodyPr>
            <a:lstStyle/>
            <a:p>
              <a:pPr algn="ctr" fontAlgn="auto">
                <a:spcBef>
                  <a:spcPts val="0"/>
                </a:spcBef>
                <a:spcAft>
                  <a:spcPts val="0"/>
                </a:spcAft>
                <a:defRPr/>
              </a:pPr>
              <a:r>
                <a:rPr lang="en-US" sz="1200" b="1" dirty="0">
                  <a:solidFill>
                    <a:prstClr val="black"/>
                  </a:solidFill>
                  <a:latin typeface="Calibri"/>
                  <a:ea typeface="Arial Unicode MS" panose="020B0604020202020204" pitchFamily="34" charset="-128"/>
                  <a:cs typeface="Arial Unicode MS" panose="020B0604020202020204" pitchFamily="34" charset="-128"/>
                </a:rPr>
                <a:t>Facilitate access to finance for 1m low income individuals in member countries</a:t>
              </a:r>
            </a:p>
          </p:txBody>
        </p:sp>
      </p:grpSp>
      <p:grpSp>
        <p:nvGrpSpPr>
          <p:cNvPr id="92" name="Group 91"/>
          <p:cNvGrpSpPr/>
          <p:nvPr/>
        </p:nvGrpSpPr>
        <p:grpSpPr>
          <a:xfrm>
            <a:off x="4525272" y="4334691"/>
            <a:ext cx="1541256" cy="1541256"/>
            <a:chOff x="1054543" y="3826461"/>
            <a:chExt cx="1683658" cy="1683658"/>
          </a:xfrm>
        </p:grpSpPr>
        <p:sp>
          <p:nvSpPr>
            <p:cNvPr id="93" name="Oval 92"/>
            <p:cNvSpPr/>
            <p:nvPr/>
          </p:nvSpPr>
          <p:spPr>
            <a:xfrm>
              <a:off x="1054543" y="3826461"/>
              <a:ext cx="1683658" cy="1683658"/>
            </a:xfrm>
            <a:prstGeom prst="ellipse">
              <a:avLst/>
            </a:prstGeom>
            <a:solidFill>
              <a:srgbClr val="DCEFCD"/>
            </a:solidFill>
            <a:ln w="9525" algn="ctr">
              <a:solidFill>
                <a:srgbClr val="B1DB91"/>
              </a:solidFill>
              <a:round/>
              <a:headEnd/>
              <a:tailEnd/>
            </a:ln>
          </p:spPr>
          <p:txBody>
            <a:bodyPr lIns="91405" tIns="45703" rIns="91405" bIns="45703" anchor="ctr"/>
            <a:lstStyle/>
            <a:p>
              <a:pPr algn="ctr">
                <a:buClr>
                  <a:srgbClr val="CC3300"/>
                </a:buClr>
              </a:pPr>
              <a:endParaRPr lang="en-US" sz="1600" b="1">
                <a:solidFill>
                  <a:prstClr val="black"/>
                </a:solidFill>
                <a:latin typeface="Calibri" pitchFamily="34" charset="0"/>
              </a:endParaRPr>
            </a:p>
          </p:txBody>
        </p:sp>
        <p:sp>
          <p:nvSpPr>
            <p:cNvPr id="94" name="Oval 93"/>
            <p:cNvSpPr/>
            <p:nvPr/>
          </p:nvSpPr>
          <p:spPr>
            <a:xfrm>
              <a:off x="1213072" y="3984990"/>
              <a:ext cx="1366601" cy="1366601"/>
            </a:xfrm>
            <a:prstGeom prst="ellipse">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5" name="Oval 94"/>
            <p:cNvSpPr/>
            <p:nvPr/>
          </p:nvSpPr>
          <p:spPr>
            <a:xfrm flipV="1">
              <a:off x="1801851" y="4573769"/>
              <a:ext cx="189042" cy="1890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6" name="Oval 95"/>
            <p:cNvSpPr/>
            <p:nvPr/>
          </p:nvSpPr>
          <p:spPr>
            <a:xfrm>
              <a:off x="1374548" y="4146467"/>
              <a:ext cx="1043648" cy="1043646"/>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7" name="Oval 96"/>
            <p:cNvSpPr/>
            <p:nvPr/>
          </p:nvSpPr>
          <p:spPr>
            <a:xfrm>
              <a:off x="1554947" y="4326865"/>
              <a:ext cx="682851" cy="682850"/>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8" name="Rectangle 97"/>
            <p:cNvSpPr/>
            <p:nvPr/>
          </p:nvSpPr>
          <p:spPr>
            <a:xfrm>
              <a:off x="1102169" y="4362133"/>
              <a:ext cx="1602932" cy="706048"/>
            </a:xfrm>
            <a:prstGeom prst="rect">
              <a:avLst/>
            </a:prstGeom>
            <a:effectLst>
              <a:softEdge rad="355600"/>
            </a:effectLst>
          </p:spPr>
          <p:txBody>
            <a:bodyPr wrap="square" anchor="ctr">
              <a:spAutoFit/>
            </a:bodyPr>
            <a:lstStyle/>
            <a:p>
              <a:pPr algn="ctr" fontAlgn="auto">
                <a:spcBef>
                  <a:spcPts val="0"/>
                </a:spcBef>
                <a:spcAft>
                  <a:spcPts val="0"/>
                </a:spcAft>
                <a:defRPr/>
              </a:pPr>
              <a:r>
                <a:rPr lang="en-US" sz="1200" b="1" dirty="0">
                  <a:solidFill>
                    <a:prstClr val="black"/>
                  </a:solidFill>
                  <a:latin typeface="Calibri"/>
                  <a:ea typeface="Arial Unicode MS" panose="020B0604020202020204" pitchFamily="34" charset="-128"/>
                  <a:cs typeface="Arial Unicode MS" panose="020B0604020202020204" pitchFamily="34" charset="-128"/>
                </a:rPr>
                <a:t>Build and develop 50 Islamic financial institutions</a:t>
              </a:r>
            </a:p>
          </p:txBody>
        </p:sp>
      </p:grpSp>
      <p:grpSp>
        <p:nvGrpSpPr>
          <p:cNvPr id="99" name="Group 98"/>
          <p:cNvGrpSpPr/>
          <p:nvPr/>
        </p:nvGrpSpPr>
        <p:grpSpPr>
          <a:xfrm>
            <a:off x="6225036" y="4334691"/>
            <a:ext cx="1541256" cy="1541256"/>
            <a:chOff x="1054543" y="3826461"/>
            <a:chExt cx="1683658" cy="1683658"/>
          </a:xfrm>
        </p:grpSpPr>
        <p:sp>
          <p:nvSpPr>
            <p:cNvPr id="100" name="Oval 99"/>
            <p:cNvSpPr/>
            <p:nvPr/>
          </p:nvSpPr>
          <p:spPr>
            <a:xfrm>
              <a:off x="1054543" y="3826461"/>
              <a:ext cx="1683658" cy="1683658"/>
            </a:xfrm>
            <a:prstGeom prst="ellipse">
              <a:avLst/>
            </a:prstGeom>
            <a:solidFill>
              <a:srgbClr val="DCEFCD"/>
            </a:solidFill>
            <a:ln w="9525" algn="ctr">
              <a:solidFill>
                <a:srgbClr val="B1DB91"/>
              </a:solidFill>
              <a:round/>
              <a:headEnd/>
              <a:tailEnd/>
            </a:ln>
          </p:spPr>
          <p:txBody>
            <a:bodyPr lIns="91405" tIns="45703" rIns="91405" bIns="45703" anchor="ctr"/>
            <a:lstStyle/>
            <a:p>
              <a:pPr algn="ctr">
                <a:buClr>
                  <a:srgbClr val="CC3300"/>
                </a:buClr>
              </a:pPr>
              <a:endParaRPr lang="en-US" sz="1600" b="1">
                <a:solidFill>
                  <a:prstClr val="black"/>
                </a:solidFill>
                <a:latin typeface="Calibri" pitchFamily="34" charset="0"/>
              </a:endParaRPr>
            </a:p>
          </p:txBody>
        </p:sp>
        <p:sp>
          <p:nvSpPr>
            <p:cNvPr id="101" name="Oval 100"/>
            <p:cNvSpPr/>
            <p:nvPr/>
          </p:nvSpPr>
          <p:spPr>
            <a:xfrm>
              <a:off x="1213072" y="3984990"/>
              <a:ext cx="1366601" cy="1366601"/>
            </a:xfrm>
            <a:prstGeom prst="ellipse">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2" name="Oval 101"/>
            <p:cNvSpPr/>
            <p:nvPr/>
          </p:nvSpPr>
          <p:spPr>
            <a:xfrm flipV="1">
              <a:off x="1801851" y="4573769"/>
              <a:ext cx="189042" cy="1890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3" name="Oval 102"/>
            <p:cNvSpPr/>
            <p:nvPr/>
          </p:nvSpPr>
          <p:spPr>
            <a:xfrm>
              <a:off x="1374548" y="4146467"/>
              <a:ext cx="1043648" cy="1043646"/>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4" name="Oval 103"/>
            <p:cNvSpPr/>
            <p:nvPr/>
          </p:nvSpPr>
          <p:spPr>
            <a:xfrm>
              <a:off x="1554947" y="4326865"/>
              <a:ext cx="682851" cy="682850"/>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1102169" y="4261267"/>
              <a:ext cx="1602932" cy="907776"/>
            </a:xfrm>
            <a:prstGeom prst="rect">
              <a:avLst/>
            </a:prstGeom>
            <a:effectLst>
              <a:softEdge rad="355600"/>
            </a:effectLst>
          </p:spPr>
          <p:txBody>
            <a:bodyPr wrap="square" anchor="ctr">
              <a:spAutoFit/>
            </a:bodyPr>
            <a:lstStyle/>
            <a:p>
              <a:pPr algn="ctr" fontAlgn="auto">
                <a:spcBef>
                  <a:spcPts val="0"/>
                </a:spcBef>
                <a:spcAft>
                  <a:spcPts val="0"/>
                </a:spcAft>
                <a:defRPr/>
              </a:pPr>
              <a:r>
                <a:rPr lang="en-US" sz="1200" b="1" dirty="0">
                  <a:solidFill>
                    <a:prstClr val="black"/>
                  </a:solidFill>
                  <a:latin typeface="Calibri"/>
                  <a:ea typeface="Arial Unicode MS" panose="020B0604020202020204" pitchFamily="34" charset="-128"/>
                  <a:cs typeface="Arial Unicode MS" panose="020B0604020202020204" pitchFamily="34" charset="-128"/>
                </a:rPr>
                <a:t>Improve overall business environment in 10 member countries</a:t>
              </a:r>
            </a:p>
          </p:txBody>
        </p:sp>
      </p:grpSp>
      <p:grpSp>
        <p:nvGrpSpPr>
          <p:cNvPr id="106" name="Group 105"/>
          <p:cNvGrpSpPr/>
          <p:nvPr/>
        </p:nvGrpSpPr>
        <p:grpSpPr>
          <a:xfrm>
            <a:off x="7924800" y="4334691"/>
            <a:ext cx="1541256" cy="1541256"/>
            <a:chOff x="1054543" y="3826461"/>
            <a:chExt cx="1683658" cy="1683658"/>
          </a:xfrm>
        </p:grpSpPr>
        <p:sp>
          <p:nvSpPr>
            <p:cNvPr id="107" name="Oval 106"/>
            <p:cNvSpPr/>
            <p:nvPr/>
          </p:nvSpPr>
          <p:spPr>
            <a:xfrm>
              <a:off x="1054543" y="3826461"/>
              <a:ext cx="1683658" cy="1683658"/>
            </a:xfrm>
            <a:prstGeom prst="ellipse">
              <a:avLst/>
            </a:prstGeom>
            <a:solidFill>
              <a:srgbClr val="DCEFCD"/>
            </a:solidFill>
            <a:ln w="9525" algn="ctr">
              <a:solidFill>
                <a:srgbClr val="B1DB91"/>
              </a:solidFill>
              <a:round/>
              <a:headEnd/>
              <a:tailEnd/>
            </a:ln>
          </p:spPr>
          <p:txBody>
            <a:bodyPr lIns="91405" tIns="45703" rIns="91405" bIns="45703" anchor="ctr"/>
            <a:lstStyle/>
            <a:p>
              <a:pPr algn="ctr">
                <a:buClr>
                  <a:srgbClr val="CC3300"/>
                </a:buClr>
              </a:pPr>
              <a:endParaRPr lang="en-US" sz="1600" b="1">
                <a:solidFill>
                  <a:prstClr val="black"/>
                </a:solidFill>
                <a:latin typeface="Calibri" pitchFamily="34" charset="0"/>
              </a:endParaRPr>
            </a:p>
          </p:txBody>
        </p:sp>
        <p:sp>
          <p:nvSpPr>
            <p:cNvPr id="108" name="Oval 107"/>
            <p:cNvSpPr/>
            <p:nvPr/>
          </p:nvSpPr>
          <p:spPr>
            <a:xfrm>
              <a:off x="1213072" y="3984990"/>
              <a:ext cx="1366601" cy="1366601"/>
            </a:xfrm>
            <a:prstGeom prst="ellipse">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9" name="Oval 108"/>
            <p:cNvSpPr/>
            <p:nvPr/>
          </p:nvSpPr>
          <p:spPr>
            <a:xfrm flipV="1">
              <a:off x="1801851" y="4573769"/>
              <a:ext cx="189042" cy="1890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0" name="Oval 109"/>
            <p:cNvSpPr/>
            <p:nvPr/>
          </p:nvSpPr>
          <p:spPr>
            <a:xfrm>
              <a:off x="1374548" y="4146467"/>
              <a:ext cx="1043648" cy="1043646"/>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1" name="Oval 110"/>
            <p:cNvSpPr/>
            <p:nvPr/>
          </p:nvSpPr>
          <p:spPr>
            <a:xfrm>
              <a:off x="1554947" y="4326865"/>
              <a:ext cx="682851" cy="682850"/>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1102169" y="4261267"/>
              <a:ext cx="1602932" cy="907776"/>
            </a:xfrm>
            <a:prstGeom prst="rect">
              <a:avLst/>
            </a:prstGeom>
            <a:effectLst>
              <a:softEdge rad="355600"/>
            </a:effectLst>
          </p:spPr>
          <p:txBody>
            <a:bodyPr wrap="square" anchor="ctr">
              <a:spAutoFit/>
            </a:bodyPr>
            <a:lstStyle/>
            <a:p>
              <a:pPr algn="ctr" fontAlgn="auto">
                <a:spcBef>
                  <a:spcPts val="0"/>
                </a:spcBef>
                <a:spcAft>
                  <a:spcPts val="0"/>
                </a:spcAft>
                <a:defRPr/>
              </a:pPr>
              <a:r>
                <a:rPr lang="en-US" sz="1200" b="1" dirty="0">
                  <a:solidFill>
                    <a:prstClr val="black"/>
                  </a:solidFill>
                  <a:latin typeface="Calibri"/>
                  <a:ea typeface="Arial Unicode MS" panose="020B0604020202020204" pitchFamily="34" charset="-128"/>
                  <a:cs typeface="Arial Unicode MS" panose="020B0604020202020204" pitchFamily="34" charset="-128"/>
                </a:rPr>
                <a:t>Mobilize up to 70% projects’ investment needs from the market</a:t>
              </a:r>
            </a:p>
          </p:txBody>
        </p:sp>
      </p:grpSp>
      <p:sp>
        <p:nvSpPr>
          <p:cNvPr id="54" name="Rectangle 53"/>
          <p:cNvSpPr/>
          <p:nvPr/>
        </p:nvSpPr>
        <p:spPr>
          <a:xfrm>
            <a:off x="1028700" y="1742843"/>
            <a:ext cx="8526630" cy="523220"/>
          </a:xfrm>
          <a:prstGeom prst="rect">
            <a:avLst/>
          </a:prstGeom>
        </p:spPr>
        <p:txBody>
          <a:bodyPr wrap="square" tIns="0" bIns="0" anchor="t">
            <a:noAutofit/>
          </a:bodyPr>
          <a:lstStyle/>
          <a:p>
            <a:pPr algn="ctr" fontAlgn="auto">
              <a:spcBef>
                <a:spcPct val="20000"/>
              </a:spcBef>
              <a:spcAft>
                <a:spcPts val="0"/>
              </a:spcAft>
              <a:defRPr/>
            </a:pPr>
            <a:r>
              <a:rPr lang="en-US" sz="1400" i="1" dirty="0" smtClean="0">
                <a:solidFill>
                  <a:prstClr val="black"/>
                </a:solidFill>
                <a:latin typeface="Calibri"/>
                <a:ea typeface="Arial Unicode MS" panose="020B0604020202020204" pitchFamily="34" charset="-128"/>
                <a:cs typeface="Arial Unicode MS" panose="020B0604020202020204" pitchFamily="34" charset="-128"/>
              </a:rPr>
              <a:t>To promote private sector by providing Islamic financing capabilities and providing access to </a:t>
            </a:r>
            <a:r>
              <a:rPr lang="en-US" sz="1400" i="1" dirty="0">
                <a:solidFill>
                  <a:prstClr val="black"/>
                </a:solidFill>
                <a:latin typeface="Calibri"/>
                <a:ea typeface="Arial Unicode MS" panose="020B0604020202020204" pitchFamily="34" charset="-128"/>
                <a:cs typeface="Arial Unicode MS" panose="020B0604020202020204" pitchFamily="34" charset="-128"/>
              </a:rPr>
              <a:t>financing in all member </a:t>
            </a:r>
            <a:r>
              <a:rPr lang="en-US" sz="1400" i="1" dirty="0" smtClean="0">
                <a:solidFill>
                  <a:prstClr val="black"/>
                </a:solidFill>
                <a:latin typeface="Calibri"/>
                <a:ea typeface="Arial Unicode MS" panose="020B0604020202020204" pitchFamily="34" charset="-128"/>
                <a:cs typeface="Arial Unicode MS" panose="020B0604020202020204" pitchFamily="34" charset="-128"/>
              </a:rPr>
              <a:t>countries</a:t>
            </a:r>
            <a:endParaRPr lang="en-GB" sz="1400" i="1" dirty="0">
              <a:solidFill>
                <a:prstClr val="black"/>
              </a:solidFill>
              <a:latin typeface="Calibri"/>
              <a:ea typeface="Arial Unicode MS" panose="020B0604020202020204" pitchFamily="34" charset="-128"/>
              <a:cs typeface="Arial Unicode MS" panose="020B0604020202020204" pitchFamily="34" charset="-128"/>
            </a:endParaRPr>
          </a:p>
        </p:txBody>
      </p:sp>
      <p:sp>
        <p:nvSpPr>
          <p:cNvPr id="57" name="Title 2"/>
          <p:cNvSpPr>
            <a:spLocks noGrp="1"/>
          </p:cNvSpPr>
          <p:nvPr>
            <p:ph type="title"/>
          </p:nvPr>
        </p:nvSpPr>
        <p:spPr>
          <a:xfrm>
            <a:off x="1003300" y="274638"/>
            <a:ext cx="8902700" cy="807536"/>
          </a:xfrm>
        </p:spPr>
        <p:txBody>
          <a:bodyPr/>
          <a:lstStyle/>
          <a:p>
            <a:r>
              <a:rPr lang="en-US" dirty="0" smtClean="0"/>
              <a:t>ICD </a:t>
            </a:r>
            <a:r>
              <a:rPr lang="en-US" dirty="0"/>
              <a:t>-</a:t>
            </a:r>
            <a:r>
              <a:rPr lang="en-US" dirty="0" smtClean="0"/>
              <a:t> Strategy to promote the Private Sector</a:t>
            </a:r>
          </a:p>
        </p:txBody>
      </p:sp>
    </p:spTree>
    <p:extLst>
      <p:ext uri="{BB962C8B-B14F-4D97-AF65-F5344CB8AC3E}">
        <p14:creationId xmlns:p14="http://schemas.microsoft.com/office/powerpoint/2010/main" val="2733726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1" descr="data:image/jpeg;base64,/9j/4AAQSkZJRgABAQAAAQABAAD/2wCEAAkGBxQSEhUREBQSFBQWGBkZGRgYERcgGBkhHR4YFx0eHCEYICggGiMlGxwVIjEhJSkrLi4xGh8zODMsNygtMCsBCgoKDg0OGxAQGzcmICQvLCwtLS8sNS80LSwsMiw0LCwwMDc0LCwsLDI0Nyw0Li80NCwsLi8sNCwsNiwsLCwvLP/AABEIAFgA3gMBEQACEQEDEQH/xAAbAAACAgMBAAAAAAAAAAAAAAAABgMFAQIEB//EADwQAAIBAwMBBgQEAwYHAQAAAAECAwAEERIhMQUGEyJBUWEHFDJxQoGRoSNichUzUrHC0SRDU4LB4fA0/8QAGwEBAAIDAQEAAAAAAAAAAAAAAAMEAQIFBgf/xAA1EQACAQIDBQYFBAIDAQAAAAAAAQIDEQQhMQUSQVFhEyJxgZGhMrHB0fAGFCPhQvEzcoIV/9oADAMBAAIRAxEAPwD2qgCgCgCgCgCgCgCgCgCgCgCgCgCgCgCgCgDFAGKAguLtU5O/p50BzPcyEZChB6u2P25qCtiaNFXqSSMqLehzXV2UVnaYYUZIWMn/AFCqC23g3NQUr3y0ZJ2MrXN0mY8TD84SP9RqJfqDBXs215GewmTJcSDyV/6W3/Q10KGPw1f/AI5p+ZHKElqieC8VtuG9Dsatmp00AUAUBtQBQBQBQBQBQBQBQBQBQBQBQBQBQBQBQBQBQHBc3JJKR42+pjwv/v2qOrVhSg5zdkjKTbsjgluViBbOPWRud9vsu9eQxm3q1eXZ4VWXPi/t8y1Gio5yEfrNwbpJbiznnk1E2/y+IzFIcbnx420kkkHO3tWMPDsKkYYqCuu/2jvvL58dL5GJO+cfCxdx9HLROmAgltViKZzoYBgN/PGRv7VzJY2MakZXvu1HK/NOxJuZeRAz9QVAr29pKABnTdOp2HO6mpF/8+U3KFSUW+cU9fMx37aHKO1BiH/EwywRlvBMo1xBdIOWceZORuB5VO9mRqz/AIpqUks4/DK9+C4eVzHaNajPY3yyxoxIkDAlWxpYj1XO+P2NbUdrYnBVHTmrxWqbu1/6+j8A6cZq6LK3uimAx1Idg3p7N6GvYYTGUsVDfpvxXFeJVlFxdmWQq0amaA2oAoAoDFAZoAoDGaAr+s9ZhtVVp3062CoAMljzgAc7ZP2FAd6MCAQcg7g0BtQBQBQGKAzQBQBQBigOK/mO0afU37DzJ+1YlJRV3ogJXXO0EsevuYJljtzl2lQCKUbZYMDqzjcMAR5EV5XF1KePqKEqi3ZfCk+9fm1pnyduhYinBXsRS9Pe5zL1HTHbr9NsHyjejTN/zCfJBtxya5UK0aDVLBJyqPWds/CK4dWSNXW9PQi6h19IysUS6SPojSMNN9wvEQx5tXUobFjCLq4ypm9VfLzfHwKtTF57sEKl/wBs5dRVYwSNvHMzHP2Qhf0rs0cLhoRXZ00vL75lGpi6l7fUw/ayaJgGjjI2OV75M7ZIGo+XBrd0KNRd+mvNIw8TUi/9jJ0/tV9KygqHGyzadL/0SL4T9jXJrbGwle7oS3JL0v1WqLkMZKNt9fnjoWHU7Vpz39q38RU7qSByQroTnTtvG3OlxsfeuPHewUuwxUbK+8prOz58pLmnmi5dVFvR9A7DSAxuyjQgYxfLHmLRsRITu0jfVq4wVx6mfF4yrg8TGUe87XcuE0+C4KK4cbiMVKNvxDlYTYPdk5B3U+o9D7ivYYbEQxFJVYPJ/litKLi7MsqnNTBOBk7AUArdL+IFnc3PysDs50s3eBT3R0fVhjscZ5G1Aby9qYbu2uj064V5YkY5QBiCASCAeQcc8UAjfDXrhnuI7iaZ5Wjs3NwSxOhu8JGpRsp054FAOtt8RbCTutErHvmZY/4b+LT9RG3A9aAWO3fbYyW1vddNuHWD5oRTMI8DGxJywyB7+9ALnaWdv7HMscsulr+TQwlbDozbb5yy44oBy+Lshi6Ws6aNcZTSWQNjUApxng+9ANkXVI7eyS4uW0osSFmxxsPIUBxN25sgtuxkP/Fbwju2ywzjOMbCgIY/iHYNo0yk95L3KYjbxNkDbbjJG9ARfEjte3ToV7qJnllJVG0MY09WbTucc6fPFALvQPiH0+0jIklu5ZJG1SSvbyDWxwNsjCjgBRQDr2u6w1vYyXMLRIwUFGl1aN+NWN6An6X1lHs0vJGUIYhIzAHSNskgHfHNASdn+uQ3sXf2zF49TKG0kZK7HGaAsWOBmgKV5Mhn83OB/SP9zXnP1FjOzoqjF5y18CehG7vyE3pbGe7vYZZzJCjJiIqABjDnB8wDhSOK4mISoYWhVp092TT73t6vVEse9Jps5e03WGYkRFQcalZvpiTOkyt7k7KPzrt7NwkMBRU5r+Sfr/1X1KOJrOb3Y6L8uc/Sezkl3Mggz8hxJKfCZtJ8YznW2ps77D9Ku4PDzmu1rrvXvre30RC1vO0Ph58xvu+nWdrcR4tYAqoDnQNa+LAK5+rHPrXUskZajGWhJ2qmtp9MTRxTEEbsPpBKghf5iDWbJkkoxlqio7X9kO60y2ERKFx30IGpSONSRnz9cEbZqnisLGot6K73Bp2NHDd+HTiv6F/pnUO6m0RuHi1BYXJOVJGTBLncDIYDO4IFUFBYyh+3xStPPyay3l9RGbpzvDT8yZbdXm7h06lAMrJoiuIycA5OhHJ/CyOQCfMflXn6NF1N7Z9fKUbuL5Wza6prNLmdHe0nHiM9nG6htTl21GRNh4RtlARyMZ3O9XNg46Krft0rJr1kuPRtcOhitDLeGKCQMoYeYr2BVKHttaTGHv7WYwyQanwULxyLjxK6DdtuMb5oDyXoPZb5iOO1e5ljlmWWa3aK3ZURJP7yN88AsFOPLFAMvZH4a3KPI148Mam2NsotwVLA/jYjzFAb2vwcMbmSPqN0jsulioUZHGDjmgIoPgoE7vRf3K90SY8BfAW5x6ZoCHtD2NtrGztrOW7uFL3EjIyqPFqXxBhxgDfPPpQF1H8L0PTl6f8AMyFBMJg5UZHHhAPA86AZe2HZdb+z+TaRowdPiABPh+9AIfaH4eTw2sha/wCoXEapgwoASw4wBQBZ/CNnjgb5+7QRgNErKuqLO+B6GgOjp3wc7qSFzezMsUwmCFFwWBBJ/PFAXvaHsPPc3DzJ1C4hVsYjUAquBjbNAUt/8JpZk7ubqVw6ZBwUXGRuKA3uvhZcSRmKTql00bDSVIGCPSgILr4cXFvbvp6letHHG38JFBLAA+FR7jagGn4W9IFr06KNe9AYs+JUCuuo5wQKAZr5sRsfY0BR3bqqjUwVQqjJOMZHqfc14Hbc5Vce4xV92yS16lylaMLsV77orCT5h5tRJCIqIFADZ1M2D4mOSSeNhtVrZmJhXqQw0YZfFJt3+HguS4GlZOMXK4sLeMy3BiQPLchVTONKJreFOfPIGPc58q62Jh+4xcN52UW8ubsnbw59Dmxk4wlZZv2V2j022W4s7S3TCN3aKspwcrgcgJyBxt967q0JoJqKTFnqnUfm2GsLHIuyEE6G89L5+nfhvI0aua1Ke9mtSE5TS8wYOPpjOzMwOd8cKNst58DJNL2Rr2m7BX15DX0Tql1Oy57sDlz3TAAeWCW3J9PLzrCbMwlKQi9poZBJeWssYUSzRvDIqgbkgjj3Db+oauLjafZ4uNdPRO65q2q9rjNxlBrVqzLHpMKXtu0curEseTpYjDHwOR5Z1KCM8GqG2qksNWp4qnq8nda209i1hO/BxYwdFt1hynfPMwYFy7gsM8DAwFGPICuEsVP9xTrbiik1aystc8+JasrON7jD0n6Sv+FiP0JFfSFmUTuNAYCDyA/SgNqAKAKAilt0YgsqsV4JAOPtnigJKAzQBQBQGKAzQBQBQBQBQHN1H+6f7GgPOu1oIm1SaNPdJ3ZdGManbVrxtk7YzXmG129VRvfe7yTV3krW425mKmTTlyyvp1v9DWyRhE2kERmVu7BVgd0IP1b6S3FYwUovHxu7y3HfTnlpxtqZt/E7aXy/OXIXJspZgx5Xuo0uEfH1eIFVOedEplJH2rajUaxik9XJxtyaWvmlH3IZL+HLgk/69bnpp6xKbaA6T3ksas7CMuq5G+NAIJJ4HAzXpL5Gd97qFCYOp1yhkXPhXBHeY+/CjbJ5PHvRXZpBTk7vQ0vLh3bxnDYAR9I2HIVtt1znDeXntWHqazl33cuez017C2ZIp2QkAppzseWGOCOfeiuSR3kU/UuoPPeXEhT6ZEtkjx7F0c+4ck/auFteSlNQeVk5X6LVea9zam2235fZmnQ4WFvIsBzhJwp33HeEbe5AbH5VFtGcXRw8q3GSb9PlpczRT3ZqHX5kdioMsYgChxJHp/hvqQfj771yM4z6jFRVJWg3VeTTvmrPPLc9tPMKzaUNbq2Tuue8en9L/H/W3+Zr1EfhRuUfxAZ+7hWGaONzJkRyMVjnCgkxs4+jPI+1bAWuodckm6fFDYCeOdo3m0tIDJGsZzgljurN4QfMUBr2i68t3/Zk0MigXCzalM7ImyA4fTuNL0BDL125k6ZBFbPO10sRmdmKh9MZ21ZxlHIIB5IFAMvaLriXPRZryGTTqty6srEFWxnGeQQ3lQC51C/aNreXvDcQiG2DRJMyzwsxBEqf9YMdj/TigLjsV1eNJ+oCacf/ALO7jDSE4GhWwo8hkt+/pQEHSe1D/wBpK8rMLS9Rlg1MujVEdiuD+NTnf0oCpi6zPGl3DHK5hnimngn1Z7gIWWRNR88hdP8AVQEtp1B++6cYpGd26fNIEMpIkkUKU1DO5yW/+FAWvZOWCW3tbie6k+baQa8yMGMhODEY/IeWnG3PvQFR2/vpEvrkRSsuizSXAnIKsHYakUbM5UABTsdqA7O0fauVWt54WkMFqYTdE6RnvRhhIOVZFIbAHnQHR1q+mjup7m0dp4UjjM9sr5LIwYmWLzVgN8DnHrQFDd9WljNg9o0sxa1nk0GY6nAIIfSfrdVLEKeSPagPR+x0kDWqNaytNG2+t3LOT56s7g58vKgLS9XKMPY0Av384URlgCrgAkkYGkHJOftXh9t4SSxjnHik1zb0si1TqJQzKgXbXETHTggLKgyTkZJUHIwCQOPcVXw6jgMXCd7pPdl9bdFf2Nd51qby6oT7dijT2akESHvYkYgLICQ+FJ2DBgQVOx38xXoNo0FGrGu1ktWuHC75rrqvA59KVr0/NLmXVh12bp94IX1fIMusAoT3Ctkn6QThX2xwARxU+y8eqtBKcldPdfVrR+aNpqVKrb/F5+Ay9WkhvZokhlhcackiQZGSCNIB8RIB2rs3JFKL0Zv1vosUarpaNSF0hZHAznbUpJ2b9jWrNKkeJW9s+18iyRWnTmRpXYK7gahH/L6Zxk+wFQ4jEwowcpPRXNZzk2ow4iv1p2t1lhjyjSsqRjP8WU40lzjdQWLEsdzxxXmsJF4ypCc+81dt8Fd3S5N6WWi1JKr7JOKyvkub6jJ2ctO5hOkagihFx+LTzjPq5Iqv+oKyq4iFBPKOvRv7Is4SG5Tb/Mi0teoxGREDDW+5UDxDA1HVjjAB5rn4LZ9arXird1PXhrw/omlXglrmxh6UPBqP4iT+pzX0Upk9xbpINMiq49GAI/egMfLJnOhc4050jOPT7e1ARnp8WMd1HgfyL/tQEnyyZJ0LkjSTpGcen29qAwLSPTo0Jp506Rj9OKA1+Riyrd2mV2U6Blft6UBhenQg5EUYO++hc780Bk2MWFHdx4X6RoHh+3pQGVs4wugRoFPK6Rjf2oDC2EQIIjjBXghBkfb086ABYRB+9Ecfef4tA1frzQA9hEza2jjLc6igzt70AGxiIYGNMOcsNA8R9T60BtDZxoSURFJGCQoBx6UBr8jFlW7uPUv0nQMj7ennQElvbJGCI1VATk6VAyfXagJDQFBfWQdXgb+tdgdvMYII965G2MPKdHtafxQz8VxWWZJCz7r0YtRXzI+pmlO7JFDtrkIOCxXhQOBxxn0ry0sPGdOySWSc58I9E9W3q/QyqjjK7vyS4vqV/aboizIJE0gZ1IxGQjHlXH+Bj+hrtbJx+/H9pXdprJPmvHny5ohxNBP+SJXdP6rbROq3JubWaMk41s8RzsdOc+Fh5cVFjMBjFvKCjOL6JS6cs1zNKdekmt+6a81/oj6t0+3u5e/6bL3cqDUzCN0iGPxawMRtj9axg8TisFBRxUcv8c05eS1aMVqdOtLeovPjy9TntekBmjn6rdCWL8GHeRD7M+MIM+XnVnFbRrVFKnhoPfWt7JrwWrI6eHjdTrSy9fcter39llTHdONIKxw2qLnfY4wMgnjORtXOwuHxr7sqSbespt/jXQsValDWM/BRIez3Z8tMZSpR+Bqcu0KnzZj9UhGdvw5rs4rGx2fQ77vN6JK2fO3BL3IqNDtJ3t+fcZer40rAIXZNsNrRY8jgMWO++/HPvXlcI5Ocq8qiUs75Nyz1aS/LdC9WtZQUcvY6Oz3S2iXfwGQkBFl1qBnLPkjIJ4xk16nZMVWk8RrwTas+vS3kiuouCs8ul7jnEmkADyruAzmgDNAGaAM0AZoAzQBmgDNAGaAM0AZoAzQBmgDNAGaAM0AZoDkvoCwDLsy7g0At9X6UJQ0sYwWKCZAFDHScjxHdR7jy968ttDCSwsu1h8Gdte43q7cU/Z65Em6p+OXn5nP0lmLyR4RY4gE0KBp1HcgHkgLp582O1efxagqcamblK8rvWy+Wd/QmotuTjwWVupwXPS7e5GlDGwycRuOCCQSh+pdweNq69Da+KwqUcTDejlnxz5vj55kE6FKr8LKO57C8qpuEU8qrh0P5Egn866dPbWAqWk5WfWOfrmVpYCayXzIoOwhHhL3JU8r4VU/fxH/Kt57XwEe853fRXZhYGehe9N7MRW41HRF/MDmQ+2s8f9orm1v1A59zCQz5v7fcs08FGGcjvur7utEduigMMxnGVkPJUYOzEZOT/wCK5FOh27lUxEm2n3ucVzfNX4ImnV3LRgtdOvQj6X09JC8qmaGPVnYkAnUQ8bKSQzagRsOCDmuthMLWxEowmlJR+J+XdcXk81bjrqQLdzkrr8zuN/TLXT4tIXYBVHCqOAK9bGKirIwWGa2BrmgDNAGaAM0AZoAzQBmgDNAGaAM0AZoAzQBmgDNAGaAM0AZoAzQHHdWpJ1xnS4/Q+x9RWGk1ZgqL23DK6IRbyvydPhJOxIPkcetefxWwoOoqtLh/i3l4LkumhL2j3XHS/EXeqdNkiVv4RVe7CbeJdQOmN0xuMKWLE44rndnUpzXbXT3m7vLJq8k3pm7WIpRye6uFvPg19TuvL7EWi2bW6ryPFgKM7/1Yxn3rk0KG9V7SurRb8L3+2pZnUtG1PN/Yhbqj6jpIKSqvckAeBmUHBxyDuQf5TUqwlNQTllKDe+uaT+eifia9tK+Wj06M4ei96ZUkQPOCgLDOTkjQxUnw5DJnTkbOcVfrYdVqcqUI2d7KyyyzV7cGna/NZkFOUlJSeeX9O3p7jLNZrIhSddyQRGjeIYIIJYbIc+lWtn7BqU6qq1ZcM1zvwfQmqVVOO7YtbOy4LAAL9KD6V/3PvXp4U4wjuxVkQlhW4M5oDTNAGaAM0AZoAzQBmgDNAGaAM0AZoAzQBmgDNAGaAM0AZoAzQBmgDNARyxKwwwBoDl+RK/3TsvtyP0NYaTyYNDDJ5rC3uY9/2NV5YLDyd5QXobKTXE0is2X6I7dftH6fnR4Og3dwXoYTa0JRZMRh3OP8KjSP2qwkloYOqC3VBhQBWQS5oAzQBm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AutoShape 13" descr="data:image/jpeg;base64,/9j/4AAQSkZJRgABAQAAAQABAAD/2wCEAAkGBxQSEhUREBQSFBQWGBkZGRgYERcgGBkhHR4YFx0eHCEYICggGiMlGxwVIjEhJSkrLi4xGh8zODMsNygtMCsBCgoKDg0OGxAQGzcmICQvLCwtLS8sNS80LSwsMiw0LCwwMDc0LCwsLDI0Nyw0Li80NCwsLi8sNCwsNiwsLCwvLP/AABEIAFgA3gMBEQACEQEDEQH/xAAbAAACAgMBAAAAAAAAAAAAAAAABgMFAQIEB//EADwQAAIBAwMBBgQEAwYHAQAAAAECAwAEERIhMQUGEyJBUWEHFDJxQoGRoSNichUzUrHC0SRDU4LB4fA0/8QAGwEBAAIDAQEAAAAAAAAAAAAAAAMEAQIFBgf/xAA1EQACAQIDBQYFBAIDAQAAAAAAAQIDEQQhMQUSQVFhEyJxgZGhMrHB0fAGFCPhQvEzcoIV/9oADAMBAAIRAxEAPwD2qgCgCgCgCgCgCgCgCgCgCgCgCgCgCgCgCgDFAGKAguLtU5O/p50BzPcyEZChB6u2P25qCtiaNFXqSSMqLehzXV2UVnaYYUZIWMn/AFCqC23g3NQUr3y0ZJ2MrXN0mY8TD84SP9RqJfqDBXs215GewmTJcSDyV/6W3/Q10KGPw1f/AI5p+ZHKElqieC8VtuG9Dsatmp00AUAUBtQBQBQBQBQBQBQBQBQBQBQBQBQBQBQBQBQBQHBc3JJKR42+pjwv/v2qOrVhSg5zdkjKTbsjgluViBbOPWRud9vsu9eQxm3q1eXZ4VWXPi/t8y1Gio5yEfrNwbpJbiznnk1E2/y+IzFIcbnx420kkkHO3tWMPDsKkYYqCuu/2jvvL58dL5GJO+cfCxdx9HLROmAgltViKZzoYBgN/PGRv7VzJY2MakZXvu1HK/NOxJuZeRAz9QVAr29pKABnTdOp2HO6mpF/8+U3KFSUW+cU9fMx37aHKO1BiH/EwywRlvBMo1xBdIOWceZORuB5VO9mRqz/AIpqUks4/DK9+C4eVzHaNajPY3yyxoxIkDAlWxpYj1XO+P2NbUdrYnBVHTmrxWqbu1/6+j8A6cZq6LK3uimAx1Idg3p7N6GvYYTGUsVDfpvxXFeJVlFxdmWQq0amaA2oAoAoDFAZoAoDGaAr+s9ZhtVVp3062CoAMljzgAc7ZP2FAd6MCAQcg7g0BtQBQBQGKAzQBQBQBigOK/mO0afU37DzJ+1YlJRV3ogJXXO0EsevuYJljtzl2lQCKUbZYMDqzjcMAR5EV5XF1KePqKEqi3ZfCk+9fm1pnyduhYinBXsRS9Pe5zL1HTHbr9NsHyjejTN/zCfJBtxya5UK0aDVLBJyqPWds/CK4dWSNXW9PQi6h19IysUS6SPojSMNN9wvEQx5tXUobFjCLq4ypm9VfLzfHwKtTF57sEKl/wBs5dRVYwSNvHMzHP2Qhf0rs0cLhoRXZ00vL75lGpi6l7fUw/ayaJgGjjI2OV75M7ZIGo+XBrd0KNRd+mvNIw8TUi/9jJ0/tV9KygqHGyzadL/0SL4T9jXJrbGwle7oS3JL0v1WqLkMZKNt9fnjoWHU7Vpz39q38RU7qSByQroTnTtvG3OlxsfeuPHewUuwxUbK+8prOz58pLmnmi5dVFvR9A7DSAxuyjQgYxfLHmLRsRITu0jfVq4wVx6mfF4yrg8TGUe87XcuE0+C4KK4cbiMVKNvxDlYTYPdk5B3U+o9D7ivYYbEQxFJVYPJ/litKLi7MsqnNTBOBk7AUArdL+IFnc3PysDs50s3eBT3R0fVhjscZ5G1Aby9qYbu2uj064V5YkY5QBiCASCAeQcc8UAjfDXrhnuI7iaZ5Wjs3NwSxOhu8JGpRsp054FAOtt8RbCTutErHvmZY/4b+LT9RG3A9aAWO3fbYyW1vddNuHWD5oRTMI8DGxJywyB7+9ALnaWdv7HMscsulr+TQwlbDozbb5yy44oBy+Lshi6Ws6aNcZTSWQNjUApxng+9ANkXVI7eyS4uW0osSFmxxsPIUBxN25sgtuxkP/Fbwju2ywzjOMbCgIY/iHYNo0yk95L3KYjbxNkDbbjJG9ARfEjte3ToV7qJnllJVG0MY09WbTucc6fPFALvQPiH0+0jIklu5ZJG1SSvbyDWxwNsjCjgBRQDr2u6w1vYyXMLRIwUFGl1aN+NWN6An6X1lHs0vJGUIYhIzAHSNskgHfHNASdn+uQ3sXf2zF49TKG0kZK7HGaAsWOBmgKV5Mhn83OB/SP9zXnP1FjOzoqjF5y18CehG7vyE3pbGe7vYZZzJCjJiIqABjDnB8wDhSOK4mISoYWhVp092TT73t6vVEse9Jps5e03WGYkRFQcalZvpiTOkyt7k7KPzrt7NwkMBRU5r+Sfr/1X1KOJrOb3Y6L8uc/Sezkl3Mggz8hxJKfCZtJ8YznW2ps77D9Ku4PDzmu1rrvXvre30RC1vO0Ph58xvu+nWdrcR4tYAqoDnQNa+LAK5+rHPrXUskZajGWhJ2qmtp9MTRxTEEbsPpBKghf5iDWbJkkoxlqio7X9kO60y2ERKFx30IGpSONSRnz9cEbZqnisLGot6K73Bp2NHDd+HTiv6F/pnUO6m0RuHi1BYXJOVJGTBLncDIYDO4IFUFBYyh+3xStPPyay3l9RGbpzvDT8yZbdXm7h06lAMrJoiuIycA5OhHJ/CyOQCfMflXn6NF1N7Z9fKUbuL5Wza6prNLmdHe0nHiM9nG6htTl21GRNh4RtlARyMZ3O9XNg46Krft0rJr1kuPRtcOhitDLeGKCQMoYeYr2BVKHttaTGHv7WYwyQanwULxyLjxK6DdtuMb5oDyXoPZb5iOO1e5ljlmWWa3aK3ZURJP7yN88AsFOPLFAMvZH4a3KPI148Mam2NsotwVLA/jYjzFAb2vwcMbmSPqN0jsulioUZHGDjmgIoPgoE7vRf3K90SY8BfAW5x6ZoCHtD2NtrGztrOW7uFL3EjIyqPFqXxBhxgDfPPpQF1H8L0PTl6f8AMyFBMJg5UZHHhAPA86AZe2HZdb+z+TaRowdPiABPh+9AIfaH4eTw2sha/wCoXEapgwoASw4wBQBZ/CNnjgb5+7QRgNErKuqLO+B6GgOjp3wc7qSFzezMsUwmCFFwWBBJ/PFAXvaHsPPc3DzJ1C4hVsYjUAquBjbNAUt/8JpZk7ubqVw6ZBwUXGRuKA3uvhZcSRmKTql00bDSVIGCPSgILr4cXFvbvp6letHHG38JFBLAA+FR7jagGn4W9IFr06KNe9AYs+JUCuuo5wQKAZr5sRsfY0BR3bqqjUwVQqjJOMZHqfc14Hbc5Vce4xV92yS16lylaMLsV77orCT5h5tRJCIqIFADZ1M2D4mOSSeNhtVrZmJhXqQw0YZfFJt3+HguS4GlZOMXK4sLeMy3BiQPLchVTONKJreFOfPIGPc58q62Jh+4xcN52UW8ubsnbw59Dmxk4wlZZv2V2j022W4s7S3TCN3aKspwcrgcgJyBxt967q0JoJqKTFnqnUfm2GsLHIuyEE6G89L5+nfhvI0aua1Ke9mtSE5TS8wYOPpjOzMwOd8cKNst58DJNL2Rr2m7BX15DX0Tql1Oy57sDlz3TAAeWCW3J9PLzrCbMwlKQi9poZBJeWssYUSzRvDIqgbkgjj3Db+oauLjafZ4uNdPRO65q2q9rjNxlBrVqzLHpMKXtu0curEseTpYjDHwOR5Z1KCM8GqG2qksNWp4qnq8nda209i1hO/BxYwdFt1hynfPMwYFy7gsM8DAwFGPICuEsVP9xTrbiik1aystc8+JasrON7jD0n6Sv+FiP0JFfSFmUTuNAYCDyA/SgNqAKAKAilt0YgsqsV4JAOPtnigJKAzQBQBQGKAzQBQBQBQBQHN1H+6f7GgPOu1oIm1SaNPdJ3ZdGManbVrxtk7YzXmG129VRvfe7yTV3krW425mKmTTlyyvp1v9DWyRhE2kERmVu7BVgd0IP1b6S3FYwUovHxu7y3HfTnlpxtqZt/E7aXy/OXIXJspZgx5Xuo0uEfH1eIFVOedEplJH2rajUaxik9XJxtyaWvmlH3IZL+HLgk/69bnpp6xKbaA6T3ksas7CMuq5G+NAIJJ4HAzXpL5Gd97qFCYOp1yhkXPhXBHeY+/CjbJ5PHvRXZpBTk7vQ0vLh3bxnDYAR9I2HIVtt1znDeXntWHqazl33cuez017C2ZIp2QkAppzseWGOCOfeiuSR3kU/UuoPPeXEhT6ZEtkjx7F0c+4ck/auFteSlNQeVk5X6LVea9zam2235fZmnQ4WFvIsBzhJwp33HeEbe5AbH5VFtGcXRw8q3GSb9PlpczRT3ZqHX5kdioMsYgChxJHp/hvqQfj771yM4z6jFRVJWg3VeTTvmrPPLc9tPMKzaUNbq2Tuue8en9L/H/W3+Zr1EfhRuUfxAZ+7hWGaONzJkRyMVjnCgkxs4+jPI+1bAWuodckm6fFDYCeOdo3m0tIDJGsZzgljurN4QfMUBr2i68t3/Zk0MigXCzalM7ImyA4fTuNL0BDL125k6ZBFbPO10sRmdmKh9MZ21ZxlHIIB5IFAMvaLriXPRZryGTTqty6srEFWxnGeQQ3lQC51C/aNreXvDcQiG2DRJMyzwsxBEqf9YMdj/TigLjsV1eNJ+oCacf/ALO7jDSE4GhWwo8hkt+/pQEHSe1D/wBpK8rMLS9Rlg1MujVEdiuD+NTnf0oCpi6zPGl3DHK5hnimngn1Z7gIWWRNR88hdP8AVQEtp1B++6cYpGd26fNIEMpIkkUKU1DO5yW/+FAWvZOWCW3tbie6k+baQa8yMGMhODEY/IeWnG3PvQFR2/vpEvrkRSsuizSXAnIKsHYakUbM5UABTsdqA7O0fauVWt54WkMFqYTdE6RnvRhhIOVZFIbAHnQHR1q+mjup7m0dp4UjjM9sr5LIwYmWLzVgN8DnHrQFDd9WljNg9o0sxa1nk0GY6nAIIfSfrdVLEKeSPagPR+x0kDWqNaytNG2+t3LOT56s7g58vKgLS9XKMPY0Av384URlgCrgAkkYGkHJOftXh9t4SSxjnHik1zb0si1TqJQzKgXbXETHTggLKgyTkZJUHIwCQOPcVXw6jgMXCd7pPdl9bdFf2Nd51qby6oT7dijT2akESHvYkYgLICQ+FJ2DBgQVOx38xXoNo0FGrGu1ktWuHC75rrqvA59KVr0/NLmXVh12bp94IX1fIMusAoT3Ctkn6QThX2xwARxU+y8eqtBKcldPdfVrR+aNpqVKrb/F5+Ay9WkhvZokhlhcackiQZGSCNIB8RIB2rs3JFKL0Zv1vosUarpaNSF0hZHAznbUpJ2b9jWrNKkeJW9s+18iyRWnTmRpXYK7gahH/L6Zxk+wFQ4jEwowcpPRXNZzk2ow4iv1p2t1lhjyjSsqRjP8WU40lzjdQWLEsdzxxXmsJF4ypCc+81dt8Fd3S5N6WWi1JKr7JOKyvkub6jJ2ctO5hOkagihFx+LTzjPq5Iqv+oKyq4iFBPKOvRv7Is4SG5Tb/Mi0teoxGREDDW+5UDxDA1HVjjAB5rn4LZ9arXird1PXhrw/omlXglrmxh6UPBqP4iT+pzX0Upk9xbpINMiq49GAI/egMfLJnOhc4050jOPT7e1ARnp8WMd1HgfyL/tQEnyyZJ0LkjSTpGcen29qAwLSPTo0Jp506Rj9OKA1+Riyrd2mV2U6Blft6UBhenQg5EUYO++hc780Bk2MWFHdx4X6RoHh+3pQGVs4wugRoFPK6Rjf2oDC2EQIIjjBXghBkfb086ABYRB+9Ecfef4tA1frzQA9hEza2jjLc6igzt70AGxiIYGNMOcsNA8R9T60BtDZxoSURFJGCQoBx6UBr8jFlW7uPUv0nQMj7ennQElvbJGCI1VATk6VAyfXagJDQFBfWQdXgb+tdgdvMYII965G2MPKdHtafxQz8VxWWZJCz7r0YtRXzI+pmlO7JFDtrkIOCxXhQOBxxn0ry0sPGdOySWSc58I9E9W3q/QyqjjK7vyS4vqV/aboizIJE0gZ1IxGQjHlXH+Bj+hrtbJx+/H9pXdprJPmvHny5ohxNBP+SJXdP6rbROq3JubWaMk41s8RzsdOc+Fh5cVFjMBjFvKCjOL6JS6cs1zNKdekmt+6a81/oj6t0+3u5e/6bL3cqDUzCN0iGPxawMRtj9axg8TisFBRxUcv8c05eS1aMVqdOtLeovPjy9TntekBmjn6rdCWL8GHeRD7M+MIM+XnVnFbRrVFKnhoPfWt7JrwWrI6eHjdTrSy9fcter39llTHdONIKxw2qLnfY4wMgnjORtXOwuHxr7sqSbespt/jXQsValDWM/BRIez3Z8tMZSpR+Bqcu0KnzZj9UhGdvw5rs4rGx2fQ77vN6JK2fO3BL3IqNDtJ3t+fcZer40rAIXZNsNrRY8jgMWO++/HPvXlcI5Ocq8qiUs75Nyz1aS/LdC9WtZQUcvY6Oz3S2iXfwGQkBFl1qBnLPkjIJ4xk16nZMVWk8RrwTas+vS3kiuouCs8ul7jnEmkADyruAzmgDNAGaAM0AZoAzQBmgDNAGaAM0AZoAzQBmgDNAGaAM0AZoDkvoCwDLsy7g0At9X6UJQ0sYwWKCZAFDHScjxHdR7jy968ttDCSwsu1h8Gdte43q7cU/Z65Em6p+OXn5nP0lmLyR4RY4gE0KBp1HcgHkgLp582O1efxagqcamblK8rvWy+Wd/QmotuTjwWVupwXPS7e5GlDGwycRuOCCQSh+pdweNq69Da+KwqUcTDejlnxz5vj55kE6FKr8LKO57C8qpuEU8qrh0P5Egn866dPbWAqWk5WfWOfrmVpYCayXzIoOwhHhL3JU8r4VU/fxH/Kt57XwEe853fRXZhYGehe9N7MRW41HRF/MDmQ+2s8f9orm1v1A59zCQz5v7fcs08FGGcjvur7utEduigMMxnGVkPJUYOzEZOT/wCK5FOh27lUxEm2n3ucVzfNX4ImnV3LRgtdOvQj6X09JC8qmaGPVnYkAnUQ8bKSQzagRsOCDmuthMLWxEowmlJR+J+XdcXk81bjrqQLdzkrr8zuN/TLXT4tIXYBVHCqOAK9bGKirIwWGa2BrmgDNAGaAM0AZoAzQBmgDNAGaAM0AZoAzQBmgDNAGaAM0AZoAzQHHdWpJ1xnS4/Q+x9RWGk1ZgqL23DK6IRbyvydPhJOxIPkcetefxWwoOoqtLh/i3l4LkumhL2j3XHS/EXeqdNkiVv4RVe7CbeJdQOmN0xuMKWLE44rndnUpzXbXT3m7vLJq8k3pm7WIpRye6uFvPg19TuvL7EWi2bW6ryPFgKM7/1Yxn3rk0KG9V7SurRb8L3+2pZnUtG1PN/Yhbqj6jpIKSqvckAeBmUHBxyDuQf5TUqwlNQTllKDe+uaT+eifia9tK+Wj06M4ei96ZUkQPOCgLDOTkjQxUnw5DJnTkbOcVfrYdVqcqUI2d7KyyyzV7cGna/NZkFOUlJSeeX9O3p7jLNZrIhSddyQRGjeIYIIJYbIc+lWtn7BqU6qq1ZcM1zvwfQmqVVOO7YtbOy4LAAL9KD6V/3PvXp4U4wjuxVkQlhW4M5oDTNAGaAM0AZoAzQBmgDNAGaAM0AZoAzQBmgDNAGaAM0AZoAzQBmgDNARyxKwwwBoDl+RK/3TsvtyP0NYaTyYNDDJ5rC3uY9/2NV5YLDyd5QXobKTXE0is2X6I7dftH6fnR4Og3dwXoYTa0JRZMRh3OP8KjSP2qwkloYOqC3VBhQBWQS5oAzQBm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AutoShape 16" descr="data:image/jpeg;base64,/9j/4AAQSkZJRgABAQAAAQABAAD/2wCEAAkGBhQSEBQUEhQVFRUVFB0YGBcYFhkXFhkXGBcVGRcVFxsdGyYfGhojHRgXHy8gIycpMi4sGB4xQTAqNjIrLSoBCQoKDgwOGA8PGjQkHiQ1LDUtKSwsLTUsLSo1MDEsLC0sLzUvLCkpKSkpKjUpKTUuKSwpKSwpLCksKSwtKSkpLP/AABEIAEAAmAMBIgACEQEDEQH/xAAcAAABBAMBAAAAAAAAAAAAAAAFAAEDBgIEBwj/xABEEAACAQMCAgYCDQoHAQAAAAABAgMABBESIQUxBhMiQVFxFGEHFTI1QlSBkZKxstHSFhcjM1JTcnN0k2JjgqHB8PEk/8QAGQEAAwEBAQAAAAAAAAAAAAAAAAECAwQF/8QAJREAAgIABQQDAQEAAAAAAAAAAAECEQMEEiExEzJBURQi0eEF/9oADAMBAAIRAxEAPwDslKlTVBY9Kqzx7pslq9wrRs/o9ss5IIGoM4QIM8jvmiCcaczrF1DYY5D9ZH7jRqMgTVq0huxy51WliC1KoPTI9GvWmgfC1LpyDjGc450PtOkkbtdhv0a2kmh3YjBHVrIW9QAappgFqegPBulfpTr1VtcdQwJFw6rHGRjYqC2sg8s6e+juaGmuRip6rHF+nC28s8ZiZjB1GSGA1ektpGPDT3+NFeM8cS2CainbcLhpY48KThn7bAELzIGTT0sQSpVoXPFABEyaZFlkChhIgGGBOsEkaxtyXc1FwLjguRMVUr1U7wnJzkxnBbbuPhSp1YBSmrkPsk+yFe2fEHhgkVYxHGQDGrbsuSckVV/zvcS/fJ/aT7q3jl5SVis9DUq88/ne4l++T+0n3UvzvcS/fJ/aT7qr40ws9DVisoJIBBI5+rPLNUXgnGria1hedyXdAzYGn3W42HqxVs4HBpiz+0c/JyFeHhZ/rZh4MFxdv8OyeW0YanJ8+AjSpUq9I5RUA6YcZktY4ZUIEYuUWdiuoLC2oMx/ZGdPa7qP1DdTaFLBGf8AwoAWPkCR9dNOmI5rxaP2zuOI+hMsqvYRxBwcRmTrQ+jUds6RmiUq363kd21nGqw2rRMDeRAYLajIW04AAHf89WpeLEcrW5Hki4+3TPxYkEG1uSDsQY1IIPMEF9611PhIKOeW0Vy3DWshHbHrZyBIL2EjVJL14QKB2m074zuN6Pz8FuRLxBDZpcwXkwfe5WLs9XGuCCpOcrmj6XajGLKYYYMMQxjDAYDDtbEDbPhU/ty3xa5+gv46HJ+gooz9D7gGI29m1syzRsZPbEyYjV1Lro2zlQRirX0t4+1o1q5IWA3Gm4crqCxmN8EnBK9sAZre9uW+LXP0F/HTHi5+LXP0F/HUttvcChX9q3EZuIyWWJUb0MI+dEbtCzNIqsRg45ZrcvODXst5PcScPgkEsAiVXuYmMRUN2kJQjDE5IwDtz8bivFyBgWtyP9C/jp/blvi1z9Bfx1Wp+gKdYcAvjDw63kt0RbSaN2k9IR8qgfOEAz8LxNWbolwiS3W560AdZeSyrhg3YdgVJxyNbfty3xa5+gv463LS41rko6b8nADeeATt8tTKTaA4J7MvvvJ/Ki+xVIq7ezL77yfyovsVSa9PC7ESKtzg/DjcTxxD4bAH1D4R+Qb1p10X2PeDCCF7yYhAVwpb4MYPac/xEY8vOuP/AEc18bAlJdz2S9s2wMPqTSfBaOkXGFs7VnGMgaY18W5KPIAZ8hVx6FOTw61JOSYFJPiSNzXnzpb0lN5PkZEa7Rr6u9j6z9wr0F0G97bP+nT6q8nIZB5TAUp98t3+G+ax+rOlwg5SpUq6zlFWLuFBJOANyfADcmsqEdKixtJEQOTLiLsKWKrIQrvtyCoWOfVTXIgZwjp1G/DkvJ8opkMb4UkIetKLqHMAbZPdW/edLIYm0ssxPWPGNMZbLRoJGxg8tO+fUaqlnwVl9Ls5Y5pYXvkkEjR4DpIFEp7KhRhsnIA557qws+j9wotYZTLqS8mBmRT+qEPVxSEjkCNAPy+dbaYgXy04rHJI8aHtxqjMCOQlUlPqNao6TwGOGRSzJPL1SFVJ7eXHa8B2WOfKqnH6RFdXFwI5D6VbyBQIXzHIkhFv1m5ySpJGy4FRWHDpbeOOAxyMttxQOGSJwphZGYuoyxwGLLjJ5D1VOhAW3pHxx4WgihCma5l6tNeSigKWkkYDBYKBsARkkbipLfibxRp6YVDvP1SlFKq2SRG2ks2nIHjQbpMsx9AvkhkYwPqlhAzII5owrYG2WXskjzrT6aNLdxxvbxygwf8A0KrwuHeRHiWNVGQVYjrDuDseXPAoppAH5+mMCTtCwlDKxTPVnSXEZl6tW5Fig1Ad/LnUP5d2+Uws56xNa/oTgqUR85zthXRj4ah5UJi4P111ezuswCsJYVKFVZmtOr1Ds6mZe0uM8zyrLhsDoeEM0UoEVrKsn6Nso3URKAwxzJQgU9MQLDd9JoY47iRixW2k0S6VJKthDsBuR215eNFQdvDz/wC865dLw24W3v0MUjm7ghnULEwxK0n6SI7nMgXSCdvcchiukcPvetUvoZBrYAMCrFQcBsEAgHw8qmUUlsBwf2ZffeT+VF9iqRV69l+Bn4xIFBJ6mL7A3JOwHrNVeBYYd5MTOOUak9WD/mON2/hT6Q7+6OIowVbv0CjZv9G+jyuPSLo9XbIeZ5yH9hBzPmPWKfpV0va6IRB1cC40pyzjkWxtt3Du9fOhPE+LyXDAyNkAYVQMIg/ZRRsBWlWMMq54nWxt2uF4j/TR4tR0Q48v2PXp3oN722f9On1V5hr090G97bP+nT6qvNcIyQcpUqVcBQqanpUAKmp6VAEHpi4Lb48cHfPLHjSF6u2+NTYGdjkZJB8DtWIsgF05OBjTyyMHIx4+G9YycNVlwSTuTnvJPM/+Vg3i1sjRKF7mQ4gmFOrZlLDyXcn/AHrJrsYyMnK6hjvG331G/DVOnOeyTjfxbVjy2A8qkS0UADc4TR8mw3+amuo+Q+ngjPEFwuQRqUsBjfAwfn3GKyS9UsoHwlDd3I5x3+o8qd7FCFyPcgAb+BBHy7CkloAQRnZQuM7EDOMjv5mkurYXAjXiSlSwycLqIxuBk57+e31VNLc6ULkHbcjbIHz1gOHoM7e6TQdzywR8+Dz8qmliDKVPJgQfl51UepTsG4XsC+IcOtpGzNbo7YBYtGrEDdV1Z+YeFQXXRuxjAJtLffPKFO4Enu8BReW0Vjk59eDgHByAfGs5IQxBIzg5Hygj/mneIk6YrjsBvyYsc49Et86tP6lOeM+FRxdHrBuVpB7oL+pTv5d1G/Rhr1b58zjOMZx442zWKWSjkMbg8+9eRo1Yt8j+gF/J+xwxNnAAraSTDHz+bly+ejlrEqoqooRQBhQMBR3DA2FI2y4YdzHJ89vuFS1UXN9zJlXgelSpVRJ//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AutoShape 18" descr="data:image/jpeg;base64,/9j/4AAQSkZJRgABAQAAAQABAAD/2wCEAAkGBhQSEBQUEhQVFRUVFB0YGBcYFhkXFhkXGBcVGRcVFxsdGyYfGhojHRgXHy8gIycpMi4sGB4xQTAqNjIrLSoBCQoKDgwOGA8PGjQkHiQ1LDUtKSwsLTUsLSo1MDEsLC0sLzUvLCkpKSkpKjUpKTUuKSwpKSwpLCksKSwtKSkpLP/AABEIAEAAmAMBIgACEQEDEQH/xAAcAAABBAMBAAAAAAAAAAAAAAAFAAEDBgIEBwj/xABEEAACAQMCAgYCDQoHAQAAAAABAgMABBESIQUxBhMiQVFxFGEHFTI1QlSBkZKxstHSFhcjM1JTcnN0k2JjgqHB8PEk/8QAGQEAAwEBAQAAAAAAAAAAAAAAAAECAwQF/8QAJREAAgIABQQDAQEAAAAAAAAAAAECEQMEEiExEzJBURQi0eEF/9oADAMBAAIRAxEAPwDslKlTVBY9Kqzx7pslq9wrRs/o9ss5IIGoM4QIM8jvmiCcaczrF1DYY5D9ZH7jRqMgTVq0huxy51WliC1KoPTI9GvWmgfC1LpyDjGc450PtOkkbtdhv0a2kmh3YjBHVrIW9QAappgFqegPBulfpTr1VtcdQwJFw6rHGRjYqC2sg8s6e+juaGmuRip6rHF+nC28s8ZiZjB1GSGA1ektpGPDT3+NFeM8cS2CainbcLhpY48KThn7bAELzIGTT0sQSpVoXPFABEyaZFlkChhIgGGBOsEkaxtyXc1FwLjguRMVUr1U7wnJzkxnBbbuPhSp1YBSmrkPsk+yFe2fEHhgkVYxHGQDGrbsuSckVV/zvcS/fJ/aT7q3jl5SVis9DUq88/ne4l++T+0n3UvzvcS/fJ/aT7qr40ws9DVisoJIBBI5+rPLNUXgnGria1hedyXdAzYGn3W42HqxVs4HBpiz+0c/JyFeHhZ/rZh4MFxdv8OyeW0YanJ8+AjSpUq9I5RUA6YcZktY4ZUIEYuUWdiuoLC2oMx/ZGdPa7qP1DdTaFLBGf8AwoAWPkCR9dNOmI5rxaP2zuOI+hMsqvYRxBwcRmTrQ+jUds6RmiUq363kd21nGqw2rRMDeRAYLajIW04AAHf89WpeLEcrW5Hki4+3TPxYkEG1uSDsQY1IIPMEF9611PhIKOeW0Vy3DWshHbHrZyBIL2EjVJL14QKB2m074zuN6Pz8FuRLxBDZpcwXkwfe5WLs9XGuCCpOcrmj6XajGLKYYYMMQxjDAYDDtbEDbPhU/ty3xa5+gv46HJ+gooz9D7gGI29m1syzRsZPbEyYjV1Lro2zlQRirX0t4+1o1q5IWA3Gm4crqCxmN8EnBK9sAZre9uW+LXP0F/HTHi5+LXP0F/HUttvcChX9q3EZuIyWWJUb0MI+dEbtCzNIqsRg45ZrcvODXst5PcScPgkEsAiVXuYmMRUN2kJQjDE5IwDtz8bivFyBgWtyP9C/jp/blvi1z9Bfx1Wp+gKdYcAvjDw63kt0RbSaN2k9IR8qgfOEAz8LxNWbolwiS3W560AdZeSyrhg3YdgVJxyNbfty3xa5+gv463LS41rko6b8nADeeATt8tTKTaA4J7MvvvJ/Ki+xVIq7ezL77yfyovsVSa9PC7ESKtzg/DjcTxxD4bAH1D4R+Qb1p10X2PeDCCF7yYhAVwpb4MYPac/xEY8vOuP/AEc18bAlJdz2S9s2wMPqTSfBaOkXGFs7VnGMgaY18W5KPIAZ8hVx6FOTw61JOSYFJPiSNzXnzpb0lN5PkZEa7Rr6u9j6z9wr0F0G97bP+nT6q8nIZB5TAUp98t3+G+ax+rOlwg5SpUq6zlFWLuFBJOANyfADcmsqEdKixtJEQOTLiLsKWKrIQrvtyCoWOfVTXIgZwjp1G/DkvJ8opkMb4UkIetKLqHMAbZPdW/edLIYm0ssxPWPGNMZbLRoJGxg8tO+fUaqlnwVl9Ls5Y5pYXvkkEjR4DpIFEp7KhRhsnIA557qws+j9wotYZTLqS8mBmRT+qEPVxSEjkCNAPy+dbaYgXy04rHJI8aHtxqjMCOQlUlPqNao6TwGOGRSzJPL1SFVJ7eXHa8B2WOfKqnH6RFdXFwI5D6VbyBQIXzHIkhFv1m5ySpJGy4FRWHDpbeOOAxyMttxQOGSJwphZGYuoyxwGLLjJ5D1VOhAW3pHxx4WgihCma5l6tNeSigKWkkYDBYKBsARkkbipLfibxRp6YVDvP1SlFKq2SRG2ks2nIHjQbpMsx9AvkhkYwPqlhAzII5owrYG2WXskjzrT6aNLdxxvbxygwf8A0KrwuHeRHiWNVGQVYjrDuDseXPAoppAH5+mMCTtCwlDKxTPVnSXEZl6tW5Fig1Ad/LnUP5d2+Uws56xNa/oTgqUR85zthXRj4ah5UJi4P111ezuswCsJYVKFVZmtOr1Ds6mZe0uM8zyrLhsDoeEM0UoEVrKsn6Nso3URKAwxzJQgU9MQLDd9JoY47iRixW2k0S6VJKthDsBuR215eNFQdvDz/wC865dLw24W3v0MUjm7ghnULEwxK0n6SI7nMgXSCdvcchiukcPvetUvoZBrYAMCrFQcBsEAgHw8qmUUlsBwf2ZffeT+VF9iqRV69l+Bn4xIFBJ6mL7A3JOwHrNVeBYYd5MTOOUak9WD/mON2/hT6Q7+6OIowVbv0CjZv9G+jyuPSLo9XbIeZ5yH9hBzPmPWKfpV0va6IRB1cC40pyzjkWxtt3Du9fOhPE+LyXDAyNkAYVQMIg/ZRRsBWlWMMq54nWxt2uF4j/TR4tR0Q48v2PXp3oN722f9On1V5hr090G97bP+nT6qvNcIyQcpUqVcBQqanpUAKmp6VAEHpi4Lb48cHfPLHjSF6u2+NTYGdjkZJB8DtWIsgF05OBjTyyMHIx4+G9YycNVlwSTuTnvJPM/+Vg3i1sjRKF7mQ4gmFOrZlLDyXcn/AHrJrsYyMnK6hjvG331G/DVOnOeyTjfxbVjy2A8qkS0UADc4TR8mw3+amuo+Q+ngjPEFwuQRqUsBjfAwfn3GKyS9UsoHwlDd3I5x3+o8qd7FCFyPcgAb+BBHy7CkloAQRnZQuM7EDOMjv5mkurYXAjXiSlSwycLqIxuBk57+e31VNLc6ULkHbcjbIHz1gOHoM7e6TQdzywR8+Dz8qmliDKVPJgQfl51UepTsG4XsC+IcOtpGzNbo7YBYtGrEDdV1Z+YeFQXXRuxjAJtLffPKFO4Enu8BReW0Vjk59eDgHByAfGs5IQxBIzg5Hygj/mneIk6YrjsBvyYsc49Et86tP6lOeM+FRxdHrBuVpB7oL+pTv5d1G/Rhr1b58zjOMZx442zWKWSjkMbg8+9eRo1Yt8j+gF/J+xwxNnAAraSTDHz+bly+ejlrEqoqooRQBhQMBR3DA2FI2y4YdzHJ89vuFS1UXN9zJlXgelSpVRJ//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AutoShape 27" descr="data:image/jpeg;base64,/9j/4AAQSkZJRgABAQAAAQABAAD/2wCEAAkGBxIHBhUTBxQSFRUWGBUUGBcYFxEWEhgcFRUWFxUWHBYaHjQhGR4nHx8VLTEhKCkrLi4uFyAzODMsOSgtLisBCgoKDg0OGxAQGywmICUsLCwrMDQsLzQsMjIsLC8sLywvLSwvLDIsLDAsLSwtLCwsLC8sLCwsNCwsLCwsLCwsLP/AABEIALIBGwMBEQACEQEDEQH/xAAaAAEAAgMBAAAAAAAAAAAAAAAABAUCAwYB/8QAPRAAAgECBQEDBwgKAwAAAAAAAAECAxEEBRIhMUEiYXEGExQyUXKBI0KRobGywdEVJjM0NVJiosLwNoKS/8QAGgEBAAMBAQEAAAAAAAAAAAAAAAECAwQFBv/EADMRAQACAQIDBAkEAwADAAAAAAABAhEDIQQSMUFRYXETFDKBkaGx0fAFIjPBNOHxQ5Ki/9oADAMBAAIRAxEAPwDoj5FwgAAAAAAAAAAAAAAAAAAAAAAAAAAAAAAAAAAAAAAAAAAAAAAAAAAAAAAAAAAAAAAAAAAAAAAAAAAAAAAAAAAAAAAAAAAAAAAAAAAAAAAAAAAAAAAAAAAAAAAAAAAAAAAAAAAAAAAAAAAAAAAAAAAAAAAAAAAAAAAAAAAAAAAAAAAAAAAAAAAAAAAAAAAlYbLauKoOeHg3FddunNl1+Btp8PqalZtWNlopMxmEUxVAAAAAAAAAAAAAAAAAAAAAAAAAAAAAAAAAAAAAAC1yPJ3mVS9S6prl9X3L8zs4ThJ1pzPs/my9Kczop0Fi8LFQWmF3GGmKbile0737N7bW33R6s0jUpERGI7MR08fD3N8ZhUZtlF43pSUqu+qNtLnb5yj7bc25s7HDxPCbZic27ezPjjv+rO9O7q588tiEgAAAAAAAAAAAAAAAAAAAAAAAAAAAAAAAAAACwyvL1iO3i3ppJpN9ZNvaMfazq4fh4v8AuvtX6+EL1rneejqK9WWDnpoaYx7OlOyhCMEnUm37N0vF/E9i950/21xEdndER1ny/tvM42hHopfIqqk4xlVoNPeOrmnJrvS/uMa4/ZE9Im1ftPy+asdnwbqEqeDrrzlemrLeF01GXXS27xj3GlZpp23vHl4+Gd4jw+i0YieqDnuTrFQ89ltm3vJRs1L2yVuvd18eebi+EjUj0ul7/HxU1NPP7quXPIYAAAAAAAAAAAAAAAAAAAAAAAAAAAAAAAAAAFzuB28aNLH4WFTCbxhbTBdHGcZNW6SsrfHvPoIpp6tK3p0jpHlMT8ez/rqxFozDGviYp3hXgpbpqpC8rN3S0KzVuONyLakdl4z4xv5Y2RMx3qnEUZV8RNRVWo5JVIuV6UbwspvQ7albQuPzOO9JtaYjM53jO0ZjrttnbHYpMZla4KvKMIuEqSTdP5OFNpWqWt2r7u13suh2aV5iImJjG20R3+K8S2ekujjlCCjqklKem+hJT3m37t/F2L+kmupFY6zvPdjPX4JzicOWzytTr5lKWD9Xq1w3veS+r6LnjcXeltWZp0/N3PqTE22QDmVAAAAAAAAAAAAAAAAAAAAAAAAAAAAAAAAAAmZXmM8txGqlun60ejX595vw/EW0bZjp2wtS81l19XMlWwcZ4GcFd/PUrXVrxbXq+J7luI5qRbTmPf8ATwdPPmMww7eIq05WnqjU1bpaVCUWpJTW0lx38Ff3Xms4nMTn3Yx17fqjecNWGwUqlJuMrKHnYQ6KPyk05cc6dr9Ld5SmjMxmJ6c0R4bzv8NvBEVU+e5wsQ/N4OyjZRlJba7dF/Tz/vPDxnF8/wCzT6ds9/8Ar8889S+doUh57IAAAAAAAAAAAAAAAAAAAAAAAAAAAAAAAAAAAAmZXmMstxGqnun60ejX4PvN+H4i2jbMdO2Fq2msumwGJnjKik9DiruFRQfZuu0pdrsyXftw9z19HUtqTzbY7Jx9d9p/63rMyp85zZVKfmcC35tX1S6zbd38L38Tg4ri8x6PT9ntnv8A9fXyZ3v2QpTgZAAAAAAAAAAAAAAAAAAAAAAAAAAAAAAAAAAAAAABlGrKEGoNpPlJtJ+K6kxa0RiJMsSAAAAAAAAAAAAAAAAAAAAAAAAAAAAAAAWuXZOsxi/R6q7Nrpxknvx18Ts0OEjWzy36eDSunzdJRfR6TqW88vHRLT+dvgY+j0845/lKuI73mYYCeX1tNe2+6a3i13Ea2hfRtixas16opkqAAMqVN1aijSTbfCSu2TWs2nERuRGXlSDpzaqJprZp7NCYmJxItMuydZin6PVV42unFp78dTr0OEjWzy36eDStObpKK8PS85bzy9l9E9P5/UY+j0845/lKuI73mYYCeX1Uq9t1dNbxa7hraF9GcW9xas16opiqAAPYR1Ss2l3u9vqQiMzgWOIyn0fK1Wc4yTaSUbtb33u/Dix1X4Xk0fSc0TnuXmmK5VpyqAAAAAAAAAAAAAAAAAAAAAAHReR37Wr7sftkep+l9b+Uf220e1T0cvdWaWukr7XdSH4M4aaE2xHNX4wziuVtnzeLxMKMFp0KydRqGq9ltflbHbxmdS9dONsd+2fJpqbzEK3MMteBxUac5RbcVK/EVdtWu/Dk5Nbh50rxSZjpnwZ2picM8ZlMsJhYTqSg9bsrPs2tdPVwW1eFtp0raZjf4fFM0xESynk0qeBVWpUp6W0tndW3u7r7FctPBzGn6SbRg9HiMpNDLpYTH03l1alKTTau0uln2btva5rTh509Ss6V4mZWimJjEq/OYyhmc1XkpSurtKy3inwcvFRaNa0WnM/6Uvnm3Wvkb+8VPdX2s7P0v2reUNNHrKop4B1KiWukr9XUh+DOKuhNpxzV+MM+XK08oJPEV6VCjGV4rSnJW1N2V13bcnZxsze1NGsTt819TeYrCDXy+GFxapYmpJS2u1C8FqtbdyTf0HPfh66d/R3tv5bb++PorNYicTLDFZbLDY106rgns03JRi0+Hd/7sV1OGtTU5JmPiiaTE4bcdlDwEorEzirq7e7tvwlzL6kX1eEnSxz2jf8APem1OXqxzLLPQ6EJ0p64VFdO2l8X4uV1+G9HWt4nMT4FqYiJTq3/AA6n77+/M6Lf4NfP+5Wn+NBjl0Vhddaqob6bSjLU2km7LrzyYer15Oa1secT+Sry7ZygTSUuw7r22t9RzTjOyjwgAAAAAAAAAAAAAAAAAAAA6LyNXylX3Y/5HqfpfW/lH9ttHtc4uNzyo6MHT5xaGQ4dV/2nYtf1vV7X4fE9fiduH04t7W303dF/YjKL5YfxVe5H70zH9T/mjyj6yrre0zzmLj5PYfUmre33WW4qJjhdPP5sX9iHldfqdD339+ZFv8Gvn/ck/wAcK7Jf4tS95HLwn81fNSntQ2eUP8aqeK+7Etxv89vzshOp7UrHyMV69X3Y/W2df6X7V/KP7X0esude3J5csXXV8O6+V4aE3pqtx0v50bRbk/oS+Nj27afNo6VJnFtsd/Tf5OiYzWI7VTj5KOb6KcNclKMXObnKbe29k0kvhwji1piNfkiMzmIzOc/1EM7e1hl5X75r/wBI/bIn9T/m933Tre02+WH7xTv/ACfiafqftV8jW6w8zhfq/hvD/Ejiv8XS/Owv7EM9Sh5I03Ujq7bsrtK+udr23a7ticxHBVmYzv8A3Kf/ABvM3orM8BHEYNbxWmcfZb8vsdxxNI19ONfT7Npj87voXjmjmhz55jEAAAAAAAAAAAAAAAAAAAABOoZvWw8bYeUYruhTX4HRTi9WkYrOPdH2Wi8x0YfpGp5zUtGrm/m6V7+2+kr6xfPNtnyj7HNLRiMRPE1NWIk5P2v/AHYzvqWvObTmUTMz1SsRm9XEQXnHG6VtWmOv/wBcr4WNr8Xq3iM488b/AB+yZvMsf0nVeHUJNOK4Uowl9qI9Z1OXkmcx4xE/0c84w2QzOtWgqUXFxbUVHRS07vba1uS0cTrWiKbY7sRj6J57Ts3YLBzwvlBTjiUk769rabK7bVtktmaaOjenE1raN+qa1mLxlEzeusVmdSVPhy28Ekr/AFGHE3i+ra0dFbzm0teH8op4dWw01G7XFOCT7Sjzp7W7W/eb11OI04/biP8A17s7+7vWibx0bP0jU85q7Grm/m6V/G+kw9Yvnm2z5R9leeWqWOqVcTrlOTnF8vldduhFtXUm0Xmd+xGZzlnjs8nWpOVeUUvVclFKT302clvybW1tfVty9uO7fv6rTa1mdXPamIq6ZuDlFK/Yg3a943bXtQvxGtasWtjHTOI3wTe2MvMTmtTG/vDUtL6whtw+bccGerxGpfHPMT7oRN5nqwxGfTklCvKLS02TpQcVfaPzbI19Lr6lN8THZ7PZ3QtzWmG2WbVXh9EnHQvm6KenbfjSZ+tas15MxjuxGPorz26McFm9Whh0sJJKLSe0Ib3XL2329orxGrpZpWce6Psc9q7Is63n5auz1WyjFbOz2W3NzG8zM7/nwVl4VAAAAAAAAAAAAAAAAAAAAAAAAAAAN9TGVKtPTUnNrizlJ/DvNLa2paMTaceaeae9oMkIDwUpO0tKjdNpatMrTjK+l7R2T45udvrFY3jOe/bMbTHXrPXt7l+aGuplspPsuK2kltZpSU7LjjtL6OC9eLrHXPZ8sfZMXZVcvcp9jSle6Vt1ZQW239L9nJWnFREb5zj7/eERdtWCXozhaNnPVsrXWvVZ99tvgjP1ifSRfM5xj34x9d0c2+Wh5dJx7ck29N/ZLTqSvdPo49OUbet1idoxG+PDOPLtz8Vudkst/ms9tm73TtTSf9r+kr63HZnx/wDr7o523EYR1cQ2rb6N7yutLv6vD+JTT14rSK+fd2+PWPciLYhqp5c1VvU0PdS45dpq9rd6+gvbiomuIz3fONvl81pvsx/RslTirxdt7v1r9ne9u5rptb2FvW65m2J3+Hb9/jnvOeEzCUPR6bSUV2pPbbZttX8OPgjl1tT0kxMzPSOvhH5Klpy3m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AutoShape 29" descr="data:image/jpeg;base64,/9j/4AAQSkZJRgABAQAAAQABAAD/2wCEAAkGBxIHBhUTBxQSFRUWGBUUGBcYFxEWEhgcFRUWFxUWHBYaHjQhGR4nHx8VLTEhKCkrLi4uFyAzODMsOSgtLisBCgoKDg0OGxAQGywmICUsLCwrMDQsLzQsMjIsLC8sLywvLSwvLDIsLDAsLSwtLCwsLC8sLCwsNCwsLCwsLCwsLP/AABEIALIBGwMBEQACEQEDEQH/xAAaAAEAAgMBAAAAAAAAAAAAAAAABAUCAwYB/8QAPRAAAgECBQEDBwgKAwAAAAAAAAECAxEEBRIhMUEiYXEGExQyUXKBI0KRobGywdEVJjM0NVJiosLwNoKS/8QAGgEBAAMBAQEAAAAAAAAAAAAAAAECAwQFBv/EADMRAQACAQIDBAkEAwADAAAAAAABAhEDIQQSMUFRYXETFDKBkaGx0fAFIjPBNOHxQ5Ki/9oADAMBAAIRAxEAPwDoj5FwgAAAAAAAAAAAAAAAAAAAAAAAAAAAAAAAAAAAAAAAAAAAAAAAAAAAAAAAAAAAAAAAAAAAAAAAAAAAAAAAAAAAAAAAAAAAAAAAAAAAAAAAAAAAAAAAAAAAAAAAAAAAAAAAAAAAAAAAAAAAAAAAAAAAAAAAAAAAAAAAAAAAAAAAAAAAAAAAAAAAAAAAAAAlYbLauKoOeHg3FddunNl1+Btp8PqalZtWNlopMxmEUxVAAAAAAAAAAAAAAAAAAAAAAAAAAAAAAAAAAAAAAC1yPJ3mVS9S6prl9X3L8zs4ThJ1pzPs/my9Kczop0Fi8LFQWmF3GGmKbile0737N7bW33R6s0jUpERGI7MR08fD3N8ZhUZtlF43pSUqu+qNtLnb5yj7bc25s7HDxPCbZic27ezPjjv+rO9O7q588tiEgAAAAAAAAAAAAAAAAAAAAAAAAAAAAAAAAAACwyvL1iO3i3ppJpN9ZNvaMfazq4fh4v8AuvtX6+EL1rneejqK9WWDnpoaYx7OlOyhCMEnUm37N0vF/E9i950/21xEdndER1ny/tvM42hHopfIqqk4xlVoNPeOrmnJrvS/uMa4/ZE9Im1ftPy+asdnwbqEqeDrrzlemrLeF01GXXS27xj3GlZpp23vHl4+Gd4jw+i0YieqDnuTrFQ89ltm3vJRs1L2yVuvd18eebi+EjUj0ul7/HxU1NPP7quXPIYAAAAAAAAAAAAAAAAAAAAAAAAAAAAAAAAAAFzuB28aNLH4WFTCbxhbTBdHGcZNW6SsrfHvPoIpp6tK3p0jpHlMT8ez/rqxFozDGviYp3hXgpbpqpC8rN3S0KzVuONyLakdl4z4xv5Y2RMx3qnEUZV8RNRVWo5JVIuV6UbwspvQ7albQuPzOO9JtaYjM53jO0ZjrttnbHYpMZla4KvKMIuEqSTdP5OFNpWqWt2r7u13suh2aV5iImJjG20R3+K8S2ekujjlCCjqklKem+hJT3m37t/F2L+kmupFY6zvPdjPX4JzicOWzytTr5lKWD9Xq1w3veS+r6LnjcXeltWZp0/N3PqTE22QDmVAAAAAAAAAAAAAAAAAAAAAAAAAAAAAAAAAAmZXmM8txGqlun60ejX595vw/EW0bZjp2wtS81l19XMlWwcZ4GcFd/PUrXVrxbXq+J7luI5qRbTmPf8ATwdPPmMww7eIq05WnqjU1bpaVCUWpJTW0lx38Ff3Xms4nMTn3Yx17fqjecNWGwUqlJuMrKHnYQ6KPyk05cc6dr9Ld5SmjMxmJ6c0R4bzv8NvBEVU+e5wsQ/N4OyjZRlJba7dF/Tz/vPDxnF8/wCzT6ds9/8Ar8889S+doUh57IAAAAAAAAAAAAAAAAAAAAAAAAAAAAAAAAAAAAmZXmMstxGqnun60ejX4PvN+H4i2jbMdO2Fq2msumwGJnjKik9DiruFRQfZuu0pdrsyXftw9z19HUtqTzbY7Jx9d9p/63rMyp85zZVKfmcC35tX1S6zbd38L38Tg4ri8x6PT9ntnv8A9fXyZ3v2QpTgZAAAAAAAAAAAAAAAAAAAAAAAAAAAAAAAAAAAAAABlGrKEGoNpPlJtJ+K6kxa0RiJMsSAAAAAAAAAAAAAAAAAAAAAAAAAAAAAAAWuXZOsxi/R6q7Nrpxknvx18Ts0OEjWzy36eDSunzdJRfR6TqW88vHRLT+dvgY+j0845/lKuI73mYYCeX1tNe2+6a3i13Ea2hfRtixas16opkqAAMqVN1aijSTbfCSu2TWs2nERuRGXlSDpzaqJprZp7NCYmJxItMuydZin6PVV42unFp78dTr0OEjWzy36eDStObpKK8PS85bzy9l9E9P5/UY+j0845/lKuI73mYYCeX1Uq9t1dNbxa7hraF9GcW9xas16opiqAAPYR1Ss2l3u9vqQiMzgWOIyn0fK1Wc4yTaSUbtb33u/Dix1X4Xk0fSc0TnuXmmK5VpyqAAAAAAAAAAAAAAAAAAAAAAHReR37Wr7sftkep+l9b+Uf220e1T0cvdWaWukr7XdSH4M4aaE2xHNX4wziuVtnzeLxMKMFp0KydRqGq9ltflbHbxmdS9dONsd+2fJpqbzEK3MMteBxUac5RbcVK/EVdtWu/Dk5Nbh50rxSZjpnwZ2picM8ZlMsJhYTqSg9bsrPs2tdPVwW1eFtp0raZjf4fFM0xESynk0qeBVWpUp6W0tndW3u7r7FctPBzGn6SbRg9HiMpNDLpYTH03l1alKTTau0uln2btva5rTh509Ss6V4mZWimJjEq/OYyhmc1XkpSurtKy3inwcvFRaNa0WnM/6Uvnm3Wvkb+8VPdX2s7P0v2reUNNHrKop4B1KiWukr9XUh+DOKuhNpxzV+MM+XK08oJPEV6VCjGV4rSnJW1N2V13bcnZxsze1NGsTt819TeYrCDXy+GFxapYmpJS2u1C8FqtbdyTf0HPfh66d/R3tv5bb++PorNYicTLDFZbLDY106rgns03JRi0+Hd/7sV1OGtTU5JmPiiaTE4bcdlDwEorEzirq7e7tvwlzL6kX1eEnSxz2jf8APem1OXqxzLLPQ6EJ0p64VFdO2l8X4uV1+G9HWt4nMT4FqYiJTq3/AA6n77+/M6Lf4NfP+5Wn+NBjl0Vhddaqob6bSjLU2km7LrzyYer15Oa1secT+Sry7ZygTSUuw7r22t9RzTjOyjwgAAAAAAAAAAAAAAAAAAAA6LyNXylX3Y/5HqfpfW/lH9ttHtc4uNzyo6MHT5xaGQ4dV/2nYtf1vV7X4fE9fiduH04t7W303dF/YjKL5YfxVe5H70zH9T/mjyj6yrre0zzmLj5PYfUmre33WW4qJjhdPP5sX9iHldfqdD339+ZFv8Gvn/ck/wAcK7Jf4tS95HLwn81fNSntQ2eUP8aqeK+7Etxv89vzshOp7UrHyMV69X3Y/W2df6X7V/KP7X0esude3J5csXXV8O6+V4aE3pqtx0v50bRbk/oS+Nj27afNo6VJnFtsd/Tf5OiYzWI7VTj5KOb6KcNclKMXObnKbe29k0kvhwji1piNfkiMzmIzOc/1EM7e1hl5X75r/wBI/bIn9T/m933Tre02+WH7xTv/ACfiafqftV8jW6w8zhfq/hvD/Ejiv8XS/Owv7EM9Sh5I03Ujq7bsrtK+udr23a7ticxHBVmYzv8A3Kf/ABvM3orM8BHEYNbxWmcfZb8vsdxxNI19ONfT7Npj87voXjmjmhz55jEAAAAAAAAAAAAAAAAAAAABOoZvWw8bYeUYruhTX4HRTi9WkYrOPdH2Wi8x0YfpGp5zUtGrm/m6V7+2+kr6xfPNtnyj7HNLRiMRPE1NWIk5P2v/AHYzvqWvObTmUTMz1SsRm9XEQXnHG6VtWmOv/wBcr4WNr8Xq3iM488b/AB+yZvMsf0nVeHUJNOK4Uowl9qI9Z1OXkmcx4xE/0c84w2QzOtWgqUXFxbUVHRS07vba1uS0cTrWiKbY7sRj6J57Ts3YLBzwvlBTjiUk769rabK7bVtktmaaOjenE1raN+qa1mLxlEzeusVmdSVPhy28Ekr/AFGHE3i+ra0dFbzm0teH8op4dWw01G7XFOCT7Sjzp7W7W/eb11OI04/biP8A17s7+7vWibx0bP0jU85q7Grm/m6V/G+kw9Yvnm2z5R9leeWqWOqVcTrlOTnF8vldduhFtXUm0Xmd+xGZzlnjs8nWpOVeUUvVclFKT302clvybW1tfVty9uO7fv6rTa1mdXPamIq6ZuDlFK/Yg3a943bXtQvxGtasWtjHTOI3wTe2MvMTmtTG/vDUtL6whtw+bccGerxGpfHPMT7oRN5nqwxGfTklCvKLS02TpQcVfaPzbI19Lr6lN8THZ7PZ3QtzWmG2WbVXh9EnHQvm6KenbfjSZ+tas15MxjuxGPorz26McFm9Whh0sJJKLSe0Ib3XL2329orxGrpZpWce6Psc9q7Is63n5auz1WyjFbOz2W3NzG8zM7/nwVl4VAAAAAAAAAAAAAAAAAAAAAAAAAAAN9TGVKtPTUnNrizlJ/DvNLa2paMTaceaeae9oMkIDwUpO0tKjdNpatMrTjK+l7R2T45udvrFY3jOe/bMbTHXrPXt7l+aGuplspPsuK2kltZpSU7LjjtL6OC9eLrHXPZ8sfZMXZVcvcp9jSle6Vt1ZQW239L9nJWnFREb5zj7/eERdtWCXozhaNnPVsrXWvVZ99tvgjP1ifSRfM5xj34x9d0c2+Wh5dJx7ck29N/ZLTqSvdPo49OUbet1idoxG+PDOPLtz8Vudkst/ms9tm73TtTSf9r+kr63HZnx/wDr7o523EYR1cQ2rb6N7yutLv6vD+JTT14rSK+fd2+PWPciLYhqp5c1VvU0PdS45dpq9rd6+gvbiomuIz3fONvl81pvsx/RslTirxdt7v1r9ne9u5rptb2FvW65m2J3+Hb9/jnvOeEzCUPR6bSUV2pPbbZttX8OPgjl1tT0kxMzPSOvhH5Klpy3m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p:txBody>
          <a:bodyPr/>
          <a:lstStyle/>
          <a:p>
            <a:r>
              <a:rPr lang="en-US" dirty="0" smtClean="0"/>
              <a:t>ICD - Core Strengths</a:t>
            </a:r>
            <a:endParaRPr lang="en-US" dirty="0"/>
          </a:p>
        </p:txBody>
      </p:sp>
      <p:sp>
        <p:nvSpPr>
          <p:cNvPr id="27" name="Donut 26"/>
          <p:cNvSpPr/>
          <p:nvPr/>
        </p:nvSpPr>
        <p:spPr>
          <a:xfrm>
            <a:off x="2886362" y="1576138"/>
            <a:ext cx="4063164" cy="4173262"/>
          </a:xfrm>
          <a:prstGeom prst="donut">
            <a:avLst>
              <a:gd name="adj" fmla="val 6495"/>
            </a:avLst>
          </a:prstGeom>
          <a:solidFill>
            <a:schemeClr val="bg2">
              <a:lumMod val="75000"/>
            </a:schemeClr>
          </a:solidFill>
          <a:ln>
            <a:noFill/>
          </a:ln>
        </p:spPr>
        <p:style>
          <a:lnRef idx="1">
            <a:schemeClr val="accent3">
              <a:shade val="90000"/>
              <a:hueOff val="0"/>
              <a:satOff val="0"/>
              <a:lumOff val="0"/>
              <a:alphaOff val="0"/>
            </a:schemeClr>
          </a:lnRef>
          <a:fillRef idx="0">
            <a:scrgbClr r="0" g="0" b="0"/>
          </a:fillRef>
          <a:effectRef idx="0">
            <a:schemeClr val="accent3">
              <a:shade val="90000"/>
              <a:hueOff val="0"/>
              <a:satOff val="0"/>
              <a:lumOff val="0"/>
              <a:alphaOff val="0"/>
            </a:schemeClr>
          </a:effectRef>
          <a:fontRef idx="minor">
            <a:schemeClr val="tx1">
              <a:hueOff val="0"/>
              <a:satOff val="0"/>
              <a:lumOff val="0"/>
              <a:alphaOff val="0"/>
            </a:schemeClr>
          </a:fontRef>
        </p:style>
      </p:sp>
      <p:sp>
        <p:nvSpPr>
          <p:cNvPr id="5" name="Oval 4"/>
          <p:cNvSpPr/>
          <p:nvPr/>
        </p:nvSpPr>
        <p:spPr>
          <a:xfrm>
            <a:off x="4393644" y="1193281"/>
            <a:ext cx="1280160" cy="1005840"/>
          </a:xfrm>
          <a:prstGeom prst="ellipse">
            <a:avLst/>
          </a:prstGeom>
          <a:solidFill>
            <a:srgbClr val="FCB03C"/>
          </a:solidFill>
          <a:ln w="57150"/>
        </p:spPr>
        <p:style>
          <a:lnRef idx="2">
            <a:schemeClr val="lt1">
              <a:hueOff val="0"/>
              <a:satOff val="0"/>
              <a:lumOff val="0"/>
              <a:alphaOff val="0"/>
            </a:schemeClr>
          </a:lnRef>
          <a:fillRef idx="1">
            <a:scrgbClr r="0" g="0" b="0"/>
          </a:fillRef>
          <a:effectRef idx="0">
            <a:schemeClr val="accent3">
              <a:shade val="80000"/>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Calibri"/>
              </a:rPr>
              <a:t>Solid Strategic Direction</a:t>
            </a:r>
            <a:endParaRPr lang="en-US" sz="1100" b="1" kern="1200" dirty="0">
              <a:solidFill>
                <a:schemeClr val="tx1"/>
              </a:solidFill>
            </a:endParaRPr>
          </a:p>
        </p:txBody>
      </p:sp>
      <p:sp>
        <p:nvSpPr>
          <p:cNvPr id="7" name="Oval 6"/>
          <p:cNvSpPr/>
          <p:nvPr/>
        </p:nvSpPr>
        <p:spPr>
          <a:xfrm>
            <a:off x="5981999" y="2097420"/>
            <a:ext cx="1280160" cy="1005840"/>
          </a:xfrm>
          <a:prstGeom prst="ellipse">
            <a:avLst/>
          </a:prstGeom>
          <a:solidFill>
            <a:srgbClr val="FCB03C"/>
          </a:solidFill>
          <a:ln w="57150"/>
        </p:spPr>
        <p:style>
          <a:lnRef idx="2">
            <a:schemeClr val="lt1">
              <a:hueOff val="0"/>
              <a:satOff val="0"/>
              <a:lumOff val="0"/>
              <a:alphaOff val="0"/>
            </a:schemeClr>
          </a:lnRef>
          <a:fillRef idx="1">
            <a:scrgbClr r="0" g="0" b="0"/>
          </a:fillRef>
          <a:effectRef idx="0">
            <a:schemeClr val="accent3">
              <a:shade val="80000"/>
              <a:hueOff val="36485"/>
              <a:satOff val="-239"/>
              <a:lumOff val="4092"/>
              <a:alphaOff val="0"/>
            </a:schemeClr>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smtClean="0">
                <a:solidFill>
                  <a:schemeClr val="tx1"/>
                </a:solidFill>
                <a:latin typeface="Calibri"/>
              </a:rPr>
              <a:t>Sound Leadership &amp; Corporate Governance</a:t>
            </a:r>
            <a:endParaRPr lang="en-US" sz="1100" b="1" kern="1200" dirty="0">
              <a:solidFill>
                <a:schemeClr val="tx1"/>
              </a:solidFill>
            </a:endParaRPr>
          </a:p>
        </p:txBody>
      </p:sp>
      <p:sp>
        <p:nvSpPr>
          <p:cNvPr id="9" name="Oval 8"/>
          <p:cNvSpPr/>
          <p:nvPr/>
        </p:nvSpPr>
        <p:spPr>
          <a:xfrm>
            <a:off x="6374290" y="3676932"/>
            <a:ext cx="1280160" cy="1005840"/>
          </a:xfrm>
          <a:prstGeom prst="ellipse">
            <a:avLst/>
          </a:prstGeom>
          <a:solidFill>
            <a:srgbClr val="FCB03C"/>
          </a:solidFill>
          <a:ln w="57150"/>
        </p:spPr>
        <p:style>
          <a:lnRef idx="2">
            <a:schemeClr val="lt1">
              <a:hueOff val="0"/>
              <a:satOff val="0"/>
              <a:lumOff val="0"/>
              <a:alphaOff val="0"/>
            </a:schemeClr>
          </a:lnRef>
          <a:fillRef idx="1">
            <a:scrgbClr r="0" g="0" b="0"/>
          </a:fillRef>
          <a:effectRef idx="0">
            <a:schemeClr val="accent3">
              <a:shade val="80000"/>
              <a:hueOff val="72969"/>
              <a:satOff val="-477"/>
              <a:lumOff val="8185"/>
              <a:alphaOff val="0"/>
            </a:schemeClr>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smtClean="0">
                <a:solidFill>
                  <a:schemeClr val="tx1"/>
                </a:solidFill>
                <a:latin typeface="Calibri"/>
              </a:rPr>
              <a:t>Access to Growth Markets</a:t>
            </a:r>
            <a:endParaRPr lang="en-US" sz="1100" b="1" kern="1200" dirty="0">
              <a:solidFill>
                <a:schemeClr val="tx1"/>
              </a:solidFill>
            </a:endParaRPr>
          </a:p>
        </p:txBody>
      </p:sp>
      <p:sp>
        <p:nvSpPr>
          <p:cNvPr id="11" name="Oval 10"/>
          <p:cNvSpPr/>
          <p:nvPr/>
        </p:nvSpPr>
        <p:spPr>
          <a:xfrm>
            <a:off x="5351513" y="4961582"/>
            <a:ext cx="1280160" cy="1005840"/>
          </a:xfrm>
          <a:prstGeom prst="ellipse">
            <a:avLst/>
          </a:prstGeom>
          <a:solidFill>
            <a:srgbClr val="FCB03C"/>
          </a:solidFill>
          <a:ln w="57150"/>
        </p:spPr>
        <p:style>
          <a:lnRef idx="2">
            <a:schemeClr val="lt1">
              <a:hueOff val="0"/>
              <a:satOff val="0"/>
              <a:lumOff val="0"/>
              <a:alphaOff val="0"/>
            </a:schemeClr>
          </a:lnRef>
          <a:fillRef idx="1">
            <a:scrgbClr r="0" g="0" b="0"/>
          </a:fillRef>
          <a:effectRef idx="0">
            <a:schemeClr val="accent3">
              <a:shade val="80000"/>
              <a:hueOff val="109454"/>
              <a:satOff val="-716"/>
              <a:lumOff val="12277"/>
              <a:alphaOff val="0"/>
            </a:schemeClr>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smtClean="0">
                <a:solidFill>
                  <a:schemeClr val="tx1"/>
                </a:solidFill>
                <a:latin typeface="Calibri"/>
              </a:rPr>
              <a:t>Partnerships &amp; Affiliations</a:t>
            </a:r>
            <a:endParaRPr lang="en-US" sz="1100" b="1" kern="1200" dirty="0">
              <a:solidFill>
                <a:schemeClr val="tx1"/>
              </a:solidFill>
            </a:endParaRPr>
          </a:p>
        </p:txBody>
      </p:sp>
      <p:sp>
        <p:nvSpPr>
          <p:cNvPr id="15" name="Oval 14"/>
          <p:cNvSpPr/>
          <p:nvPr/>
        </p:nvSpPr>
        <p:spPr>
          <a:xfrm>
            <a:off x="3361097" y="4961582"/>
            <a:ext cx="1280160" cy="1005840"/>
          </a:xfrm>
          <a:prstGeom prst="ellipse">
            <a:avLst/>
          </a:prstGeom>
          <a:solidFill>
            <a:srgbClr val="FCB03C"/>
          </a:solidFill>
          <a:ln w="57150"/>
        </p:spPr>
        <p:style>
          <a:lnRef idx="2">
            <a:schemeClr val="lt1">
              <a:hueOff val="0"/>
              <a:satOff val="0"/>
              <a:lumOff val="0"/>
              <a:alphaOff val="0"/>
            </a:schemeClr>
          </a:lnRef>
          <a:fillRef idx="1">
            <a:scrgbClr r="0" g="0" b="0"/>
          </a:fillRef>
          <a:effectRef idx="0">
            <a:schemeClr val="accent3">
              <a:shade val="80000"/>
              <a:hueOff val="145938"/>
              <a:satOff val="-954"/>
              <a:lumOff val="16369"/>
              <a:alphaOff val="0"/>
            </a:schemeClr>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Calibri"/>
              </a:rPr>
              <a:t>IDB Family Support</a:t>
            </a:r>
            <a:endParaRPr lang="en-US" sz="1100" b="1" kern="1200" dirty="0">
              <a:solidFill>
                <a:schemeClr val="tx1"/>
              </a:solidFill>
            </a:endParaRPr>
          </a:p>
        </p:txBody>
      </p:sp>
      <p:sp>
        <p:nvSpPr>
          <p:cNvPr id="19" name="Oval 18"/>
          <p:cNvSpPr/>
          <p:nvPr/>
        </p:nvSpPr>
        <p:spPr>
          <a:xfrm>
            <a:off x="2412998" y="3676932"/>
            <a:ext cx="1280160" cy="1005840"/>
          </a:xfrm>
          <a:prstGeom prst="ellipse">
            <a:avLst/>
          </a:prstGeom>
          <a:solidFill>
            <a:srgbClr val="FCB03C"/>
          </a:solidFill>
          <a:ln w="57150"/>
        </p:spPr>
        <p:style>
          <a:lnRef idx="2">
            <a:schemeClr val="lt1">
              <a:hueOff val="0"/>
              <a:satOff val="0"/>
              <a:lumOff val="0"/>
              <a:alphaOff val="0"/>
            </a:schemeClr>
          </a:lnRef>
          <a:fillRef idx="1">
            <a:scrgbClr r="0" g="0" b="0"/>
          </a:fillRef>
          <a:effectRef idx="0">
            <a:schemeClr val="accent3">
              <a:shade val="80000"/>
              <a:hueOff val="182423"/>
              <a:satOff val="-1193"/>
              <a:lumOff val="20462"/>
              <a:alphaOff val="0"/>
            </a:schemeClr>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smtClean="0">
                <a:solidFill>
                  <a:schemeClr val="tx1"/>
                </a:solidFill>
                <a:latin typeface="Calibri"/>
              </a:rPr>
              <a:t>Innovative Islamic Financial Products</a:t>
            </a:r>
            <a:endParaRPr lang="en-US" sz="1100" b="1" kern="1200" dirty="0">
              <a:solidFill>
                <a:schemeClr val="tx1"/>
              </a:solidFill>
              <a:latin typeface="Calibri"/>
            </a:endParaRPr>
          </a:p>
        </p:txBody>
      </p:sp>
      <p:sp>
        <p:nvSpPr>
          <p:cNvPr id="21" name="Oval 20"/>
          <p:cNvSpPr/>
          <p:nvPr/>
        </p:nvSpPr>
        <p:spPr>
          <a:xfrm>
            <a:off x="2618439" y="2097420"/>
            <a:ext cx="1280160" cy="1005840"/>
          </a:xfrm>
          <a:prstGeom prst="ellipse">
            <a:avLst/>
          </a:prstGeom>
          <a:solidFill>
            <a:srgbClr val="FCB03C"/>
          </a:solidFill>
          <a:ln w="57150"/>
        </p:spPr>
        <p:style>
          <a:lnRef idx="2">
            <a:schemeClr val="lt1">
              <a:hueOff val="0"/>
              <a:satOff val="0"/>
              <a:lumOff val="0"/>
              <a:alphaOff val="0"/>
            </a:schemeClr>
          </a:lnRef>
          <a:fillRef idx="1">
            <a:scrgbClr r="0" g="0" b="0"/>
          </a:fillRef>
          <a:effectRef idx="0">
            <a:schemeClr val="accent3">
              <a:shade val="80000"/>
              <a:hueOff val="218907"/>
              <a:satOff val="-1431"/>
              <a:lumOff val="24554"/>
              <a:alphaOff val="0"/>
            </a:schemeClr>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Calibri"/>
              </a:rPr>
              <a:t>Strong Operational and Financial Growth</a:t>
            </a:r>
            <a:endParaRPr lang="en-US" sz="1100" b="1" kern="1200" dirty="0">
              <a:solidFill>
                <a:schemeClr val="tx1"/>
              </a:solidFill>
              <a:latin typeface="Calibri"/>
            </a:endParaRPr>
          </a:p>
        </p:txBody>
      </p:sp>
      <p:pic>
        <p:nvPicPr>
          <p:cNvPr id="43" name="Picture 4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5654" y="2335392"/>
            <a:ext cx="2683080" cy="2683080"/>
          </a:xfrm>
          <a:prstGeom prst="rect">
            <a:avLst/>
          </a:prstGeom>
        </p:spPr>
      </p:pic>
    </p:spTree>
    <p:extLst>
      <p:ext uri="{BB962C8B-B14F-4D97-AF65-F5344CB8AC3E}">
        <p14:creationId xmlns:p14="http://schemas.microsoft.com/office/powerpoint/2010/main" val="871724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bject 278"/>
          <p:cNvSpPr/>
          <p:nvPr/>
        </p:nvSpPr>
        <p:spPr>
          <a:xfrm>
            <a:off x="2596248" y="1909575"/>
            <a:ext cx="4835177" cy="33044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solidFill>
                <a:prstClr val="black"/>
              </a:solidFill>
            </a:endParaRPr>
          </a:p>
        </p:txBody>
      </p:sp>
      <p:sp>
        <p:nvSpPr>
          <p:cNvPr id="32770" name="Title 1"/>
          <p:cNvSpPr>
            <a:spLocks noGrp="1"/>
          </p:cNvSpPr>
          <p:nvPr>
            <p:ph type="title"/>
          </p:nvPr>
        </p:nvSpPr>
        <p:spPr bwMode="auto">
          <a:noFill/>
          <a:ln>
            <a:miter lim="800000"/>
            <a:headEnd/>
            <a:tailEnd/>
          </a:ln>
        </p:spPr>
        <p:txBody>
          <a:bodyPr vert="horz" wrap="square" lIns="91440" tIns="45720" rIns="91440" bIns="45720" numCol="1" anchorCtr="0" compatLnSpc="1">
            <a:prstTxWarp prst="textNoShape">
              <a:avLst/>
            </a:prstTxWarp>
          </a:bodyPr>
          <a:lstStyle/>
          <a:p>
            <a:pPr eaLnBrk="1" hangingPunct="1"/>
            <a:r>
              <a:rPr lang="en-US" dirty="0" smtClean="0"/>
              <a:t>ICD - Member Countries</a:t>
            </a:r>
          </a:p>
        </p:txBody>
      </p:sp>
      <p:grpSp>
        <p:nvGrpSpPr>
          <p:cNvPr id="4" name="Group 32778"/>
          <p:cNvGrpSpPr/>
          <p:nvPr/>
        </p:nvGrpSpPr>
        <p:grpSpPr>
          <a:xfrm>
            <a:off x="1206679" y="1315835"/>
            <a:ext cx="8313352" cy="4673374"/>
            <a:chOff x="1206679" y="1315835"/>
            <a:chExt cx="8313352" cy="4673374"/>
          </a:xfrm>
        </p:grpSpPr>
        <p:sp>
          <p:nvSpPr>
            <p:cNvPr id="5" name="object 3"/>
            <p:cNvSpPr txBox="1"/>
            <p:nvPr/>
          </p:nvSpPr>
          <p:spPr>
            <a:xfrm>
              <a:off x="1722839" y="1354622"/>
              <a:ext cx="693524"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Albania</a:t>
              </a:r>
            </a:p>
          </p:txBody>
        </p:sp>
        <p:sp>
          <p:nvSpPr>
            <p:cNvPr id="19" name="object 16"/>
            <p:cNvSpPr txBox="1"/>
            <p:nvPr/>
          </p:nvSpPr>
          <p:spPr>
            <a:xfrm>
              <a:off x="3925663" y="1354622"/>
              <a:ext cx="506390"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Egypt</a:t>
              </a:r>
              <a:endParaRPr sz="1200">
                <a:solidFill>
                  <a:prstClr val="black"/>
                </a:solidFill>
                <a:latin typeface="Calibri"/>
                <a:cs typeface="Arial"/>
              </a:endParaRPr>
            </a:p>
          </p:txBody>
        </p:sp>
        <p:sp>
          <p:nvSpPr>
            <p:cNvPr id="33" name="object 29"/>
            <p:cNvSpPr txBox="1"/>
            <p:nvPr/>
          </p:nvSpPr>
          <p:spPr>
            <a:xfrm>
              <a:off x="6128487" y="1354622"/>
              <a:ext cx="435397"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Libya</a:t>
              </a:r>
              <a:endParaRPr sz="1200">
                <a:solidFill>
                  <a:prstClr val="black"/>
                </a:solidFill>
                <a:latin typeface="Calibri"/>
                <a:cs typeface="Arial"/>
              </a:endParaRPr>
            </a:p>
          </p:txBody>
        </p:sp>
        <p:sp>
          <p:nvSpPr>
            <p:cNvPr id="47" name="object 42"/>
            <p:cNvSpPr txBox="1"/>
            <p:nvPr/>
          </p:nvSpPr>
          <p:spPr>
            <a:xfrm>
              <a:off x="8331311" y="1354622"/>
              <a:ext cx="729496"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Senegal</a:t>
              </a:r>
              <a:endParaRPr sz="1200">
                <a:solidFill>
                  <a:prstClr val="black"/>
                </a:solidFill>
                <a:latin typeface="Calibri"/>
                <a:cs typeface="Aria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8073" y="1317229"/>
              <a:ext cx="262388" cy="262388"/>
            </a:xfrm>
            <a:prstGeom prst="rect">
              <a:avLst/>
            </a:prstGeom>
          </p:spPr>
        </p:pic>
        <p:pic>
          <p:nvPicPr>
            <p:cNvPr id="2060" name="Picture 12" descr="E:\Desktop\ICD Pitch Book\Flags\Egypt_flag.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9583" y="13158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E:\Desktop\ICD Pitch Book\Flags\libya_64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6481" y="1315835"/>
              <a:ext cx="353499"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E:\Desktop\ICD Pitch Book\Flags\Senegal_flag.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08688" y="131583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txBox="1"/>
            <p:nvPr/>
          </p:nvSpPr>
          <p:spPr>
            <a:xfrm>
              <a:off x="1722839" y="1721972"/>
              <a:ext cx="659846"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Algeria</a:t>
              </a:r>
            </a:p>
          </p:txBody>
        </p:sp>
        <p:sp>
          <p:nvSpPr>
            <p:cNvPr id="20" name="object 17"/>
            <p:cNvSpPr txBox="1"/>
            <p:nvPr/>
          </p:nvSpPr>
          <p:spPr>
            <a:xfrm>
              <a:off x="3925663" y="1721972"/>
              <a:ext cx="567292"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Gabon</a:t>
              </a:r>
              <a:endParaRPr sz="1200">
                <a:solidFill>
                  <a:prstClr val="black"/>
                </a:solidFill>
                <a:latin typeface="Calibri"/>
                <a:cs typeface="Arial"/>
              </a:endParaRPr>
            </a:p>
          </p:txBody>
        </p:sp>
        <p:sp>
          <p:nvSpPr>
            <p:cNvPr id="34" name="object 30"/>
            <p:cNvSpPr txBox="1"/>
            <p:nvPr/>
          </p:nvSpPr>
          <p:spPr>
            <a:xfrm>
              <a:off x="6128487" y="1730793"/>
              <a:ext cx="1188720" cy="169961"/>
            </a:xfrm>
            <a:prstGeom prst="rect">
              <a:avLst/>
            </a:prstGeom>
          </p:spPr>
          <p:txBody>
            <a:bodyPr vert="horz" wrap="square" lIns="0" tIns="0" rIns="0" bIns="0" rtlCol="0">
              <a:noAutofit/>
            </a:bodyPr>
            <a:lstStyle/>
            <a:p>
              <a:pPr marL="12700">
                <a:tabLst>
                  <a:tab pos="168275" algn="l"/>
                  <a:tab pos="296545" algn="l"/>
                </a:tabLst>
              </a:pPr>
              <a:r>
                <a:rPr sz="1200" dirty="0" smtClean="0">
                  <a:solidFill>
                    <a:prstClr val="black"/>
                  </a:solidFill>
                  <a:latin typeface="Calibri"/>
                  <a:cs typeface="Arial"/>
                </a:rPr>
                <a:t>Malaysia</a:t>
              </a:r>
              <a:endParaRPr sz="1200" dirty="0">
                <a:solidFill>
                  <a:prstClr val="black"/>
                </a:solidFill>
                <a:latin typeface="Calibri"/>
                <a:cs typeface="Arial"/>
              </a:endParaRPr>
            </a:p>
          </p:txBody>
        </p:sp>
        <p:sp>
          <p:nvSpPr>
            <p:cNvPr id="48" name="object 43"/>
            <p:cNvSpPr txBox="1"/>
            <p:nvPr/>
          </p:nvSpPr>
          <p:spPr>
            <a:xfrm>
              <a:off x="8331311" y="1721972"/>
              <a:ext cx="1116966"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Sierra Leone</a:t>
              </a:r>
              <a:endParaRPr sz="1200">
                <a:solidFill>
                  <a:prstClr val="black"/>
                </a:solidFill>
                <a:latin typeface="Calibri"/>
                <a:cs typeface="Arial"/>
              </a:endParaRPr>
            </a:p>
          </p:txBody>
        </p:sp>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08073" y="1684579"/>
              <a:ext cx="262388" cy="262388"/>
            </a:xfrm>
            <a:prstGeom prst="rect">
              <a:avLst/>
            </a:prstGeom>
          </p:spPr>
        </p:pic>
        <p:pic>
          <p:nvPicPr>
            <p:cNvPr id="2061" name="Picture 13" descr="E:\Desktop\ICD Pitch Book\Flags\Gabon_flag.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09583" y="16831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E:\Desktop\ICD Pitch Book\Flags\Malaysia_flag.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00642" y="16831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descr="E:\Desktop\ICD Pitch Book\Flags\Sierra-Leone_flag.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08688" y="168318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5"/>
            <p:cNvSpPr txBox="1"/>
            <p:nvPr/>
          </p:nvSpPr>
          <p:spPr>
            <a:xfrm>
              <a:off x="1722839" y="2089322"/>
              <a:ext cx="955464"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Azerbaijan</a:t>
              </a:r>
            </a:p>
          </p:txBody>
        </p:sp>
        <p:sp>
          <p:nvSpPr>
            <p:cNvPr id="21" name="object 18"/>
            <p:cNvSpPr txBox="1"/>
            <p:nvPr/>
          </p:nvSpPr>
          <p:spPr>
            <a:xfrm>
              <a:off x="3925663" y="2089322"/>
              <a:ext cx="657518"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Gambia</a:t>
              </a:r>
              <a:endParaRPr sz="1200">
                <a:solidFill>
                  <a:prstClr val="black"/>
                </a:solidFill>
                <a:latin typeface="Calibri"/>
                <a:cs typeface="Arial"/>
              </a:endParaRPr>
            </a:p>
          </p:txBody>
        </p:sp>
        <p:sp>
          <p:nvSpPr>
            <p:cNvPr id="35" name="object 31"/>
            <p:cNvSpPr txBox="1"/>
            <p:nvPr/>
          </p:nvSpPr>
          <p:spPr>
            <a:xfrm>
              <a:off x="6128487" y="2089322"/>
              <a:ext cx="729613"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Maldives</a:t>
              </a:r>
              <a:endParaRPr sz="1200">
                <a:solidFill>
                  <a:prstClr val="black"/>
                </a:solidFill>
                <a:latin typeface="Calibri"/>
                <a:cs typeface="Arial"/>
              </a:endParaRPr>
            </a:p>
          </p:txBody>
        </p:sp>
        <p:sp>
          <p:nvSpPr>
            <p:cNvPr id="49" name="object 44"/>
            <p:cNvSpPr txBox="1"/>
            <p:nvPr/>
          </p:nvSpPr>
          <p:spPr>
            <a:xfrm>
              <a:off x="8331311" y="2089322"/>
              <a:ext cx="580009"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Sudan</a:t>
              </a:r>
              <a:endParaRPr sz="1200">
                <a:solidFill>
                  <a:prstClr val="black"/>
                </a:solidFill>
                <a:latin typeface="Calibri"/>
                <a:cs typeface="Arial"/>
              </a:endParaRPr>
            </a:p>
          </p:txBody>
        </p:sp>
        <p:pic>
          <p:nvPicPr>
            <p:cNvPr id="61" name="Picture 6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08073" y="2051929"/>
              <a:ext cx="262388" cy="262388"/>
            </a:xfrm>
            <a:prstGeom prst="rect">
              <a:avLst/>
            </a:prstGeom>
          </p:spPr>
        </p:pic>
        <p:pic>
          <p:nvPicPr>
            <p:cNvPr id="2062" name="Picture 14" descr="E:\Desktop\ICD Pitch Book\Flags\Gambia_flag.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409583" y="20505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7" descr="E:\Desktop\ICD Pitch Book\Flags\Maldives_flag.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600642" y="20505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E:\Desktop\ICD Pitch Book\Flags\Sudan_flag.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808688" y="205053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6"/>
            <p:cNvSpPr txBox="1"/>
            <p:nvPr/>
          </p:nvSpPr>
          <p:spPr>
            <a:xfrm>
              <a:off x="1722839" y="2456672"/>
              <a:ext cx="712234"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Bahrain</a:t>
              </a:r>
            </a:p>
          </p:txBody>
        </p:sp>
        <p:sp>
          <p:nvSpPr>
            <p:cNvPr id="22" name="object 19"/>
            <p:cNvSpPr txBox="1"/>
            <p:nvPr/>
          </p:nvSpPr>
          <p:spPr>
            <a:xfrm>
              <a:off x="3925663" y="2456672"/>
              <a:ext cx="606766"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Guinea</a:t>
              </a:r>
            </a:p>
          </p:txBody>
        </p:sp>
        <p:sp>
          <p:nvSpPr>
            <p:cNvPr id="36" name="object 32"/>
            <p:cNvSpPr txBox="1"/>
            <p:nvPr/>
          </p:nvSpPr>
          <p:spPr>
            <a:xfrm>
              <a:off x="6128487" y="2456672"/>
              <a:ext cx="369655"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Mali</a:t>
              </a:r>
              <a:endParaRPr sz="1200">
                <a:solidFill>
                  <a:prstClr val="black"/>
                </a:solidFill>
                <a:latin typeface="Calibri"/>
                <a:cs typeface="Arial"/>
              </a:endParaRPr>
            </a:p>
          </p:txBody>
        </p:sp>
        <p:sp>
          <p:nvSpPr>
            <p:cNvPr id="50" name="object 45"/>
            <p:cNvSpPr txBox="1"/>
            <p:nvPr/>
          </p:nvSpPr>
          <p:spPr>
            <a:xfrm>
              <a:off x="8331311" y="2456672"/>
              <a:ext cx="856259"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Suriname</a:t>
              </a:r>
              <a:endParaRPr sz="1200">
                <a:solidFill>
                  <a:prstClr val="black"/>
                </a:solidFill>
                <a:latin typeface="Calibri"/>
                <a:cs typeface="Arial"/>
              </a:endParaRPr>
            </a:p>
          </p:txBody>
        </p:sp>
        <p:pic>
          <p:nvPicPr>
            <p:cNvPr id="2050" name="Picture 2" descr="E:\Desktop\ICD Pitch Book\Flags\Bahrain_flag.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206679" y="24178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E:\Desktop\ICD Pitch Book\Flags\Guinea_flag.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409583" y="24178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E:\Desktop\ICD Pitch Book\Flags\Mali_flag.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600642" y="24178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89" name="Picture 41" descr="E:\Desktop\ICD Pitch Book\Flags\Suriname_flag.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808688" y="241788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7"/>
            <p:cNvSpPr txBox="1"/>
            <p:nvPr/>
          </p:nvSpPr>
          <p:spPr>
            <a:xfrm>
              <a:off x="1722839" y="2824022"/>
              <a:ext cx="1077706"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Bangladesh</a:t>
              </a:r>
              <a:endParaRPr sz="1200">
                <a:solidFill>
                  <a:prstClr val="black"/>
                </a:solidFill>
                <a:latin typeface="Calibri"/>
                <a:cs typeface="Arial"/>
              </a:endParaRPr>
            </a:p>
          </p:txBody>
        </p:sp>
        <p:sp>
          <p:nvSpPr>
            <p:cNvPr id="23" name="object 20"/>
            <p:cNvSpPr txBox="1"/>
            <p:nvPr/>
          </p:nvSpPr>
          <p:spPr>
            <a:xfrm>
              <a:off x="3925663" y="2824022"/>
              <a:ext cx="1188720"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Guinea Bissau</a:t>
              </a:r>
            </a:p>
          </p:txBody>
        </p:sp>
        <p:sp>
          <p:nvSpPr>
            <p:cNvPr id="37" name="object 33"/>
            <p:cNvSpPr txBox="1"/>
            <p:nvPr/>
          </p:nvSpPr>
          <p:spPr>
            <a:xfrm>
              <a:off x="6128487" y="2824022"/>
              <a:ext cx="851395"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Mauritania</a:t>
              </a:r>
              <a:endParaRPr sz="1200">
                <a:solidFill>
                  <a:prstClr val="black"/>
                </a:solidFill>
                <a:latin typeface="Calibri"/>
                <a:cs typeface="Arial"/>
              </a:endParaRPr>
            </a:p>
          </p:txBody>
        </p:sp>
        <p:sp>
          <p:nvSpPr>
            <p:cNvPr id="51" name="object 46"/>
            <p:cNvSpPr txBox="1"/>
            <p:nvPr/>
          </p:nvSpPr>
          <p:spPr>
            <a:xfrm>
              <a:off x="8331311" y="2824022"/>
              <a:ext cx="458026"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Syria</a:t>
              </a:r>
              <a:endParaRPr sz="1200">
                <a:solidFill>
                  <a:prstClr val="black"/>
                </a:solidFill>
                <a:latin typeface="Calibri"/>
                <a:cs typeface="Arial"/>
              </a:endParaRPr>
            </a:p>
          </p:txBody>
        </p:sp>
        <p:pic>
          <p:nvPicPr>
            <p:cNvPr id="2051" name="Picture 3" descr="E:\Desktop\ICD Pitch Book\Flags\Bangladesh_flag.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206679" y="27852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Desktop\ICD Pitch Book\Flags\Guinea-Bissau_flag.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409583" y="27852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descr="E:\Desktop\ICD Pitch Book\Flags\Mauritania_flag.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600642" y="27852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E:\Desktop\ICD Pitch Book\Flags\Syria_flag.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7808688" y="278523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8"/>
            <p:cNvSpPr txBox="1"/>
            <p:nvPr/>
          </p:nvSpPr>
          <p:spPr>
            <a:xfrm>
              <a:off x="1722839" y="3191372"/>
              <a:ext cx="556316"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Benin</a:t>
              </a:r>
              <a:endParaRPr sz="1200">
                <a:solidFill>
                  <a:prstClr val="black"/>
                </a:solidFill>
                <a:latin typeface="Calibri"/>
                <a:cs typeface="Arial"/>
              </a:endParaRPr>
            </a:p>
          </p:txBody>
        </p:sp>
        <p:sp>
          <p:nvSpPr>
            <p:cNvPr id="24" name="object 21"/>
            <p:cNvSpPr txBox="1"/>
            <p:nvPr/>
          </p:nvSpPr>
          <p:spPr>
            <a:xfrm>
              <a:off x="3925663" y="3191372"/>
              <a:ext cx="817668"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Indonesia</a:t>
              </a:r>
              <a:endParaRPr sz="1200">
                <a:solidFill>
                  <a:prstClr val="black"/>
                </a:solidFill>
                <a:latin typeface="Calibri"/>
                <a:cs typeface="Arial"/>
              </a:endParaRPr>
            </a:p>
          </p:txBody>
        </p:sp>
        <p:sp>
          <p:nvSpPr>
            <p:cNvPr id="38" name="object 34"/>
            <p:cNvSpPr txBox="1"/>
            <p:nvPr/>
          </p:nvSpPr>
          <p:spPr>
            <a:xfrm>
              <a:off x="6128487" y="3191372"/>
              <a:ext cx="724225"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Morocco</a:t>
              </a:r>
              <a:endParaRPr sz="1200">
                <a:solidFill>
                  <a:prstClr val="black"/>
                </a:solidFill>
                <a:latin typeface="Calibri"/>
                <a:cs typeface="Arial"/>
              </a:endParaRPr>
            </a:p>
          </p:txBody>
        </p:sp>
        <p:sp>
          <p:nvSpPr>
            <p:cNvPr id="52" name="object 47"/>
            <p:cNvSpPr txBox="1"/>
            <p:nvPr/>
          </p:nvSpPr>
          <p:spPr>
            <a:xfrm>
              <a:off x="8331311" y="3191372"/>
              <a:ext cx="820382"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Tajikistan</a:t>
              </a:r>
            </a:p>
          </p:txBody>
        </p:sp>
        <p:pic>
          <p:nvPicPr>
            <p:cNvPr id="2052" name="Picture 4" descr="E:\Desktop\ICD Pitch Book\Flags\Benin_flag.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206679" y="31525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E:\Desktop\ICD Pitch Book\Flags\Indonesia_flag.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409583" y="31525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E:\Desktop\ICD Pitch Book\Flags\Morocco_flag.pn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5600642" y="31525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43" descr="E:\Desktop\ICD Pitch Book\Flags\Tajikistan_flag.pn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7808688" y="315258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9"/>
            <p:cNvSpPr txBox="1"/>
            <p:nvPr/>
          </p:nvSpPr>
          <p:spPr>
            <a:xfrm>
              <a:off x="1722839" y="3558722"/>
              <a:ext cx="622425"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Brunei</a:t>
              </a:r>
              <a:endParaRPr sz="1200">
                <a:solidFill>
                  <a:prstClr val="black"/>
                </a:solidFill>
                <a:latin typeface="Calibri"/>
                <a:cs typeface="Arial"/>
              </a:endParaRPr>
            </a:p>
          </p:txBody>
        </p:sp>
        <p:sp>
          <p:nvSpPr>
            <p:cNvPr id="25" name="object 22"/>
            <p:cNvSpPr txBox="1"/>
            <p:nvPr/>
          </p:nvSpPr>
          <p:spPr>
            <a:xfrm>
              <a:off x="3925663" y="3558722"/>
              <a:ext cx="346240"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Iran</a:t>
              </a:r>
              <a:endParaRPr sz="1200">
                <a:solidFill>
                  <a:prstClr val="black"/>
                </a:solidFill>
                <a:latin typeface="Calibri"/>
                <a:cs typeface="Arial"/>
              </a:endParaRPr>
            </a:p>
          </p:txBody>
        </p:sp>
        <p:sp>
          <p:nvSpPr>
            <p:cNvPr id="39" name="object 35"/>
            <p:cNvSpPr txBox="1"/>
            <p:nvPr/>
          </p:nvSpPr>
          <p:spPr>
            <a:xfrm>
              <a:off x="6128487" y="3558722"/>
              <a:ext cx="1039995"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Mozambique</a:t>
              </a:r>
              <a:endParaRPr sz="1200">
                <a:solidFill>
                  <a:prstClr val="black"/>
                </a:solidFill>
                <a:latin typeface="Calibri"/>
                <a:cs typeface="Arial"/>
              </a:endParaRPr>
            </a:p>
          </p:txBody>
        </p:sp>
        <p:sp>
          <p:nvSpPr>
            <p:cNvPr id="53" name="object 48"/>
            <p:cNvSpPr txBox="1"/>
            <p:nvPr/>
          </p:nvSpPr>
          <p:spPr>
            <a:xfrm>
              <a:off x="8361542" y="3558722"/>
              <a:ext cx="621866"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Tunisia</a:t>
              </a:r>
              <a:endParaRPr sz="1200">
                <a:solidFill>
                  <a:prstClr val="black"/>
                </a:solidFill>
                <a:latin typeface="Calibri"/>
                <a:cs typeface="Arial"/>
              </a:endParaRPr>
            </a:p>
          </p:txBody>
        </p:sp>
        <p:pic>
          <p:nvPicPr>
            <p:cNvPr id="2053" name="Picture 5" descr="E:\Desktop\ICD Pitch Book\Flags\Brunei_flag.pn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206679" y="35199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E:\Desktop\ICD Pitch Book\Flags\Iran_flag.png"/>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3409583" y="35199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descr="E:\Desktop\ICD Pitch Book\Flags\Mozambique_flag.png"/>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5600642" y="35199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E:\Desktop\ICD Pitch Book\Flags\Tunisia_flag.png"/>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7808688" y="351993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12" name="object 10"/>
            <p:cNvSpPr txBox="1"/>
            <p:nvPr/>
          </p:nvSpPr>
          <p:spPr>
            <a:xfrm>
              <a:off x="1722839" y="3926072"/>
              <a:ext cx="1188720"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Burkina Faso</a:t>
              </a:r>
              <a:endParaRPr sz="1200">
                <a:solidFill>
                  <a:prstClr val="black"/>
                </a:solidFill>
                <a:latin typeface="Calibri"/>
                <a:cs typeface="Arial"/>
              </a:endParaRPr>
            </a:p>
          </p:txBody>
        </p:sp>
        <p:sp>
          <p:nvSpPr>
            <p:cNvPr id="26" name="object 23"/>
            <p:cNvSpPr txBox="1"/>
            <p:nvPr/>
          </p:nvSpPr>
          <p:spPr>
            <a:xfrm>
              <a:off x="3925663" y="3926072"/>
              <a:ext cx="346240"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Iraq</a:t>
              </a:r>
              <a:endParaRPr sz="1200">
                <a:solidFill>
                  <a:prstClr val="black"/>
                </a:solidFill>
                <a:latin typeface="Calibri"/>
                <a:cs typeface="Arial"/>
              </a:endParaRPr>
            </a:p>
          </p:txBody>
        </p:sp>
        <p:sp>
          <p:nvSpPr>
            <p:cNvPr id="40" name="object 36"/>
            <p:cNvSpPr txBox="1"/>
            <p:nvPr/>
          </p:nvSpPr>
          <p:spPr>
            <a:xfrm>
              <a:off x="6128487" y="3926072"/>
              <a:ext cx="455874"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Niger</a:t>
              </a:r>
              <a:endParaRPr sz="1200">
                <a:solidFill>
                  <a:prstClr val="black"/>
                </a:solidFill>
                <a:latin typeface="Calibri"/>
                <a:cs typeface="Arial"/>
              </a:endParaRPr>
            </a:p>
          </p:txBody>
        </p:sp>
        <p:sp>
          <p:nvSpPr>
            <p:cNvPr id="54" name="object 49"/>
            <p:cNvSpPr txBox="1"/>
            <p:nvPr/>
          </p:nvSpPr>
          <p:spPr>
            <a:xfrm>
              <a:off x="8331311" y="3926072"/>
              <a:ext cx="589576"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Turkey</a:t>
              </a:r>
              <a:endParaRPr sz="1200">
                <a:solidFill>
                  <a:prstClr val="black"/>
                </a:solidFill>
                <a:latin typeface="Calibri"/>
                <a:cs typeface="Arial"/>
              </a:endParaRPr>
            </a:p>
          </p:txBody>
        </p:sp>
        <p:pic>
          <p:nvPicPr>
            <p:cNvPr id="2054" name="Picture 6" descr="E:\Desktop\ICD Pitch Book\Flags\Burkina-Faso_flag.pn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206679" y="38872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E:\Desktop\ICD Pitch Book\Flags\Iraq_flag.pn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3409583" y="38872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E:\Desktop\ICD Pitch Book\Flags\Niger_flag.png"/>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5600642" y="38872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45" descr="E:\Desktop\ICD Pitch Book\Flags\Turkey_flag.p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808688" y="388728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13" name="object 11"/>
            <p:cNvSpPr txBox="1"/>
            <p:nvPr/>
          </p:nvSpPr>
          <p:spPr>
            <a:xfrm>
              <a:off x="1722839" y="4293422"/>
              <a:ext cx="971682"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Cameroon</a:t>
              </a:r>
              <a:endParaRPr sz="1200">
                <a:solidFill>
                  <a:prstClr val="black"/>
                </a:solidFill>
                <a:latin typeface="Calibri"/>
                <a:cs typeface="Arial"/>
              </a:endParaRPr>
            </a:p>
          </p:txBody>
        </p:sp>
        <p:sp>
          <p:nvSpPr>
            <p:cNvPr id="27" name="object 24"/>
            <p:cNvSpPr txBox="1"/>
            <p:nvPr/>
          </p:nvSpPr>
          <p:spPr>
            <a:xfrm>
              <a:off x="3925663" y="4293422"/>
              <a:ext cx="583082"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Jordan</a:t>
              </a:r>
              <a:endParaRPr sz="1200">
                <a:solidFill>
                  <a:prstClr val="black"/>
                </a:solidFill>
                <a:latin typeface="Calibri"/>
                <a:cs typeface="Arial"/>
              </a:endParaRPr>
            </a:p>
          </p:txBody>
        </p:sp>
        <p:sp>
          <p:nvSpPr>
            <p:cNvPr id="41" name="object 37"/>
            <p:cNvSpPr txBox="1"/>
            <p:nvPr/>
          </p:nvSpPr>
          <p:spPr>
            <a:xfrm>
              <a:off x="6128487" y="4293422"/>
              <a:ext cx="579811"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Nigeria</a:t>
              </a:r>
              <a:endParaRPr sz="1200">
                <a:solidFill>
                  <a:prstClr val="black"/>
                </a:solidFill>
                <a:latin typeface="Calibri"/>
                <a:cs typeface="Arial"/>
              </a:endParaRPr>
            </a:p>
          </p:txBody>
        </p:sp>
        <p:sp>
          <p:nvSpPr>
            <p:cNvPr id="55" name="object 50"/>
            <p:cNvSpPr txBox="1"/>
            <p:nvPr/>
          </p:nvSpPr>
          <p:spPr>
            <a:xfrm>
              <a:off x="8331311" y="4293422"/>
              <a:ext cx="1188720"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Turkmenistan</a:t>
              </a:r>
              <a:endParaRPr sz="1200">
                <a:solidFill>
                  <a:prstClr val="black"/>
                </a:solidFill>
                <a:latin typeface="Calibri"/>
                <a:cs typeface="Arial"/>
              </a:endParaRPr>
            </a:p>
          </p:txBody>
        </p:sp>
        <p:pic>
          <p:nvPicPr>
            <p:cNvPr id="2055" name="Picture 7" descr="E:\Desktop\ICD Pitch Book\Flags\Cameroon_flag.png"/>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206679" y="42546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E:\Desktop\ICD Pitch Book\Flags\Jordan_flag.png"/>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3409583" y="42546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33" descr="E:\Desktop\ICD Pitch Book\Flags\Nigeria_flag.png"/>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5600642" y="42546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E:\Desktop\ICD Pitch Book\Flags\Turkmenistan_flag.png"/>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7808688" y="425463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2"/>
            <p:cNvSpPr txBox="1"/>
            <p:nvPr/>
          </p:nvSpPr>
          <p:spPr>
            <a:xfrm>
              <a:off x="1722839" y="4660772"/>
              <a:ext cx="505175"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Chad</a:t>
              </a:r>
              <a:endParaRPr sz="1200">
                <a:solidFill>
                  <a:prstClr val="black"/>
                </a:solidFill>
                <a:latin typeface="Calibri"/>
                <a:cs typeface="Arial"/>
              </a:endParaRPr>
            </a:p>
          </p:txBody>
        </p:sp>
        <p:sp>
          <p:nvSpPr>
            <p:cNvPr id="28" name="object 25"/>
            <p:cNvSpPr txBox="1"/>
            <p:nvPr/>
          </p:nvSpPr>
          <p:spPr>
            <a:xfrm>
              <a:off x="3925663" y="4660772"/>
              <a:ext cx="951878"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Kazakhstan</a:t>
              </a:r>
              <a:endParaRPr sz="1200">
                <a:solidFill>
                  <a:prstClr val="black"/>
                </a:solidFill>
                <a:latin typeface="Calibri"/>
                <a:cs typeface="Arial"/>
              </a:endParaRPr>
            </a:p>
          </p:txBody>
        </p:sp>
        <p:sp>
          <p:nvSpPr>
            <p:cNvPr id="42" name="object 38"/>
            <p:cNvSpPr txBox="1"/>
            <p:nvPr/>
          </p:nvSpPr>
          <p:spPr>
            <a:xfrm>
              <a:off x="6128487" y="4660772"/>
              <a:ext cx="683272"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Pakistan</a:t>
              </a:r>
              <a:endParaRPr sz="1200">
                <a:solidFill>
                  <a:prstClr val="black"/>
                </a:solidFill>
                <a:latin typeface="Calibri"/>
                <a:cs typeface="Arial"/>
              </a:endParaRPr>
            </a:p>
          </p:txBody>
        </p:sp>
        <p:sp>
          <p:nvSpPr>
            <p:cNvPr id="56" name="object 51"/>
            <p:cNvSpPr txBox="1"/>
            <p:nvPr/>
          </p:nvSpPr>
          <p:spPr>
            <a:xfrm>
              <a:off x="8331311" y="4660772"/>
              <a:ext cx="425739"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UAE</a:t>
              </a:r>
              <a:endParaRPr sz="1200">
                <a:solidFill>
                  <a:prstClr val="black"/>
                </a:solidFill>
                <a:latin typeface="Calibri"/>
                <a:cs typeface="Arial"/>
              </a:endParaRPr>
            </a:p>
          </p:txBody>
        </p:sp>
        <p:pic>
          <p:nvPicPr>
            <p:cNvPr id="2056" name="Picture 8" descr="E:\Desktop\ICD Pitch Book\Flags\Chad_flag.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206679" y="46219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E:\Desktop\ICD Pitch Book\Flags\Kazakhstan_flag.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3409583" y="46219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E:\Desktop\ICD Pitch Book\Flags\Pakistan_flag.png"/>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5600642" y="46219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47" descr="E:\Desktop\ICD Pitch Book\Flags\United-Arab-Emirates_flag.png"/>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7808688" y="462198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15" name="object 13"/>
            <p:cNvSpPr txBox="1"/>
            <p:nvPr/>
          </p:nvSpPr>
          <p:spPr>
            <a:xfrm>
              <a:off x="1722839" y="5028122"/>
              <a:ext cx="860668"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Comoros</a:t>
              </a:r>
              <a:endParaRPr sz="1200">
                <a:solidFill>
                  <a:prstClr val="black"/>
                </a:solidFill>
                <a:latin typeface="Calibri"/>
                <a:cs typeface="Arial"/>
              </a:endParaRPr>
            </a:p>
          </p:txBody>
        </p:sp>
        <p:sp>
          <p:nvSpPr>
            <p:cNvPr id="29" name="object 26"/>
            <p:cNvSpPr txBox="1"/>
            <p:nvPr/>
          </p:nvSpPr>
          <p:spPr>
            <a:xfrm>
              <a:off x="3925663" y="5028122"/>
              <a:ext cx="586465"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Kuwait</a:t>
              </a:r>
              <a:endParaRPr sz="1200">
                <a:solidFill>
                  <a:prstClr val="black"/>
                </a:solidFill>
                <a:latin typeface="Calibri"/>
                <a:cs typeface="Arial"/>
              </a:endParaRPr>
            </a:p>
          </p:txBody>
        </p:sp>
        <p:sp>
          <p:nvSpPr>
            <p:cNvPr id="43" name="object 39"/>
            <p:cNvSpPr txBox="1"/>
            <p:nvPr/>
          </p:nvSpPr>
          <p:spPr>
            <a:xfrm>
              <a:off x="6128487" y="5028122"/>
              <a:ext cx="738235"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Palestine</a:t>
              </a:r>
              <a:endParaRPr sz="1200">
                <a:solidFill>
                  <a:prstClr val="black"/>
                </a:solidFill>
                <a:latin typeface="Calibri"/>
                <a:cs typeface="Arial"/>
              </a:endParaRPr>
            </a:p>
          </p:txBody>
        </p:sp>
        <p:sp>
          <p:nvSpPr>
            <p:cNvPr id="57" name="object 52"/>
            <p:cNvSpPr txBox="1"/>
            <p:nvPr/>
          </p:nvSpPr>
          <p:spPr>
            <a:xfrm>
              <a:off x="8331311" y="5028122"/>
              <a:ext cx="697207"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Uganda</a:t>
              </a:r>
              <a:endParaRPr sz="1200">
                <a:solidFill>
                  <a:prstClr val="black"/>
                </a:solidFill>
                <a:latin typeface="Calibri"/>
                <a:cs typeface="Arial"/>
              </a:endParaRPr>
            </a:p>
          </p:txBody>
        </p:sp>
        <p:pic>
          <p:nvPicPr>
            <p:cNvPr id="2057" name="Picture 9" descr="E:\Desktop\ICD Pitch Book\Flags\Comoros_flag.png"/>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1206679" y="49893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E:\Desktop\ICD Pitch Book\Flags\Kuwait_flag.png"/>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3409583" y="49893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35" descr="E:\Desktop\ICD Pitch Book\Flags\Palestinian-Territory_flag.png"/>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5600642" y="498933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E:\Desktop\ICD Pitch Book\Flags\Uganda_flag.png"/>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7808688" y="498933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14"/>
            <p:cNvSpPr txBox="1"/>
            <p:nvPr/>
          </p:nvSpPr>
          <p:spPr>
            <a:xfrm>
              <a:off x="1722839" y="5395472"/>
              <a:ext cx="1177494"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Côte d’Ivoire</a:t>
              </a:r>
              <a:endParaRPr sz="1200">
                <a:solidFill>
                  <a:prstClr val="black"/>
                </a:solidFill>
                <a:latin typeface="Calibri"/>
                <a:cs typeface="Arial"/>
              </a:endParaRPr>
            </a:p>
          </p:txBody>
        </p:sp>
        <p:sp>
          <p:nvSpPr>
            <p:cNvPr id="30" name="object 27"/>
            <p:cNvSpPr txBox="1"/>
            <p:nvPr/>
          </p:nvSpPr>
          <p:spPr>
            <a:xfrm>
              <a:off x="3925663" y="5395472"/>
              <a:ext cx="914658"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Kyrgyzstan</a:t>
              </a:r>
              <a:endParaRPr sz="1200">
                <a:solidFill>
                  <a:prstClr val="black"/>
                </a:solidFill>
                <a:latin typeface="Calibri"/>
                <a:cs typeface="Arial"/>
              </a:endParaRPr>
            </a:p>
          </p:txBody>
        </p:sp>
        <p:sp>
          <p:nvSpPr>
            <p:cNvPr id="44" name="object 40"/>
            <p:cNvSpPr txBox="1"/>
            <p:nvPr/>
          </p:nvSpPr>
          <p:spPr>
            <a:xfrm>
              <a:off x="6128487" y="5395472"/>
              <a:ext cx="468806"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Qatar</a:t>
              </a:r>
              <a:endParaRPr sz="1200">
                <a:solidFill>
                  <a:prstClr val="black"/>
                </a:solidFill>
                <a:latin typeface="Calibri"/>
                <a:cs typeface="Arial"/>
              </a:endParaRPr>
            </a:p>
          </p:txBody>
        </p:sp>
        <p:sp>
          <p:nvSpPr>
            <p:cNvPr id="58" name="object 53"/>
            <p:cNvSpPr txBox="1"/>
            <p:nvPr/>
          </p:nvSpPr>
          <p:spPr>
            <a:xfrm>
              <a:off x="8331311" y="5395472"/>
              <a:ext cx="987810"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Uzbekistan</a:t>
              </a:r>
              <a:endParaRPr sz="1200">
                <a:solidFill>
                  <a:prstClr val="black"/>
                </a:solidFill>
                <a:latin typeface="Calibri"/>
                <a:cs typeface="Arial"/>
              </a:endParaRPr>
            </a:p>
          </p:txBody>
        </p:sp>
        <p:pic>
          <p:nvPicPr>
            <p:cNvPr id="2059" name="Picture 11" descr="E:\Desktop\ICD Pitch Book\Flags\Ivory-Coast_flag.png"/>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1206679" y="53566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E:\Desktop\ICD Pitch Book\Flags\Kyrgyzstan_flag.png"/>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3409583" y="53566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E:\Desktop\ICD Pitch Book\Flags\Qatar_flag.png"/>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5600642" y="5356685"/>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97" name="Picture 49" descr="E:\Desktop\ICD Pitch Book\Flags\Uzbekistan_flag.png"/>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7808688" y="5356685"/>
              <a:ext cx="265176" cy="265176"/>
            </a:xfrm>
            <a:prstGeom prst="rect">
              <a:avLst/>
            </a:prstGeom>
            <a:noFill/>
            <a:extLst>
              <a:ext uri="{909E8E84-426E-40DD-AFC4-6F175D3DCCD1}">
                <a14:hiddenFill xmlns:a14="http://schemas.microsoft.com/office/drawing/2010/main">
                  <a:solidFill>
                    <a:srgbClr val="FFFFFF"/>
                  </a:solidFill>
                </a14:hiddenFill>
              </a:ext>
            </a:extLst>
          </p:spPr>
        </p:pic>
        <p:sp>
          <p:nvSpPr>
            <p:cNvPr id="17" name="object 15"/>
            <p:cNvSpPr txBox="1"/>
            <p:nvPr/>
          </p:nvSpPr>
          <p:spPr>
            <a:xfrm>
              <a:off x="1722839" y="5762820"/>
              <a:ext cx="727202"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Djibouti</a:t>
              </a:r>
              <a:endParaRPr sz="1200">
                <a:solidFill>
                  <a:prstClr val="black"/>
                </a:solidFill>
                <a:latin typeface="Calibri"/>
                <a:cs typeface="Arial"/>
              </a:endParaRPr>
            </a:p>
          </p:txBody>
        </p:sp>
        <p:sp>
          <p:nvSpPr>
            <p:cNvPr id="31" name="object 28"/>
            <p:cNvSpPr txBox="1"/>
            <p:nvPr/>
          </p:nvSpPr>
          <p:spPr>
            <a:xfrm>
              <a:off x="3925663" y="5762820"/>
              <a:ext cx="734208"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Lebanon</a:t>
              </a:r>
              <a:endParaRPr sz="1200">
                <a:solidFill>
                  <a:prstClr val="black"/>
                </a:solidFill>
                <a:latin typeface="Calibri"/>
                <a:cs typeface="Arial"/>
              </a:endParaRPr>
            </a:p>
          </p:txBody>
        </p:sp>
        <p:sp>
          <p:nvSpPr>
            <p:cNvPr id="45" name="object 41"/>
            <p:cNvSpPr txBox="1"/>
            <p:nvPr/>
          </p:nvSpPr>
          <p:spPr>
            <a:xfrm>
              <a:off x="6128487" y="5762820"/>
              <a:ext cx="988265"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Saudi Arabia</a:t>
              </a:r>
              <a:endParaRPr sz="1200">
                <a:solidFill>
                  <a:prstClr val="black"/>
                </a:solidFill>
                <a:latin typeface="Calibri"/>
                <a:cs typeface="Arial"/>
              </a:endParaRPr>
            </a:p>
          </p:txBody>
        </p:sp>
        <p:sp>
          <p:nvSpPr>
            <p:cNvPr id="59" name="object 54"/>
            <p:cNvSpPr txBox="1"/>
            <p:nvPr/>
          </p:nvSpPr>
          <p:spPr>
            <a:xfrm>
              <a:off x="8331311" y="5762820"/>
              <a:ext cx="629041" cy="187603"/>
            </a:xfrm>
            <a:prstGeom prst="rect">
              <a:avLst/>
            </a:prstGeom>
          </p:spPr>
          <p:txBody>
            <a:bodyPr vert="horz" wrap="square" lIns="0" tIns="0" rIns="0" bIns="0" rtlCol="0">
              <a:noAutofit/>
            </a:bodyPr>
            <a:lstStyle/>
            <a:p>
              <a:pPr marL="12700"/>
              <a:r>
                <a:rPr sz="1200" dirty="0">
                  <a:solidFill>
                    <a:prstClr val="black"/>
                  </a:solidFill>
                  <a:latin typeface="Calibri"/>
                  <a:cs typeface="Arial"/>
                </a:rPr>
                <a:t>Yemen</a:t>
              </a:r>
            </a:p>
          </p:txBody>
        </p:sp>
        <p:pic>
          <p:nvPicPr>
            <p:cNvPr id="2058" name="Picture 10" descr="E:\Desktop\ICD Pitch Book\Flags\Djibouti_flag.png"/>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206679" y="5724033"/>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E:\Desktop\ICD Pitch Book\Flags\Lebanon_flag.png"/>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3409583" y="5724033"/>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37" descr="E:\Desktop\ICD Pitch Book\Flags\Saudi-Arabia_flag.png"/>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5600642" y="5724033"/>
              <a:ext cx="265176" cy="265176"/>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E:\Desktop\ICD Pitch Book\Flags\Yemen_flag.png"/>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7808688" y="5724033"/>
              <a:ext cx="265176" cy="2651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2803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13" name="Rectangle 5"/>
          <p:cNvSpPr>
            <a:spLocks noChangeArrowheads="1"/>
          </p:cNvSpPr>
          <p:nvPr/>
        </p:nvSpPr>
        <p:spPr bwMode="gray">
          <a:xfrm>
            <a:off x="1003300" y="1268537"/>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a:solidFill>
                  <a:srgbClr val="C0C0C0"/>
                </a:solidFill>
                <a:latin typeface="Calibri"/>
              </a:rPr>
              <a:t>1.	About ICD</a:t>
            </a:r>
          </a:p>
        </p:txBody>
      </p:sp>
      <p:sp>
        <p:nvSpPr>
          <p:cNvPr id="15" name="Rectangle 8"/>
          <p:cNvSpPr>
            <a:spLocks noChangeArrowheads="1"/>
          </p:cNvSpPr>
          <p:nvPr/>
        </p:nvSpPr>
        <p:spPr bwMode="gray">
          <a:xfrm>
            <a:off x="1003300" y="1880347"/>
            <a:ext cx="8208962" cy="429768"/>
          </a:xfrm>
          <a:prstGeom prst="rect">
            <a:avLst/>
          </a:prstGeom>
          <a:solidFill>
            <a:srgbClr val="1B5F2E"/>
          </a:solidFill>
          <a:ln w="25400" cap="flat" cmpd="sng" algn="ctr">
            <a:noFill/>
            <a:prstDash val="solid"/>
            <a:headEnd/>
            <a:tailEnd/>
          </a:ln>
          <a:effectLst/>
        </p:spPr>
        <p:txBody>
          <a:bodyPr anchor="ctr"/>
          <a:lstStyle/>
          <a:p>
            <a:pPr marL="187325" defTabSz="914400"/>
            <a:r>
              <a:rPr lang="en-US" sz="1600" b="1" kern="0" dirty="0">
                <a:solidFill>
                  <a:prstClr val="white">
                    <a:lumMod val="95000"/>
                  </a:prstClr>
                </a:solidFill>
                <a:latin typeface="Calibri"/>
              </a:rPr>
              <a:t>2</a:t>
            </a:r>
            <a:r>
              <a:rPr lang="en-US" sz="1600" b="1" kern="0" dirty="0" smtClean="0">
                <a:solidFill>
                  <a:prstClr val="white">
                    <a:lumMod val="95000"/>
                  </a:prstClr>
                </a:solidFill>
                <a:latin typeface="Calibri"/>
              </a:rPr>
              <a:t>.</a:t>
            </a:r>
            <a:r>
              <a:rPr lang="en-US" sz="1600" b="1" kern="0" dirty="0">
                <a:solidFill>
                  <a:prstClr val="white">
                    <a:lumMod val="95000"/>
                  </a:prstClr>
                </a:solidFill>
                <a:latin typeface="Calibri"/>
              </a:rPr>
              <a:t>	Islamic Microfinance Industry: Overview </a:t>
            </a:r>
          </a:p>
        </p:txBody>
      </p:sp>
      <p:sp>
        <p:nvSpPr>
          <p:cNvPr id="16" name="Rectangle 15"/>
          <p:cNvSpPr>
            <a:spLocks noChangeArrowheads="1"/>
          </p:cNvSpPr>
          <p:nvPr/>
        </p:nvSpPr>
        <p:spPr bwMode="gray">
          <a:xfrm>
            <a:off x="1003300" y="2486933"/>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3.</a:t>
            </a:r>
            <a:r>
              <a:rPr lang="en-US" sz="1600" kern="0" dirty="0">
                <a:solidFill>
                  <a:srgbClr val="C0C0C0"/>
                </a:solidFill>
                <a:latin typeface="Calibri"/>
              </a:rPr>
              <a:t>	ICD Islamic Microfinance Program: Outline</a:t>
            </a:r>
          </a:p>
        </p:txBody>
      </p:sp>
      <p:sp>
        <p:nvSpPr>
          <p:cNvPr id="17" name="Rectangle 16"/>
          <p:cNvSpPr>
            <a:spLocks noChangeArrowheads="1"/>
          </p:cNvSpPr>
          <p:nvPr/>
        </p:nvSpPr>
        <p:spPr bwMode="gray">
          <a:xfrm>
            <a:off x="1003300" y="3093519"/>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4.</a:t>
            </a:r>
            <a:r>
              <a:rPr lang="en-US" sz="1600" kern="0" dirty="0">
                <a:solidFill>
                  <a:srgbClr val="C0C0C0"/>
                </a:solidFill>
                <a:latin typeface="Calibri"/>
              </a:rPr>
              <a:t>	 ICD Islamic Microfinance Program: Strategy</a:t>
            </a:r>
          </a:p>
        </p:txBody>
      </p:sp>
      <p:sp>
        <p:nvSpPr>
          <p:cNvPr id="18" name="Rectangle 17"/>
          <p:cNvSpPr>
            <a:spLocks noChangeArrowheads="1"/>
          </p:cNvSpPr>
          <p:nvPr/>
        </p:nvSpPr>
        <p:spPr bwMode="gray">
          <a:xfrm>
            <a:off x="1003300" y="3700103"/>
            <a:ext cx="8208962" cy="429768"/>
          </a:xfrm>
          <a:prstGeom prst="rect">
            <a:avLst/>
          </a:prstGeom>
          <a:solidFill>
            <a:srgbClr val="FFFFFF">
              <a:lumMod val="95000"/>
            </a:srgbClr>
          </a:solidFill>
          <a:ln w="25400" cap="flat" cmpd="sng" algn="ctr">
            <a:noFill/>
            <a:prstDash val="solid"/>
            <a:headEnd/>
            <a:tailEnd/>
          </a:ln>
          <a:effectLst/>
        </p:spPr>
        <p:txBody>
          <a:bodyPr anchor="ctr"/>
          <a:lstStyle/>
          <a:p>
            <a:pPr marL="187325" defTabSz="914400"/>
            <a:r>
              <a:rPr lang="en-US" sz="1600" kern="0" dirty="0" smtClean="0">
                <a:solidFill>
                  <a:srgbClr val="C0C0C0"/>
                </a:solidFill>
                <a:latin typeface="Calibri"/>
              </a:rPr>
              <a:t>5.</a:t>
            </a:r>
            <a:r>
              <a:rPr lang="en-US" sz="1600" kern="0" dirty="0">
                <a:solidFill>
                  <a:srgbClr val="C0C0C0"/>
                </a:solidFill>
                <a:latin typeface="Calibri"/>
              </a:rPr>
              <a:t>	Management Team</a:t>
            </a:r>
          </a:p>
        </p:txBody>
      </p:sp>
    </p:spTree>
    <p:extLst>
      <p:ext uri="{BB962C8B-B14F-4D97-AF65-F5344CB8AC3E}">
        <p14:creationId xmlns:p14="http://schemas.microsoft.com/office/powerpoint/2010/main" val="1734925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3_Presentation Template - Final(ICD)">
  <a:themeElements>
    <a:clrScheme name="JK2">
      <a:dk1>
        <a:sysClr val="windowText" lastClr="000000"/>
      </a:dk1>
      <a:lt1>
        <a:sysClr val="window" lastClr="FFFFFF"/>
      </a:lt1>
      <a:dk2>
        <a:srgbClr val="000000"/>
      </a:dk2>
      <a:lt2>
        <a:srgbClr val="EEECE1"/>
      </a:lt2>
      <a:accent1>
        <a:srgbClr val="B99E5E"/>
      </a:accent1>
      <a:accent2>
        <a:srgbClr val="800000"/>
      </a:accent2>
      <a:accent3>
        <a:srgbClr val="9BBB59"/>
      </a:accent3>
      <a:accent4>
        <a:srgbClr val="548DD4"/>
      </a:accent4>
      <a:accent5>
        <a:srgbClr val="7F7F7F"/>
      </a:accent5>
      <a:accent6>
        <a:srgbClr val="FFCC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38E2D7C6D93F4597FBAF2A8D8C001F" ma:contentTypeVersion="0" ma:contentTypeDescription="Create a new document." ma:contentTypeScope="" ma:versionID="568cee6a9efe7ff55fa4f8720236a66d">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01628090-0E92-4450-BDB8-55C7439015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EC75C9E-6C0F-4DBF-AC16-43C679E4F792}">
  <ds:schemaRefs>
    <ds:schemaRef ds:uri="http://schemas.microsoft.com/sharepoint/v3/contenttype/forms"/>
  </ds:schemaRefs>
</ds:datastoreItem>
</file>

<file path=customXml/itemProps3.xml><?xml version="1.0" encoding="utf-8"?>
<ds:datastoreItem xmlns:ds="http://schemas.openxmlformats.org/officeDocument/2006/customXml" ds:itemID="{4F5FFB21-A679-478B-8423-E2A5205A0BBF}">
  <ds:schemaRefs>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purl.org/dc/dcmityp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22689</TotalTime>
  <Words>3096</Words>
  <Application>Microsoft Office PowerPoint</Application>
  <PresentationFormat>A4 Kağıt (210x297 mm)</PresentationFormat>
  <Paragraphs>407</Paragraphs>
  <Slides>25</Slides>
  <Notes>11</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25</vt:i4>
      </vt:variant>
    </vt:vector>
  </HeadingPairs>
  <TitlesOfParts>
    <vt:vector size="31" baseType="lpstr">
      <vt:lpstr>Arial</vt:lpstr>
      <vt:lpstr>Arial Unicode MS</vt:lpstr>
      <vt:lpstr>Calibri</vt:lpstr>
      <vt:lpstr>STKaiti</vt:lpstr>
      <vt:lpstr>Wingdings</vt:lpstr>
      <vt:lpstr>3_Presentation Template - Final(ICD)</vt:lpstr>
      <vt:lpstr>PowerPoint Sunusu</vt:lpstr>
      <vt:lpstr>ICD Islamic Microfinance Program</vt:lpstr>
      <vt:lpstr>Table of Contents</vt:lpstr>
      <vt:lpstr>ICD - The Private Sector Arm of the IsDB Group </vt:lpstr>
      <vt:lpstr>ICD - Vision &amp; Mission</vt:lpstr>
      <vt:lpstr>ICD - Strategy to promote the Private Sector</vt:lpstr>
      <vt:lpstr>ICD - Core Strengths</vt:lpstr>
      <vt:lpstr>ICD - Member Countries</vt:lpstr>
      <vt:lpstr>Table of Contents</vt:lpstr>
      <vt:lpstr>Microfinance: Islamic Vs Conventional</vt:lpstr>
      <vt:lpstr>Islamic Microfinance: Main Benefits</vt:lpstr>
      <vt:lpstr>Islamic Microfinance: Growth Drivers</vt:lpstr>
      <vt:lpstr>Islamic Microfinance Industry: Overview Catalyst for Inclusive Growth</vt:lpstr>
      <vt:lpstr>Islamic Microfinance: Key Statistics</vt:lpstr>
      <vt:lpstr>Table of Contents</vt:lpstr>
      <vt:lpstr>ICD Islamic Microfinance Program: Overview</vt:lpstr>
      <vt:lpstr>Program Rationale</vt:lpstr>
      <vt:lpstr>Islamic Microfinance: Challenges &amp; Solutions</vt:lpstr>
      <vt:lpstr>Table of Contents</vt:lpstr>
      <vt:lpstr>ICD’s Strategy for Islamic Microfinance The 4 pillars approach</vt:lpstr>
      <vt:lpstr>Advisory Services : Strategy for Setting up Islamic Microfinance Unit/Window</vt:lpstr>
      <vt:lpstr>Strategy for Establishing Startup/Expansion of MFIs </vt:lpstr>
      <vt:lpstr>Advisory Services : Strategy for Microfinance Capacity Building </vt:lpstr>
      <vt:lpstr>Table of Contents</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bharat</dc:creator>
  <cp:lastModifiedBy>Windows Kullanıcısı</cp:lastModifiedBy>
  <cp:revision>1473</cp:revision>
  <cp:lastPrinted>2016-08-15T05:34:28Z</cp:lastPrinted>
  <dcterms:created xsi:type="dcterms:W3CDTF">2012-06-23T13:39:43Z</dcterms:created>
  <dcterms:modified xsi:type="dcterms:W3CDTF">2017-11-24T06:07:34Z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0x010100D438E2D7C6D93F4597FBAF2A8D8C001F</vt:lpwstr>
  </property>
</Properties>
</file>